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73" r:id="rId5"/>
    <p:sldId id="260" r:id="rId6"/>
    <p:sldId id="275" r:id="rId7"/>
    <p:sldId id="261" r:id="rId8"/>
    <p:sldId id="274" r:id="rId9"/>
    <p:sldId id="276" r:id="rId10"/>
    <p:sldId id="262" r:id="rId11"/>
    <p:sldId id="279" r:id="rId12"/>
    <p:sldId id="259" r:id="rId13"/>
    <p:sldId id="280" r:id="rId14"/>
    <p:sldId id="277" r:id="rId15"/>
    <p:sldId id="264" r:id="rId16"/>
    <p:sldId id="281" r:id="rId17"/>
    <p:sldId id="268" r:id="rId18"/>
  </p:sldIdLst>
  <p:sldSz cx="18288000" cy="10287000"/>
  <p:notesSz cx="6858000" cy="9144000"/>
  <p:embeddedFontLst>
    <p:embeddedFont>
      <p:font typeface="Inter" panose="02000503000000020004" pitchFamily="2" charset="0"/>
      <p:regular r:id="rId20"/>
      <p:bold r:id="rId21"/>
      <p:italic r:id="rId22"/>
      <p:boldItalic r:id="rId23"/>
    </p:embeddedFont>
    <p:embeddedFont>
      <p:font typeface="Inter Medium" panose="02000503000000020004" pitchFamily="2" charset="0"/>
      <p:regular r:id="rId24"/>
      <p:italic r:id="rId25"/>
    </p:embeddedFon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Montserrat SemiBold" pitchFamily="2" charset="77"/>
      <p:regular r:id="rId30"/>
      <p:bold r:id="rId31"/>
      <p:italic r:id="rId32"/>
      <p:boldItalic r:id="rId33"/>
    </p:embeddedFont>
    <p:embeddedFont>
      <p:font typeface="Neue Machina" pitchFamily="2" charset="77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E49"/>
    <a:srgbClr val="1E1E1E"/>
    <a:srgbClr val="003049"/>
    <a:srgbClr val="F36F2F"/>
    <a:srgbClr val="555555"/>
    <a:srgbClr val="F9F9F9"/>
    <a:srgbClr val="DDF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33050-C208-CF44-BA14-17FD6C78007A}" v="464" dt="2025-04-11T11:27:36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76" autoAdjust="0"/>
    <p:restoredTop sz="94555" autoAdjust="0"/>
  </p:normalViewPr>
  <p:slideViewPr>
    <p:cSldViewPr>
      <p:cViewPr>
        <p:scale>
          <a:sx n="52" d="100"/>
          <a:sy n="52" d="100"/>
        </p:scale>
        <p:origin x="1224" y="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microsoft.com/office/2015/10/relationships/revisionInfo" Target="revisionInfo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cshunlpt-my.sharepoint.com/personal/ritasantos_fcsh_unl_pt/Documents/Frontiers/Hosts/Database%20FRONTIERS%209%20abril%202025%20cop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cshunlpt-my.sharepoint.com/personal/ritasantos_fcsh_unl_pt/Documents/Frontiers/Hosts/Database%20FRONTIERS%209%20abril%202025%20copy(AutoRecover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fcshunlpt-my.sharepoint.com/personal/ritasantos_fcsh_unl_pt/Documents/Frontiers/Hosts/Database%20FRONTIERS%209%20abril%202025%20copy(AutoRecover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pivotSource>
    <c:name>[Database FRONTIERS 9 abril 2025 copy.xlsx]Sheet2!PivotTable1</c:name>
    <c:fmtId val="12"/>
  </c:pivotSource>
  <c:chart>
    <c:autoTitleDeleted val="1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339757949489514"/>
          <c:y val="4.6486981684856252E-2"/>
          <c:w val="0.84997250283899262"/>
          <c:h val="0.912545796466163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+mn-cs"/>
                  </a:defRPr>
                </a:pPr>
                <a:endParaRPr lang="en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Sheet2!$A$4:$A$26</c:f>
              <c:strCache>
                <c:ptCount val="22"/>
                <c:pt idx="0">
                  <c:v>Spain</c:v>
                </c:pt>
                <c:pt idx="1">
                  <c:v>Germany</c:v>
                </c:pt>
                <c:pt idx="2">
                  <c:v>Portugal</c:v>
                </c:pt>
                <c:pt idx="3">
                  <c:v>Austria</c:v>
                </c:pt>
                <c:pt idx="4">
                  <c:v>Italy</c:v>
                </c:pt>
                <c:pt idx="5">
                  <c:v>Belgium</c:v>
                </c:pt>
                <c:pt idx="6">
                  <c:v>United Kingdom</c:v>
                </c:pt>
                <c:pt idx="7">
                  <c:v>Netherlands</c:v>
                </c:pt>
                <c:pt idx="8">
                  <c:v>Slovenia</c:v>
                </c:pt>
                <c:pt idx="9">
                  <c:v>Slovakia</c:v>
                </c:pt>
                <c:pt idx="10">
                  <c:v>Denmark</c:v>
                </c:pt>
                <c:pt idx="11">
                  <c:v>Ireland</c:v>
                </c:pt>
                <c:pt idx="12">
                  <c:v>Norway</c:v>
                </c:pt>
                <c:pt idx="13">
                  <c:v>Sweden</c:v>
                </c:pt>
                <c:pt idx="14">
                  <c:v>Latvia</c:v>
                </c:pt>
                <c:pt idx="15">
                  <c:v>Estonia</c:v>
                </c:pt>
                <c:pt idx="16">
                  <c:v>Greece</c:v>
                </c:pt>
                <c:pt idx="17">
                  <c:v>Luxembourg</c:v>
                </c:pt>
                <c:pt idx="18">
                  <c:v>Czech Republic</c:v>
                </c:pt>
                <c:pt idx="19">
                  <c:v>France</c:v>
                </c:pt>
                <c:pt idx="20">
                  <c:v>Romania</c:v>
                </c:pt>
                <c:pt idx="21">
                  <c:v>Croatia</c:v>
                </c:pt>
              </c:strCache>
            </c:strRef>
          </c:cat>
          <c:val>
            <c:numRef>
              <c:f>Sheet2!$B$4:$B$26</c:f>
              <c:numCache>
                <c:formatCode>General</c:formatCode>
                <c:ptCount val="22"/>
                <c:pt idx="0">
                  <c:v>19</c:v>
                </c:pt>
                <c:pt idx="1">
                  <c:v>14</c:v>
                </c:pt>
                <c:pt idx="2">
                  <c:v>10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A-274F-A320-3BFF619165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115518560"/>
        <c:axId val="68962783"/>
      </c:barChart>
      <c:catAx>
        <c:axId val="211551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n-PT"/>
          </a:p>
        </c:txPr>
        <c:crossAx val="68962783"/>
        <c:crosses val="autoZero"/>
        <c:auto val="1"/>
        <c:lblAlgn val="ctr"/>
        <c:lblOffset val="100"/>
        <c:noMultiLvlLbl val="0"/>
      </c:catAx>
      <c:valAx>
        <c:axId val="68962783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551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Inter" panose="02000503000000020004" pitchFamily="2" charset="0"/>
          <a:ea typeface="Inter" panose="02000503000000020004" pitchFamily="2" charset="0"/>
        </a:defRPr>
      </a:pPr>
      <a:endParaRPr lang="en-P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pPr>
            <a:r>
              <a:rPr lang="en-GB" sz="3600" b="0" i="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A </a:t>
            </a:r>
            <a:r>
              <a:rPr lang="en-GB" sz="3600" b="0" i="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instituição</a:t>
            </a:r>
            <a:r>
              <a:rPr lang="en-GB" sz="3600" b="0" i="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3600" b="0" i="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selecionada</a:t>
            </a:r>
            <a:r>
              <a:rPr lang="en-GB" sz="3600" b="0" i="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3600" b="0" i="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estava</a:t>
            </a:r>
            <a:r>
              <a:rPr lang="en-GB" sz="3600" b="0" i="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3600" b="0" i="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listada</a:t>
            </a:r>
            <a:r>
              <a:rPr lang="en-GB" sz="3600" b="0" i="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GB" sz="3600" b="0" i="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</a:t>
            </a:r>
            <a:r>
              <a:rPr lang="en-GB" sz="3600" b="0" i="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base de dados FRONTIERS à data da </a:t>
            </a:r>
            <a:r>
              <a:rPr lang="en-GB" sz="3600" b="0" i="0" dirty="0" err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candidatura</a:t>
            </a:r>
            <a:r>
              <a:rPr lang="en-GB" sz="3600" b="0" i="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?</a:t>
            </a:r>
          </a:p>
        </c:rich>
      </c:tx>
      <c:layout>
        <c:manualLayout>
          <c:xMode val="edge"/>
          <c:yMode val="edge"/>
          <c:x val="0.11023046853185905"/>
          <c:y val="2.6548672566371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Medium" pitchFamily="2" charset="77"/>
              <a:ea typeface="+mn-ea"/>
              <a:cs typeface="+mn-cs"/>
            </a:defRPr>
          </a:pPr>
          <a:endParaRPr lang="en-P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08-E64E-9CBC-0172C767F41A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08-E64E-9CBC-0172C767F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132E49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P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'[Chart in Microsoft PowerPoint]Sheet1'!$A$2:$A$3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'[Chart in Microsoft PowerPoint]Sheet1'!$B$2:$B$3</c:f>
              <c:numCache>
                <c:formatCode>General</c:formatCode>
                <c:ptCount val="2"/>
                <c:pt idx="0">
                  <c:v>9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08-E64E-9CBC-0172C767F41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pivotSource>
    <c:name>[Database FRONTIERS 9 abril 2025 copy(AutoRecovered).xlsx]Fellows areas graph!PivotTable10</c:name>
    <c:fmtId val="15"/>
  </c:pivotSource>
  <c:chart>
    <c:title>
      <c:tx>
        <c:rich>
          <a:bodyPr rot="0" spcFirstLastPara="1" vertOverflow="ellipsis" vert="horz" wrap="square" anchor="ctr" anchorCtr="0"/>
          <a:lstStyle/>
          <a:p>
            <a:pPr>
              <a:defRPr sz="144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r>
              <a:rPr lang="en-GB" sz="3600" b="0" i="0" cap="none" baseline="0" dirty="0">
                <a:solidFill>
                  <a:srgbClr val="1E1E1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Quais </a:t>
            </a:r>
            <a:r>
              <a:rPr lang="en-GB" sz="3600" b="0" i="0" cap="none" baseline="0" dirty="0" err="1">
                <a:solidFill>
                  <a:srgbClr val="1E1E1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os</a:t>
            </a:r>
            <a:r>
              <a:rPr lang="en-GB" sz="3600" b="0" i="0" cap="none" baseline="0" dirty="0">
                <a:solidFill>
                  <a:srgbClr val="1E1E1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GB" sz="3600" b="0" i="0" cap="none" baseline="0" dirty="0" err="1">
                <a:solidFill>
                  <a:srgbClr val="1E1E1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domínios</a:t>
            </a:r>
            <a:r>
              <a:rPr lang="en-GB" sz="3600" b="0" i="0" cap="none" baseline="0" dirty="0">
                <a:solidFill>
                  <a:srgbClr val="1E1E1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GB" sz="3600" b="0" i="0" cap="none" baseline="0" dirty="0" err="1">
                <a:solidFill>
                  <a:srgbClr val="1E1E1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científicos</a:t>
            </a:r>
            <a:r>
              <a:rPr lang="en-GB" sz="3600" b="0" i="0" cap="none" baseline="0" dirty="0">
                <a:solidFill>
                  <a:srgbClr val="1E1E1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dos </a:t>
            </a:r>
            <a:r>
              <a:rPr lang="en-GB" sz="3600" b="0" i="0" cap="none" baseline="0" dirty="0" err="1">
                <a:solidFill>
                  <a:srgbClr val="1E1E1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projetos</a:t>
            </a:r>
            <a:r>
              <a:rPr lang="en-GB" sz="3600" b="0" i="0" cap="none" baseline="0" dirty="0">
                <a:solidFill>
                  <a:srgbClr val="1E1E1E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?</a:t>
            </a:r>
          </a:p>
        </c:rich>
      </c:tx>
      <c:layout>
        <c:manualLayout>
          <c:xMode val="edge"/>
          <c:yMode val="edge"/>
          <c:x val="0.2234162520729685"/>
          <c:y val="8.76972497590051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4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  <a:ea typeface="+mn-ea"/>
              <a:cs typeface="+mn-cs"/>
            </a:defRPr>
          </a:pPr>
          <a:endParaRPr lang="en-PT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>
              <c15:layout>
                <c:manualLayout>
                  <c:w val="0.21103448275862069"/>
                  <c:h val="0.12618469614375127"/>
                </c:manualLayout>
              </c15:layout>
            </c:ext>
          </c:extLst>
        </c:dLbl>
      </c:pivotFmt>
      <c:pivotFmt>
        <c:idx val="2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29469975563399403"/>
              <c:y val="-3.58974358974359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>
              <c15:layout>
                <c:manualLayout>
                  <c:w val="0.41059951126798805"/>
                  <c:h val="0.14641033716939228"/>
                </c:manualLayout>
              </c15:layout>
            </c:ext>
          </c:extLst>
        </c:dLbl>
      </c:pivotFmt>
      <c:pivotFmt>
        <c:idx val="3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411789302199294E-2"/>
              <c:y val="1.404047190346940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>
              <c15:layout>
                <c:manualLayout>
                  <c:w val="0.23550724637681159"/>
                  <c:h val="0.14947447929061428"/>
                </c:manualLayout>
              </c15:layout>
            </c:ext>
          </c:extLst>
        </c:dLbl>
      </c:pivotFmt>
      <c:pivotFmt>
        <c:idx val="5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>
              <c15:layout>
                <c:manualLayout>
                  <c:w val="0.21103448275862069"/>
                  <c:h val="0.12618469614375127"/>
                </c:manualLayout>
              </c15:layout>
            </c:ext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29469975563399403"/>
              <c:y val="-3.58974358974359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>
              <c15:layout>
                <c:manualLayout>
                  <c:w val="0.41059951126798805"/>
                  <c:h val="0.14641033716939228"/>
                </c:manualLayout>
              </c15:layout>
            </c:ext>
          </c:extLst>
        </c:dLbl>
      </c:pivotFmt>
      <c:pivotFmt>
        <c:idx val="8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411789302199294E-2"/>
              <c:y val="1.404047190346940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>
              <c15:layout>
                <c:manualLayout>
                  <c:w val="0.23550724637681159"/>
                  <c:h val="0.14947447929061428"/>
                </c:manualLayout>
              </c15:layout>
            </c:ext>
          </c:extLst>
        </c:dLbl>
      </c:pivotFmt>
      <c:pivotFmt>
        <c:idx val="10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>
              <c15:layout>
                <c:manualLayout>
                  <c:w val="0.21103448275862069"/>
                  <c:h val="0.12618469614375127"/>
                </c:manualLayout>
              </c15:layout>
            </c:ext>
          </c:extLst>
        </c:dLbl>
      </c:pivotFmt>
      <c:pivotFmt>
        <c:idx val="12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0.29469975563399403"/>
              <c:y val="-3.5897435897435971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>
              <c15:layout>
                <c:manualLayout>
                  <c:w val="0.41059951126798805"/>
                  <c:h val="0.14641033716939228"/>
                </c:manualLayout>
              </c15:layout>
            </c:ext>
          </c:extLst>
        </c:dLbl>
      </c:pivotFmt>
      <c:pivotFmt>
        <c:idx val="13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4.411789302199294E-2"/>
              <c:y val="1.404047190346940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spc="0" baseline="0">
                  <a:solidFill>
                    <a:schemeClr val="accent1"/>
                  </a:solidFill>
                  <a:latin typeface="Montserrat" pitchFamily="2" charset="77"/>
                  <a:ea typeface="+mn-ea"/>
                  <a:cs typeface="+mn-cs"/>
                </a:defRPr>
              </a:pPr>
              <a:endParaRPr lang="en-PT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separator>
</c:separator>
          <c:extLst>
            <c:ext xmlns:c15="http://schemas.microsoft.com/office/drawing/2012/chart" uri="{CE6537A1-D6FC-4f65-9D91-7224C49458BB}">
              <c15:layout>
                <c:manualLayout>
                  <c:w val="0.23550724637681159"/>
                  <c:h val="0.14947447929061428"/>
                </c:manualLayout>
              </c15:layout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'Fellows areas graph'!$B$3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30-434A-8208-4346DA76DB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30-434A-8208-4346DA76DB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30-434A-8208-4346DA76DB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30-434A-8208-4346DA76DBBA}"/>
              </c:ext>
            </c:extLst>
          </c:dPt>
          <c:dLbls>
            <c:dLbl>
              <c:idx val="0"/>
              <c:layout>
                <c:manualLayout>
                  <c:x val="-7.3712800825269977E-5"/>
                  <c:y val="5.7544127031270564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+mn-cs"/>
                    </a:defRPr>
                  </a:pPr>
                  <a:endParaRPr lang="en-P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69946853658219"/>
                      <c:h val="9.40290602445579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D30-434A-8208-4346DA76DBBA}"/>
                </c:ext>
              </c:extLst>
            </c:dLbl>
            <c:dLbl>
              <c:idx val="1"/>
              <c:layout>
                <c:manualLayout>
                  <c:x val="-3.9800995024875621E-2"/>
                  <c:y val="-6.51295939778459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+mn-cs"/>
                    </a:defRPr>
                  </a:pPr>
                  <a:endParaRPr lang="en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86815267494547"/>
                      <c:h val="9.6715220099381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D30-434A-8208-4346DA76DBBA}"/>
                </c:ext>
              </c:extLst>
            </c:dLbl>
            <c:dLbl>
              <c:idx val="2"/>
              <c:layout>
                <c:manualLayout>
                  <c:x val="2.321724709784411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+mn-cs"/>
                    </a:defRPr>
                  </a:pPr>
                  <a:endParaRPr lang="en-P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30-434A-8208-4346DA76DBBA}"/>
                </c:ext>
              </c:extLst>
            </c:dLbl>
            <c:dLbl>
              <c:idx val="3"/>
              <c:layout>
                <c:manualLayout>
                  <c:x val="-9.1209960695211607E-3"/>
                  <c:y val="5.11578799086291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+mn-cs"/>
                    </a:defRPr>
                  </a:pPr>
                  <a:endParaRPr lang="en-P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8.5556143168671078E-2"/>
                      <c:h val="8.6624742317398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D30-434A-8208-4346DA76DB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spc="0" baseline="0">
                    <a:solidFill>
                      <a:schemeClr val="tx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+mn-cs"/>
                  </a:defRPr>
                </a:pPr>
                <a:endParaRPr lang="en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'Fellows areas graph'!$A$4:$A$8</c:f>
              <c:strCache>
                <c:ptCount val="4"/>
                <c:pt idx="0">
                  <c:v>Multidisciplinary</c:v>
                </c:pt>
                <c:pt idx="1">
                  <c:v>Physical Sciences and Engineering</c:v>
                </c:pt>
                <c:pt idx="2">
                  <c:v>Life and Health Sciences</c:v>
                </c:pt>
                <c:pt idx="3">
                  <c:v>Social Sciences and Humanities</c:v>
                </c:pt>
              </c:strCache>
            </c:strRef>
          </c:cat>
          <c:val>
            <c:numRef>
              <c:f>'Fellows areas graph'!$B$4:$B$8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30-434A-8208-4346DA76D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13932383"/>
        <c:axId val="147216736"/>
      </c:barChart>
      <c:valAx>
        <c:axId val="1472167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13932383"/>
        <c:crossBetween val="between"/>
      </c:valAx>
      <c:catAx>
        <c:axId val="151393238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n-PT"/>
          </a:p>
        </c:txPr>
        <c:crossAx val="147216736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ontserrat" pitchFamily="2" charset="77"/>
        </a:defRPr>
      </a:pPr>
      <a:endParaRPr lang="en-P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Sheet13!$E$3:$E$13</cx:f>
        <cx:lvl ptCount="11">
          <cx:pt idx="0">Austria</cx:pt>
          <cx:pt idx="1">Croatia</cx:pt>
          <cx:pt idx="2">Denmark</cx:pt>
          <cx:pt idx="3">Finland</cx:pt>
          <cx:pt idx="4">Germany</cx:pt>
          <cx:pt idx="5">Germany, Norway</cx:pt>
          <cx:pt idx="6">Italy</cx:pt>
          <cx:pt idx="7">Norway</cx:pt>
          <cx:pt idx="8">Spain</cx:pt>
          <cx:pt idx="9">The Netherlands</cx:pt>
          <cx:pt idx="10">UK</cx:pt>
        </cx:lvl>
      </cx:strDim>
      <cx:numDim type="colorVal">
        <cx:f>Sheet13!$F$3:$F$13</cx:f>
        <cx:lvl ptCount="11" formatCode="Estandar">
          <cx:pt idx="0">2</cx:pt>
          <cx:pt idx="1">1</cx:pt>
          <cx:pt idx="2">2</cx:pt>
          <cx:pt idx="3">1</cx:pt>
          <cx:pt idx="4">2</cx:pt>
          <cx:pt idx="5">1</cx:pt>
          <cx:pt idx="6">2</cx:pt>
          <cx:pt idx="7">1</cx:pt>
          <cx:pt idx="8">4</cx:pt>
          <cx:pt idx="9">1</cx:pt>
          <cx:pt idx="10">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/>
            </a:pPr>
            <a:r>
              <a:rPr lang="en-GB" sz="4400" b="0" i="0" u="none" strike="noStrike" baseline="0" dirty="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Onde se </a:t>
            </a:r>
            <a:r>
              <a:rPr lang="en-GB" sz="4400" b="0" i="0" u="none" strike="noStrike" baseline="0" dirty="0" err="1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situam</a:t>
            </a:r>
            <a:r>
              <a:rPr lang="en-GB" sz="4400" b="0" i="0" u="none" strike="noStrike" baseline="0" dirty="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as </a:t>
            </a:r>
            <a:r>
              <a:rPr lang="en-GB" sz="4400" b="0" i="0" u="none" strike="noStrike" baseline="0" dirty="0" err="1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instituições</a:t>
            </a:r>
            <a:r>
              <a:rPr lang="en-GB" sz="4400" b="0" i="0" u="none" strike="noStrike" baseline="0" dirty="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 </a:t>
            </a:r>
            <a:r>
              <a:rPr lang="en-GB" sz="4400" b="0" i="0" u="none" strike="noStrike" baseline="0" dirty="0" err="1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hospedeiras</a:t>
            </a:r>
            <a:r>
              <a:rPr lang="en-GB" sz="4400" b="0" i="0" u="none" strike="noStrike" baseline="0" dirty="0">
                <a:solidFill>
                  <a:schemeClr val="tx1"/>
                </a:solidFill>
                <a:latin typeface="Inter Medium" panose="02000503000000020004" pitchFamily="2" charset="0"/>
                <a:ea typeface="Inter Medium" panose="02000503000000020004" pitchFamily="2" charset="0"/>
              </a:rPr>
              <a:t>?</a:t>
            </a:r>
          </a:p>
        </cx:rich>
      </cx:tx>
    </cx:title>
    <cx:plotArea>
      <cx:plotAreaRegion>
        <cx:plotSurface>
          <cx:spPr>
            <a:solidFill>
              <a:schemeClr val="bg1">
                <a:lumMod val="50000"/>
              </a:schemeClr>
            </a:solidFill>
          </cx:spPr>
        </cx:plotSurface>
        <cx:series layoutId="regionMap" uniqueId="{9B6DDC65-F393-A24B-8DB1-EAF4135DE5F4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 i="0">
                    <a:solidFill>
                      <a:schemeClr val="tx1"/>
                    </a:solidFill>
                    <a:latin typeface="Montserrat SemiBold" pitchFamily="2" charset="77"/>
                    <a:ea typeface="Montserrat SemiBold" pitchFamily="2" charset="77"/>
                    <a:cs typeface="Montserrat SemiBold" pitchFamily="2" charset="77"/>
                  </a:defRPr>
                </a:pPr>
                <a:endParaRPr lang="en-GB" sz="1200" b="1" i="0" u="none" strike="noStrike" baseline="0">
                  <a:solidFill>
                    <a:schemeClr val="tx1"/>
                  </a:solidFill>
                  <a:latin typeface="Montserrat SemiBold" pitchFamily="2" charset="77"/>
                </a:endParaRPr>
              </a:p>
            </cx:txPr>
            <cx:visibility seriesName="0" categoryName="0" value="1"/>
          </cx:dataLabels>
          <cx:dataId val="0"/>
          <cx:layoutPr>
            <cx:geography cultureLanguage="en-GB" cultureRegion="PT" attribution="Powered by Bing">
              <cx:geoCache provider="{E9337A44-BEBE-4D9F-B70C-5C5E7DAFC167}">
                <cx:binary>7HzZkttWlu2vKPTckM88VJQ7ogGQTGYqNctVrhdEliRjnme895fdH7sLmjqJZCVtl2/4PrQibIcJ
gfucffa49jr864fpLx+yT3fNkynPivYvH6Yfn0ZdV/3lhx/aD9Gn/K59lscfmrItf+mefSjzH8pf
fok/fPrhY3M3xkX4AyNU/PAhumu6T9PT//wrvi38VD4vP9x1cVm87j8185tPbZ917SPPzj568qHs
i259PcQ3/fj0fRF3nz4+uYHQj2X+9Mmnoou7+d1cffrx6clfffrkh+0XPhD+JMP6uv4j3pX8mRXc
cMbtlz/m6ZOsLMKvjx32TEoilSCSfPnDvsl+cZfj/V+/rs+ruvv4sfnUtk++/vfh+yd7efg4bkvv
i2K8cl3+wf283x9OFf+ff918AA1sPrl3Nlt1XXq0PZp30acnLz510acmuys+tt/08wecDXvGhFSc
UX1yKPKZYsoSo/XXM7PfZH45k1+5mPMHcvLy5jROnm2P4sXzP/8o3lZ3cfFNGf/+AQjyjFtCiaLn
nYPDOQRXitKvzkG/yf5yEBeXc/4Ivr62Uf7XT7dq373989X+omzGu/nb3v99vUv7zFLOOSHmi2Kh
13tBiZJnmhurLGLVlzj41e4vLuO8vr8tf6Pwbx9vNf7i5Z+v8X1crMHm2/7/fZUrjlijtFbyq8oR
5++pnMlnlhFLpTpv6b9iPed1//3FjfK/f77V/v7452v/v/q2a+K7P077Qj+TRhNNxGmkp+IZFcQa
w7+m302A+RULOa/27y9u1P79863a/+vdn6/2Y3eX/YFRRiB8M4nyxoizUYY9o5+t/atDkI3uL67m
vOa/vrbR+9dPt1o//n+g9cOnJr8r5v948i0ePl56/r+rs74u5I/zOkmfIaRZoxX5kt83zofsb5CB
tPmfLHQ/3fyK9Zw3ge8vbozg++dbM/B3f77zeU2JpuGPjHnyGUe2EUKzr9XVScahqHKllowy+e3E
v2T5X7GQ82r//uJG7d8/36r96s2fr/aTkvtxzzvtgR5t+v63sfif1vyzsWy79m2P538q8rsm/WaJ
/369JdeCSilDJfuSfE7rLfPMWmqUtfybyC/G/yvWcd74v7+4Mf7vn2+N37/5843/Pdbwh9n8/wId
j4Eg38OFf9fd7T6DS/dwkMeffvOgzauPHd2XUz1+/PGpFpwagE+GciMJ48IAzfgOYa1fedLj/Z//
XvueJ8f2BGv5l1/06a7tfnzK6DO06IYaoxh6GMIhYvy0PqH2GafoM+GLDHWgVSjyirLpoh+fKoLu
3hiprBKUUs7QbbZlvz5Cf2o0o0AFCAc2JiT/jv29KrM5LIvvCvv6/0+KPn9VxkXX4oufPqm+/K3P
yyZEGipW+WhqtaUEVUj14e4NkD78ZfofoklrGg/x4rNysm7X9+NV26nrOmkGNxBq2t/T168UB0gP
mtZGUanFqbhO1cJIGy1+Ymm0q0rD3KHLOrchebBrE6a/QG5fss0ZedDtg+2tzTpHZ8mlZBt5acul
rWVGfO3gX+NIu1s5Z/0rkk2zP7dtlrtBOXdHG2Xh3rKFXj2+3/X7t+q1UmK7WIHWhpzuN837mJoq
J76KKnWsSe14RSKzw+NSUJRspTAi6NpDEwFkYiulCSvKBopDrMbCT1hb7vtCVV5O4vlLdfdbFMpg
MzAZCYvBGZ5uqKnaxPBqXvxUmO6qs86yy2VtXTOX2RWNI+pJa+WuG53F58FYXtgpPXOgjMFpYPZW
rf3TqXxhyqWo5bj49VIvg5eojL5RWBJ30x7O5kYybw510yeJS+oquc1FtATrGfe1Wzh19HZSI++9
NBXp+2Uso8QLh4HEft474auFifljHPT6A6ny+JIt0nPHxDhhTK7ak3bja4ldoj5vCIw/r+xORXnj
1X0X7mxinFf5RIw7Eec2KALqR1HSuGpI5BHGXVy1pZO9hN/EV8z0me8EgXN83IQQTx6YELdUo+vk
iki+Pr8XB6bYdEUVBIvv0Kh1x1pXhxBAhDcEgxe3uvHrWAd+U7Pp+nHBZwIQ4H/5uRRB2cE3HlqK
uAhmzRc/qHS/1928HOthnP1imD6Sof0CQP5L831wBNgb4YZRKy1Cp9qYTyCWdG6ySfgTCdi+YI19
lQcqd6u6qrzHN/bA9VdRgq5GqgxTfN34PY3SQLU1bRfhyzbhfuYk4VVlSfj+cSmrzZwEGEhhXEui
iEaYM+uG70lZgkqoJgqwoa4L3Jl29S4RzUcrm9jTVbN4y6L73eMyHxzZKhPIkEAkIFqvA4L7Mh3a
t8nQJNIfymB8NRZZfTuIIPJt2oS+KWj77nF5dA0qDzYpEd+s1Ywh+JwKzNN+ErWCwDhPZzeritRr
8jD2qTCx383pz+0QTje9qru3ObzqKi9avnNkkV6I5ucXAuvRXHOUzxwF8v2dSzXm82QcnOniLFd9
0ta3Yab5bsyC2M1plV87vdPtwzYr3UVO9bFJx2LXD8iqj6vk4bFTodDAUsOMpMjgpwtRVVVFdZ5K
v6rzylUxCQ6l6HZGZMK1ManctGPh4XGZ9EGMUBCq1+kP40yjONkILXg9p9oKnzl956Um8KasnF1S
sNlTWRLt+CiKQ+isazDhjuQTorIUds+jpfVUkBRXw1gTP9L8Ba/r5saqkPvayu6CwZzRDlxBGaE4
jsnwjYH2tSiUIwTx+z57o1S2vA55kL/JKvVz2cVN7NaZiS7IfJCYMKcBlCc/K4cxsTENoeIwMBjn
+GVa1zdDSxwXo83YLxFW35Fo+lA6MBRr6mAfijK/EGzOnY0Va6iBTXDFySZ+K1ZGc9EaKJe0Gmo2
9XuZV8KdciH8NuP9Ps4cuotNav2AlbnfJaI8zMS2rlJC7uTUsn1f5cpvRmTytKz6nbKsc2015v7j
hnRWVVpRg+CocETr83sxa57LKs6GhfgJZ9bNR6d5sZQd8+kwVH5axsc6NF7eZp9QK6ZfOsV/mQDO
2LAVFmaBhCMNsvCpbB3bmI4tjqnr2v5FGjSRh1Kwua5aJ3RDGqb7EJnw3SQrfmHX6zefBjEYyD3J
G+9pq7lnXa1glGOT7gxHfdYXQ7JzihnA1/em5NWX77xf058zf2Q5pZDiNOdio9+6lDmtl54gyZXd
rm4q1BOTNruQ0uggGYuvA7aICxZ47lDvCd0WZnZUtis0hMaG5wcqKn1VBMWHhYhXqtLCNelc+1M4
6Jslqn5rDQHfQ8lC0F/hSKkRp4fa97pN0gD+Xlac+zVCy3OMNIpjWohhX5BYXjCic0cpBYIhyhYI
3qaBuR1VVjNNfJEX2tNpkB6CVP1To2a90L+cyTjY2toeYsqLeYHY1NuOI5ayQfr3izzv/DgNB78o
hhq9i8gPdl56r1alPkxmKPzJkdEusb3eFSRiF3RMVyVu7Vdq9KqY/VNk/Y1VSUHysogY8RvTNi4f
KukNsTZeUaTZTpeVeen0Q+V1eS92S0EC18514cVzG73kaUn2gnXTdYlW+fi4tdM1120XhjG4ZgJR
F8l5E3mjuRdxYjn1Bxm2bhSxY2Oq12xemNsEy+LGcz4eIxZLX8sg8Oambna2QQgsKB8vlEbnXE9p
KdbiANX01vW6JSG1aEbqsyyhblhUwq9UFV8ls6NfI1ORF6PNuwuu97Aeo/ae0K3r8axpclX21A9Z
Fni9TuJ9sIToH+TQubRSyfvHNX7O1RH7lcBoAsPBFSO/H79VP0RaD5T6eaLQwojBXKl8vnU6W7qS
ZPGukGPm9k3v7GjdpYfHpdNz29XoAAXXayu63a6JF/RAGGj6gELUkaEdfU6Jo/ZiNLnrBFm0k9kw
ecXaFIZ6bK47Hkwv8NcWL8vt6Fe8qvZDlamjakXlFWgTf8eBGG2oRTmA5t9uQj3TSrVZyuG0NJWf
BpsRL9NZ59VDOe7nxqgLVvcwqTEEB1RnazEOnGETJEa0BXOqNPWnKAq8rCOVR5piOgZNXrqsprdW
FV7W0vCnx4/iYUiA3LU8AE/IYlK86aZEwFS9lGhX5cziN6ElpTcYbi4c+ENzgxTLwRQTzCIArT53
r1xgtVNJEUjq9wj+r0yltGd5n3pRJrpjkM7Krcsov6pk8NFMxlyI9Q+tbZWOgh/VHQeCt80tQ5KP
JYFurRNZlK6S+VFqwvdZgQohrBPnQsQ/d5acglyFFguqXWkm93ebdU4j0rxlvu2SHLkssq5cigql
dp6g4emXYyBD5ZKxXS5Y7bnTBAi5thXAdRTfuDUPWJMnESSTQoy3Ieo3v02z/oKU9VtOozWclhK0
j3CQtXU53V8veWjaosf+0CzsqCz1bq7n/phkZvEfN8/zojQzyA2oDLYlOU/GOGA1NhRVyezTvBoO
00I6vy9/O66JFA3AVgK/QGHJ5CY5tuHQRyKbmT+QZdmPWfrPaAhCP1YdsLB5CH+PEi3KfEsZMOxt
tb+oYOkGWTC/TtrEa2s0o8wmocdS/OtxJZ6pQBiBJIyLDFAru61AmFPVSFkl89uR9P5gKuOFyJ57
pxsXr04nu5M60X4iiuBvzsi4X+VT6dGmkb9rJavhKG00IPFNuGFLnTZcDsyfij7dj0E57CLjoMyl
ZnbnMZ/8xVj9Ki3Kyg9tOLiqmpnXRQ7JLzjpwzQPwJwCT2TAXuCpm5WUjuIDsAjqj7kZrsrCeh3p
3Cwht0mu06s8C7oLIf6cc2J6YFBaAHdBrXPqNktt9YBOkvpt03RXmg/EI32d7h8/7HP7sgzYmJFA
zYnahAAzpxONA0jp5zg+cjIFO+yl9/K+eC1TZ0BHEUcXdHku4KGIVgDLIBBKPd1ZrGhaAMBak8gc
7pzSqa4Zi4ZDyUXzGuOJwcWogBxUbcwFyedCOwqnNbMQNKOfe+p7iaWOeC9klTA/qZj1yr6Zd/lI
C7+Pymg3hMUlVzoXj0CnAghAhTAI8qc7HbspEaMD7fKgTXY87+U+lkW0pxre9fhBfoY4NmEWHQOq
AQG1Aq7Z2AsPCBtlEcNrW2e6rbr62BEndnkTWz+vo8Z1aLXP5uJoM2pv54rY5w0z74mpnH0rSemi
yTGvVTgKN0L6cyOqHG+R1Z4vU3I1otA8kKxU/sDj9yQI+RWREX3PnCW6iasu3csuZG5BzHgIyiR0
28xiWtACLXLmeTzGSaSPOVuaGzmaxZt1Z9yQ0/6COX/W6AMtcAZqoQG77UFrkMY5qcKIoTVoufM8
t3PvLTRdgCOq+jglU+Pbpe32FXfEPgi43A9tmO2TJM2OwPZqN6l5f8i6qvGGZihu6jnqd1E9qAvr
PGMYlNxb5uawhqFg6TLBBaIxT31VsfY14JgSosLlQhw5Y/MQBdIwh06AvqzP79l8kLEmrSo0SyPs
9Npky7smbdKfOozPEEyXJf7tPobhJ2hMFL2ZQJV4Kk/r0EnHtXiz/RC8zsnYXbWBlfumz/le1GN6
YX9nVQlSFbpyFDGYap7Kc8LC2E45a5yk4W0yZ5XnAFXeDe08XfAxs37X1roQtxBCUARbti1lHJGM
TrLiLHmTdz8tUZAlbrRw580khzH0yjSKX6WT1q9sR96M6TT4Mk3jKx449kWc1dXfKzq5Uc0+JX1L
b5vJtpmbt0IJL6qyHBbZRS2/rqrJek5QRoDGqm5nU9L4zmS70Rs1nXp3ySfMaYKgGqU3qWBgbucU
S+HVdaV/It3EkKWjQF4HTj1pjzq5WVy2tOOrycbNtc2KfMGkifdvaw24xAVkql+EqMfFvliy6GWW
sYy4WcjUncz4lLiz5HTwR1lm9YHqopD7SLM+dDHc6Y0r5zBPXanT7mcbZOkvdCh7DCf6sDrUIrZ/
Ewz4mq8LNf89Z/kwuIhezb6Sfck843TsbzkanWxvR9n0iJNVy73YSbp/jEldvyWzpPuxZnitpZl4
URW6+tnOMX3T9ajs3HEJdsCBFrIr6DQXXqd4N3l5GLUfQ9nHmQucPiCeEAKBoEW/cahCLsgFkz+T
RNH8I/jilgTmBCuL5r6LLagYdF+3gBgxiblKC/X3OuvjHe9r6huVFu6AsfQFmefMHmUBvEyveXuL
eMukcFojIJMU6BB4Y7XL22jedRgTXDD7s6I4EA6FyhPTrU0EkXUdGDZ0ANt6RJCiIu0hKvry78uC
w3k8i52N3ygJNAXYhttOclMbsAjb6auB+K1Ntc9tJ29IHrGrKrTP21L3L7s8L7yKmHpv55DuGj5b
TwDwu56NU3ih4rNXMLRQToLgPi6yOwSst4fHl3nuwCXq8JVjAEhiS2pYTDsxMk/ED8K89Oe0yTxA
38oru65xkyAdnw+JvlQMnwk+K2mEoOdFTQFU7tTKxl6wSQ8t9QueYtg99UW/b1I1jW6eJap0K56k
76UJ+8gV+RS+HxIz/TTPefB2rDMJXKids58UJqyXqirGHoZFRgFCoKIDrQZdw+nKctZ1dUUD4qdL
3IdeO0xd6mYzHTNfFen0txTNu/ByxkGGcKYseRFxXmcuoL3470VUNb9IVeTPw1hVkRu2grxYpiZ1
mdbtz5GQ9nW1RHHlBqhN/lk7rX4/VbH42PO5URd0vC50E98xyMEdHCaBPPDPQNS9XCkNwk+RT8C5
HK33Op7/0Va98CZD4r1tJfvtZsQYxkdCYMYJxGETN7AyGsz5ghNtidhleqo9HZIQg7NIvUpTHbus
gEs/brtnvJmhEkU7hXilUCidHlazmKEudEcxSIxDYLRl6y1gBh67XtQXRJ0BatEuAdUABQpVt9gi
yFrX5bDE2CB4MJkfzmG1CwyyhR476nKHBb4u22BnxwWdXG5uppEUe6eek3/otpwuHO4ZVOlz74b2
TaCbJBv/SdrRNoHMUHMVtkZ8cSJ3yKPluoqL2U3IWNwMJqk9FY2xX8nkEmb7kAyiYFu4dAFNgP4g
HjQDOpGsiwCi8kbpjznt47eLWORNG4zpweaSv047Azg7zZv3xqT922qpMKbqKqgqUqNbdcXkylih
cWnJfCHwnrN8g3Zz5diAw7A1xWWyWZCUgLqcvKaHiiS3opkOzDHRdRYm84XkRVddbxwNB0DhaoDN
kTY3RmjzBhDHDPRkaoPKx4yMuWm11IeY5K3XxHz0WVGC7CO6nxonOLBWDBemG2uF/WAF63wFRA1C
MFc8dQMmqzwUmBj44erc8ZgxNx4HdvW4s52xOY46H8lMag0mwyadKZ0NtM1G5stM0dflzGa/Cufe
zYZu2kvDCj8lQ3MsRBwe+xrx8reLpxwDd1QgDCljIx6DoSgb5pb7ywDoLVimxS9ICegmyNO9GDLp
A2TQXpLV76pIO68el37O4jk2jz6MY1iHOuVUx1GWahL3gOPiYFFuVmfqpieD9WdD8303mPlqBeWB
OU5mZ7Ip2wNXyrw+QCOZjCralVWW+jyWb0w1VhdUcyaFo2FgmMAAxwaTZnP+sR0WUYac+bOuBj9a
GH3VoCo58hZTpJRngzsvyyU84JxQDDFAeITlo6zfCJ16BuqTimB0865vmvQF74tlH2seX2X9om/m
7oKVfx6Fbc0c1a3maze2cl5PjyARNhqmChLtyC2YekWyZ2QqAWM19fNIR3ydJvYu41F+WGZncIfE
Tu9S29xlNhldR1bNBcWfiTRc0hVbRKWgH8DBWV6ovqwr5vMpbt46WvUHZ6jet1WjDizPmguhZt3g
VgHrhVrMC0EDQ8Q5VUAaAt7iWcH9mMp8l1QSHVGPElLZ3lxIMOdOV4HoSlARArHcUnSqpJNZV9fc
n0aRemReRrfpm9JNS+dlSrIKJJRquCDzbCQFJxjAD25MatQSp/uT8PEstBn3MaHubmJZYSITdYk3
TjTx5yFa3HJspZc0DmDwfOmOVaSKC8nj7MZxsc1YHOrq6qdrSIq6HZMea1iqsd53i1z8KU+1S2ju
t5HD9vlif348tpwVCTLUSn1hmLxtRdK4nCYxIbAuUfeiQKmJqqkBeSU0pQ/ezBy53WjbC7Z7NqIh
mq1kVGoAA2/cqWxE3KQ0gPGmPDjWWVrt0qlXN3UwLwdTx9RNh9LsuBJZ5AZdYvYLuHpu2BWNr+bC
7kgi1G7kuvYcjQN6XCnnXAvFBU4AhQYK2M3qumxBR5hH3BczTXeq4R9iU4a+lbFzI5LJXgouq21t
fQu0OG1WKATT4U1851K3oFeyz4dgjjQF8KASmu4DU1aHgFefYpVO12mYhy+rtGyPQY4YVA2muC0m
Obo2CF3UouPxcS2c83i4n6YY4iHpbAtcWY19gfZb+AtokUvAQFBrs9nvNC8u6PucEX4eBqxMTIHp
/6ndh7aN4xhsQL92Qv1ciywFiLzoQycmDPI6SW5CHl9iFZ0TCq6QwBmD/SW2JUUCFnQcik74jijG
3TyFh6Vr0r2llIGoUb4DCerdb1comHUa41ANuvmW1zrRIUuKJgGxIdSZN9aCen1bh27axsuFaH2G
1QZuMMaFklqMWkCPOFVpzKNQ0mbkAM4I/4cKh/hKEnvTJ2Hv2apHXMttvIvQ2x4anTFvAjr9vChm
sjey72Dl2QIauFMdK5TRu2KhGXjFAL/nMroQec+VdihfMXy3+MUGzAJPV5qEbZimbcd948waM/fw
ruhpcx01Te0FQ5pe93IZXFpGdAf6Hbsg/cwMBVMMDKc1gr/Q2xldUYqiD8tQoHydh33WlaBftGR4
M/VtdQB8SW5JnrxTZpp/h3dZ0CxhgrhIQ8mqlnstcjQCVpNBBsGRBPxCTHijJ2f00aZ0v0eUQaME
Dh1oH+uN6PuiRMnDKKhh6W1QNJ4hQ+5mEZt3ps4vDds+p8ltKANeCcsDpobJLj+VFZkMFyomAJcl
T9oXtOp78N/bZWcd+s/IFPXtFNnkup7qD5jYMRRNcvbkYqdDtjAwF/sdKR1ysG2beqzg6FyCyaVZ
Q1wF8AAMpGy8CZEtDqHKiVtGweg5Ti12jzvqudBgQQHEbSFMKB9A73PjZEuYDGKd50/7qMlB0C1E
fV3ruvH6sB1QFTT0ksue6eVAgzUAFYBFIkJss4Az92nRjlBd3cc3KSKXmwcgpEy6jP2mI7PPM/FT
n6vwUJZddjOUJb3gDWdCPoLTSgQECxhz2q1RYpwWpBqWUjljCwpSXr2sjP45nvL4y8/I/Es26bnh
+H1R20GwFOB2kwA6xl2N9AiGDfd0UBp3kCMuUrV2eaVE6jxfqOxACUvHqyK3wXUeh/xC0XWu8sPv
JCG/Ecz8wJbZ6B1otp2SgAmfhgN4xh1oCJWcfkmL0exVWnYH3U+9R/IZiINyHG+yll3w0HMADwBJ
mBvG1KAjbYdLZT5HTpxS4UflWHm807g7QkvHHVkn/QIlgCuHYdlz1Gq7EcDuMeO88SpjrTfjpuqF
wzlnBiCarHMnXARAtjp14jqeSDOAjO5nmDm4hjnpMYksUlbDL83Nz5Q+n6/praM1htHuxuKKMZsx
oYHFJaWNXALqwo614+9A3u9LEZts2IZ6LkbWCL8hAcKGjBBs5VC5U+1cPMo1wm0iIHAf+vlqIuxp
y7XQJtCtGVE2zcXc3SlAQB5YPanbggB/bIcUEYvS4khCXhwMnyfXOsCX4x7cyrbLooPp0+RSaFkj
/IM1wbA0JuiAvh9E5alp62lNNgozIlCjwNuLeAXEgDX1nqm8+RAHs3C7pVhux7Iqj1HTRodk7NiF
yLr60oOFKFxEweQQaNGWoxUmjaVNTYRflKr1m3js/NSG4pgutngVgVZwwbnPy4NAIAUYa245aHIG
MacpV79KqhEDvzq55X2lvAipHekjlZdKeXZug0AJJIr5FQXcWFrFZSDrCXeXKvJK8Gx0ZTH9I3RG
eejnxGCwkS+ZW8vU7OIwqW/HJrL7eGrTn6JmjL78gtG/jLFnN497P+D9rPOO7alXcSmzpWzhW0sf
ezZQy6HN6tqvW13uZaT77IKdnYsbgAIVfv0Bt7ZQdkI592oaZx7Kqi0H7hMehtf45b7Rxx3SxtNx
fSlbfi5gt5bEwKsSuH0MOGLbuGqxhKNDGzAJgf3uCO4XYfbbTrsok4074JKur0og0zbtrF/OqBuz
PqceyO7OvnFI7QPGDncspfpadlV1LIo6f24E7jqaTMz7tC4cH9P3zB0EK67GSM4uC0fuzSIrD7XM
I6+YuNlHjq5fZrg1uY/igoGUoi/ha2cKVIGhBi5ar3NRdB+nOl2EKZJeLNzPyzz2GQBmn0WROtTA
lvwq6wAup9F8bPqlu9CVnTMf1MS4dWowegB76lQyLihZ04hIgD2q20Nfle2rUDml27MkQJdAyAVz
PbdTAZIq4ZgHcr2tiHlFFhmBWIyLP/3kdkPDd40TPQcLpju2Ykxf9A2P3JLOzYvHy72zG/0fwZ8L
hHtmmw5Kx0zUCBKtnj0WT8plZQj2KFhjbhlzdfW4vFVxW9NdYTT8ozFw3ra7kUwwHCNgWoAEnP5i
ZGGukxmVpVnm8T0GtOltDmvy4lqH+zGxl8aM53pDnCZaXmlX4vM2LjhN4+QpKnh/SXrrkqCMfw5Q
Dl+XmZ2OUWFGr2tZd5VPItiPomNXNe5N3AVC1m6b23BP5NAD5G+1V1pS7LRi4VWITHY1xGlxQVdn
OOtMrHdr0b4A+seKT60woQnMf64ZUAiWXKmh+MinGr2Llu2hXlnolTajG8xJDh7axPamwwQCV6rJ
85apxh1nndyOdcVfkFC1uwG179vHT/NsJYtSGZpE3MdC16h4z3xo69RUQ6pf1E5cuNOSiV2Zs4/x
wuf92FSLD8KH+VsWpmrPHYDBSqvsJQmi5kJyPRd+MRvBVWBNEBe3s6c8ks0cWjDXpqkV7wN07rhO
AlzPRY33/vFNnzPh+6LWsu7enmXa0W6SuHkmKJr2DkxEL3dScTRLEF6rXqlDP4ifl46QfTwDw7yQ
aM6R9NaOHeMgXBYRiP+n8uMhIVZGJchYacj8kc35rh8JrlkLWR57XFl5ExrWPmfVUqDcSeZDSIro
WJkl9aYikG9Q1n/MWfIW9iuuwc+UuBIxiRsxRs1zzIDmOydTYMcnKvBywVuXjWn3POoX+nM/C+Mv
ZOi8pNRI7zItD5MdQNJhYfE8wGR0j19HMPu6yPlziTH0texZve8z1u8YVeOFju0cZwDHZwDgwmPx
Qw0b64MaREF7UCORsvrXUYTLvbiop8E5DgMPP0fAnw9Vr69ZPte3ybBUexNV480Sd8qLuVheljoZ
dpgvlS6vtfb7ql9+qkfFXoZ9VRy4Sgrqxsn8aUkV28lBX5qsnDNa3Pega5WCfL4lsQIZGinLDfW7
AEuf86g5gFWdHjDzaC4kmDNtPVp6hN0VBBHgkp4ajRTxYPoBY7Q5T9M9BdsF7JY+f1FVSelq8ED8
Gfdzbx/3lLP7Q3CgwOM0A1vgVCh+m+D/kvclW5Li2La/8n5AtegFkzcAw/rG+27C8nD3AIGEEEiA
+Pq7LbuqiJtVefPO3nqz9Ax3M8MQR+fsTgLeA9A0IeVm7Y+heJom+u5CHfa/mNogubje0yCA2vyn
d3IFxXBD8E59P+mdEwX7Ihm9m4b6f9UZ/Nk1XbtbUKEgaaCh+fGaYL5Q8OWiJk+adztPtDJfRrfI
PTqRv1jff/pWkX9NmwFuiiHxx7daFMAz6OZwzwIJtV2k+JoOaIRYFau/6N3/ZHmgdwXJCs9DiMbn
p35H2BCYYwFOoh9KvdOlX25CV/YZxK/wWjdgVC35S67rT64vhJcWoAse/qua4cfrS4KhjNsu8VbR
FCd5VwYcKqxwTgOe/BXQ+gup8lPfgRkTNRPL8Kqj/ukCB6SKJIUFrTEmfbuxETSUDLqR3Kmc6ESY
3+cz/N9rvlhx5oZ4WV21Kq3ia0BBXDUruFKGDeESuGxSQsKIgJAVdu1wvSgSH6ESjG97qJohh/bl
V+fp8rDwot2AySk3bOje/vOD9WedAQQxIMtAgoI0+Fkt5XYe+1VqAZeR3DKYGtKODOWx5325H4sO
jbKp25QOvF6rxtpNNDvNMeBCZkUHh5Az1XrVi8k/DWMbpSSJ5NN//oh/cnMhKQS4jBxQF7E9V6jg
X3bJeGT15EgsXiMrsq8qXmcB7P7bpiJ/5av4Exzlh7f6aUMEluZejbxQrVsonwM69/u6coq/KDF/
su2DAwbtfI2vuC7bHy+IT4KFGjAWhA8hTN+0GTeDMh1EQDTJWeQVt2ht67uk9bsdNLjiL57QP/s+
gceCrgRijz3vp+/TMRb8tEXywdz3DF8qq/dLoD/I1A+bv3/nPHToSIoCBYZR9scLdbUPJclVxlPJ
Ut5Ln06b3lTAsn1/Sn95q98CNW9+fQB/DZb6kJ3tWVn9liv/x4//99J9tfe6//rSp/ful8zzf/7b
jz/ihX575WvG1g8//Lf4r38T8PVrtP2/+cf/WfoX5lDIWLE6/jDX/7fErwPC90f5exDcNTLrjz/6
I90LGAnwVvg6MAQhFOX3dC/P+QeqFKC+K4oGrUWESv1buleAvOMrM+tA9IAGEFDDH+legfsPKDph
p/Svzi60hu7fSfdyUahwj/+lXCKrBPw2FjrkJVeV+s/ONF4XtVigOs48R/V3Yd0tyCgZyp3qa+Qi
LUODvh4aODOkpYVLe/QG/kTD7rOU/G20/t4z+r12wFWH0Cbmne10SgGOAH6MCKYE6t/O46xSkyQj
gNbhvWQzPK60v464dhXPSZkSNV3KWgP4bYuniY6rMnLatB3ELXGhdaliS8AjepnF1Jg5pXvxzHwj
HMuyEYZZKAPdU9wz776f9jJ293ONyoiZ+nHGqQVe3amUsMmckUKypKQdi1VhBpoiAKLBP/Qmjari
m5tM2ypSZzDNx5k2Lx5198EoykMZQKEBz/oO4S1lPibNsfBCk5mou4MvVGzampsVoHO+nRZ+Xgbl
7QrCD5TKY2zZAbt9cGIsvEVDfd8uRZw6NpKZTaREta4vNbE8h7i+yHHMw40gPtkH8ZzBarStRxJu
gMG2m6QWedwMGyqpm8GwiB2g9NPZi5704KRLn2S9P5i0pl0GOc6Uzr5/X5bzWUE/kgTyzklsjvq1
ZWrO+6XfsRnu587fxU55HOHriJk5Tp3IZhWnhRjKTGDMxEp44E2B31T0MRmggYEy5snSBN494vAU
8jHIEPtHD9NoaAuy1YvXnmwQ8Lx2SE6GnuUFysg8lR9NP2cVXTad1XQFN5e3q1QXA5xadrB23Quw
TK0IlzRoFj8rsQcjn8ekYdDndVXnVFCRWcRa8bjZEVNuvVZtVRidsBWvWVNvWghHAZA1bFU2w6FT
5WHqCj+DphvCbtBaKe7Gi+t2NGtarVMyqqx3o7U30C8WF0MadAU6u8akUvkiNYxuitp8jIF7rJOm
vCqh67TxaNaJZhOoGL/n8o3jQbVMl2pbq7HOHN++c8e+JVO5sbEa1ta0x4WLJzI0NyIyF+VGq2YY
HwoRIDePr5oZ5lZPw2qhNYLt3A3rakQR1N28moL4m+ICmQ1NsI5aj2SO27YZ3KosrY3cT9TZFq6+
m0dvh1by6Mt5F8FFk47WJYg5c/y0C/x6jfXzVLT07CxcrWIT3bkA2dJmkkfCVJm3vdo2s99lBdAN
uzRlxrwWNKWBAUyH2VJ7Iu+C8h5pSuuykzm1xfNkFxD5nv6mmE2hs/4IPPJkgSrufZDLdgw+Fkrf
+0EfSq/6oM5QQcEdPngg3z9MxO7DvtjN1D36oT36gqXI/Nh6paGZRfjHFLJNHbmXvu02tJlvEwIZ
emyTo+TzY6Xq21J5OZP+PWbQ284lCCnEakl6sOm2yWBhf/Bq302Lxl3HHH2Qs6AR4cmzLxUse/45
GIr3RWF5L766hfZh1RX6BFR0u9QySJ0agjfibN0a7pE2CbdFJz8BeOzq+NPjV0f1IO8nl+yHonFS
XQYlJhAzruMWRaJB3lGoI73lUw+xmAg+MNeNOxpQse7mJ98pD0UpV4MQ+IJ7rCmv9R7wQ5M1SOOw
g8mmxXvFEoU7v/HOggYQnykVpi4KjiJk70ZmXfgev6garErUh2vo8B7UMjx6k7iMbtll/TxsGumq
q9VUrAo0N5sp8ct06arHGJR7xBjsuMkzQ9pY7MnTCLfICs3bVhymZpVET0n7WMWPIp5huPPlunMr
uyKTfzsyjeK/jCcQmamYvaem7zc6KVZDbD+k7TMdIFcDaR7Bmg1JjXzI2ctdHmW6JGk4s7MDIx0W
fWsyn0UHKIROSApJJZQBGaRNEupNJBPG3mNI2xsa4mEzS42nxIO+3xYaMOXg70JjXhkN7wK+wLEh
tlB63XiBeTbhYFZw5vVZUfYIC+pR1kRwrqxfZ90yfg7S7zZ+KfzUl/Wtmcc3IctoMw3J9f7Fj/3U
3iLCCJKPQoZZFIr3qWI+LBH9rVQOpGikS70QJZfa8Xky+GkISolMK8m2miTfYKKElmL299Ci36AU
zCm+6+eocZf7ca6ehqD9FpXRMWnVhw28m1LwF5TzXV84Oz4mS8pNk9aueXJ6s/WgycgK0++obPE0
M3zdtfXWHMlAKfYOwDBR66TKHyXkgvM+UuwbiYD+R9XopgtFcgXXJ+vFH4i3aFfjZCrkmPhPbSTo
qoLeLy/q7gK1IXYm3mdumXyfMG+srScMqrxr0rllZV7TaDxKVb5BXv8S1xzNp9j0kiUpNrcmLRP6
sczjQZruwiB9S5eWdOsOslGwEMiDomX73Lq1Wkclu2G+fQIG/DW6lZcmmNchNbvTNmIpRO3bIqG3
E21OgdQ3gqt3uWBTXVyaxvF4ho8+0z4zKz3MhxhUIxKC6FZOLmYYoLK5mJOtplFemU5nE3O7FGlR
n7T2bnA7H1G4+mPTdNvGJxVCCmMgqJ25o1M34gY5UP3UKBkWQBXg1K+5dO81pqxMk/Ggk+6MrQOW
lA6uU1s4eV/XmdADkDJPrhmxt7yv53Qa4CoKZHODPn4vuviWySbE0jVumoycp0ugWMam8tswxyBY
EnLxg+Zj8OJ9dZWy2Xap4astGxQbF/cwoc9TENaZXgaRqsnmskIQGditO9aJF9dXgOISvoUXtIZj
EUrCJerz2B3P4tp2aXP0OH/kcvhOEn8rFxhmqtb/LuSckz6GV6FadqITeLYmZxME47jyS/fKchj3
xLrXCOlWZqkyFiE6qBl3OnTO4JQ2lQZLDbHAnFJ3QXkY1ki4gy+Y0qxK9C4s/SaDYfaNRfE36yK5
hpYw+ZnQuQCR3iTd8ioL3KfIrfHSck67CXOh37wPXlAdAKYfqhp7hJeMdz5QzBSRFhu/Q+hrDXvx
qmv9IxtEkAWk89PEGKhEpBg3rapA9Inw3fcXvtJsOvEWnr4xCkdosYeNiKMhC2CxTNVSw+Mkdkga
+oAt1836hJ1UObuZKyad9ZptI7+d1q4GAVSHzQNhztELi3qDQmZyCDfgO56ZykspWVZBLwBVGwbt
Pkg4KLQBxTYMjkoIAz80qkbt7u3YF1lVlM/TrMx6scrf+FcIGa7EOhXaKddVyFEXy+lKzaqsgUAB
1x1nQyvPLfXe3a7t0h57wXqw+ow6dxj98YhKblES2YnG7TvluF2MwJk4xQNBhhL6LV2vjFMWKdGa
rEUDiL6p5zBXA79E1odfKIwftWfvIsNep8WePIhdhqF+p4YiXpdqfJqwGXOvUrBnapgAbMJgb1GI
cVoKbjOnpXXulvSr802Uoy6yVd3Yy4QdN1D1Fnagk+ogOxjG6UI8v15Nyr8Feo5C0yLVqAfXFfj6
EM+a5oaQezHNGzvrA3xe+xLUZVoY/xNBYC4EYtP90sWPQxCDGou/T0uQZNEchhnv1loW6yrqmtUS
CrnGFI9Hi9AccEcAh5j0swkWsmyUlK8GR6Lo2OnV6jIzAS3SKpmOFuKIFMW0TzWU/CyyBaJFirvJ
jhxNcj2gZNbvUOkeXXfQKQC7abV40xl6xyQb6jrI/GpY1qJst40D3XajzC1WX5XOhfeplXwsinZX
W4MMVz/vRl9nsI08QNtepFffRDvA1NRY/zB49oXQGMMP7HlpP9sHr+iPc+0/IG/0EjfLHUJQDljD
Ard1ekDOo8pqN/w2JONJO/WUlWTe+zXf2nA6BJW/K6PgmpVco+OiYW5Bta0CaW5GTqu0F+TLk+ok
WjTDS8ftVbd/KUMtUs3Hw9RK6NAWLEg78JVjlnBFYAFECG6xDUly43Xwew3l98KvzAaxvznHrlIT
t02LQYZ7JaZnJN7UG16KN0OaPOyTHeSm8dGJtdgI3Zh9U0XnIKl5jm8vRS1al0196lS4RduV+131
IumMquN0ZudwobdAuMd1RByzVR1SIFOnCncV4jWzRDKztUajG0dZ3dtKO7ku+LT3+3aPSM3HQgUH
6w9BqljyPoLPzQeu0eBC3Q3ibd8ZgFItH8iaGcLRpjgWLin4N3SCpTroZD/7TrOG0IABOrMvA+88
jMbhTRWY1FjkMiCuG1NoMzz7Whw9yZ5i1R5YEft5AQQl76Lm3e/wNAYS4Wd0Ktdzn0z4qx5t4Bim
vd/265pE3YrUIgUhym9gehsyVhVt5k6K3fZV/c31quUQmHAPo1eZjQolcfbJBh6UfuPUpsgQSlvm
4F3OsGJAUhK+67D3AXTWZ00CaC96uSZgMuX1HafwFt66tFnic4AuNq01XiTAsiAqd2L54rkhw+BX
dinU4HVaw/eB7tm+wfWdCcEe8bh+QFV/qdh1vuiFh64cEbIdg3d+qe6j9sP6/Dnye7HufbEO0Ftj
glVLaudmyjXhYt00i/tWubLNQMxUeeR6FguRQGnQdPwIsu/dhbMzK5BLmAoWOcBdqnu9lBVqNEwJ
C49XUYOE7sgSDBBJrtzaBWcF6110hJX3pa5uIatcae4ewtYN04G1D4sWGcYQlkY93M4lTV0PblM2
fsYA8m0N2S1aEH9XBPqmGxvU5i51izLYVmNzF/kXmF9UpoDfwFrar4Qddl1n94FU+wiWmJTESOco
hgWWheiQOGTCy/cvLTSoKNMhiqKJbB4Rj2FHD2618zJPqth53dU272eL8HdRazRIS/U8jyHLCgVG
ikboYuypQPUuJnuWg9+vC+pfPBGChaabpBW7WU63bVOEmacZcjHlgQ2Q74b+SaMFg1vjcZD9g+jC
+6SRT+7kboeq0mnoDluzBHlV2QfACEHaJcMN7WBBGBMPXZA38Zx7rxCpuZAGL1DdCfNS12cxqMde
IF8QJvlm60X2s1+CvRowmgbowIrpOsZXAn48Y9JrxkcG85aXhd2c8X5iGIzb/Xj1Bi1D0qYlnuPU
L9hee3ALFR++9zyhII6LumWjrTZjyV8OIkpOshOncXT3Dvy/mTMWl6of+Q6O2z0M36hn1s/CqPoa
qDrC3Z1FjtiQDtO0E6ojNSILKEnRZr4s4l2Zm7B7DxKawWfcIuh9XOsOPYlTOxCmM2ykbrET+jz0
hqZhISGKNkvaMiFW4VzdW5+SgzMZvdIIUVurcUSvT52zpcGDbOJHf/DaFLkV6AD63t02y7WlzLkv
P8PFK1PaLuee0WzxzLQxfbeFOvzcDUnmFuM26ocHVsl+jYjPsA7fKbjJXTN/r/m8q4EkiNa5KFCV
53ChqZHk08Uneg4cZJc78UuLbLWt0c2nLHAV8WjHs7UArIMgyjz4UldUhXGqWe3lPHEq3PHCXdNG
wE6GCDzotFICjiubpCEbFzifP7f47BIPSoJgmO99hYyKWaPRQTIjTJWBrE9jGJN9OND6EGnfzREG
ZCHebJpVUJAlG0x4//dR49PvR5z+CBH/guz+Ez/+fw1bhpn6qlj598gyDrTS1f85vX98fcr2n0cb
XSHm3/72N4DZ/wekRBAZ4qgomLoQ9/4vADOEA2AyQCiC64Pd6p8As/cPJE/ARH498uCaSAxUevj1
+AgcKwlJeoBAHEDQcB+Gfwdfhvb+J3gZFEYC5QKiLsGh4uiBn9g4oJ3Kq/TM0ZVI5EA6tgKqZr0v
1p2r0r7UJSJR6sEiOih+c4fuparILoqm6H0hxG7aqv8MS9GloLRvrmofkQ5RKLe+oMgZ6QvAyq9+
ebWMNe4mLtxb1w4rP1Q3YUBfurALLnLS1fewRVMLp8WugbcDpre1Mw9nyb/7/pyKjsNTzp2E3WtN
5WWp9g6U2rYR900VNtgT6zCtF5ERiQyTwDZ3EhrWawxeE4uNjOpLOetV4s6ITJilt8ZutJwqy5IT
E+314Rl7DA7tkOoW41n/pMRy0k1zcqcKXhyEE7KWrGvkL+JAAYuHvPVzS/E0zlJGlzCsvBMt7cZp
m51IRoyhxc70/BG8bbIZAi9jLPjwNb7AAtUnhXeqvgxSfSUJHmOBCMCx6KHE1d1RK3MUVH5iE/9U
MUEcIrwvtSOe6ejkImbug1KLvzZl3KVTG9z7LmlTY1BGRU/WfJ6ee4XtulweVNN9+RUZj4S3D42k
r4uAvBAZEmu/9j7bWaBR9avVbMlty4qDbJMxnXuML22HYl4InpxLiDIghYC91HRsNXVfRY8Mj+67
dPo103T4EsCYV6qoZuwb6rTgj10uqgcYnaLUDwYnpyZEkE2vUKO99pMKJEBEU03vKo8/VP3dNcYo
LXghUf/UfM/mmGY8GR6o57+j5U15UK9niU27htpuJVyQD0nNROYDg0jD2HZXagBbgqcv0GAGq9Hq
ccPECHeOi9Zt6ErUWEDRVc8BQdRN7ku0pLEiKu2oSDLmcHczT8SmMzig63Svcs8hKLktoC9HGeD3
U/VmGVa0T0aOwZjehKTMkYAcH0hM4lwr7Je4YMDE8BjDZajxFIgACklk+GF//IadYze5y7Btun5b
sPhM7XIxSJ9HJzJurArhJDTFdqpLtECI9qkZxmLA4Zj6uwYidPlN0jZeBRoS8X5p42wUfYHLGovo
1YuHV1oRyVKalIgP8crebIr5tpIU5OfwPHEg5QXaCBAPB1v4GyxzyM5B0gQURqLAh1m/4eobQOsI
fNASrcqQBK+kIjV+DEDBk3u39pE/mxDo2a4CVozWHu4AIeImlBdeFa+SD2mRdPu4XdfLs2lgS64A
aRVi59YGHDCh1TmsltsBWtZtEbvFpe63CJFrswQhN7Zl165boFuQXwjN5GGK+5HTAc4DP3krKRLy
8OS6IQYCxl7DkaFIYRJNcVN6dBRNkCOWbtXo6+QVzHYbUdttw5BON74I6UbOXblCe8Q3/uje8zbK
TeKkSFjdtnPk5E5Pv0PQekogsjw39fIOkoSeqy5MskKe46YMEMSCl47KfhVcp4Q62RfjkZUestJA
qOW1EO6dgeggnWvAjvBwNccBWVlpH+IRS6CQbUp/J4MxSAH1fShATiYgzbrrw02UKAmYFPdHCjfG
f3Uf1oMkIjYDYgidr7Fne1NVNxU+xraxUmbe/J7oqs2Z4GiaR+eCU7kheyOHooJQkgnEN4GRkT0e
mbLFXEzcDUnmN1e5AEKg160wfWsMawprxYtARnEgQ8EwPcf1cqwnBV5lAalnF7qfC/Xiz9XGWQiw
+NrejQ0akqQh26hFKDL+Lzu00tvE17Aay2FH5rDIxDgFaAjVtCIJXd6chuy1T9+sEIfZKdm5Fy2Y
olBMOU4mf3UZXYV6PpacjBAzzx9J6aRNINdl4qZxsJxIVaG946CEehluSz3cMAOIEXZ+kXVmfLhC
3ZNasi56KzsMuhVm1RONNnQhL3NF/ayal60iiOdyhvdYxRutxofZbTAZzc9EJmPuqPnVmvFUM5Av
lkNhW6rVUpHkVFKwkTxoyZ7EerUwYInz2LYrrSaWh23bfsgRg1YxIRYUwo13dh2D4mS5pcNgV9Qd
YVlyEZwFNKVQyPiU1PsYZpylEJVPU2mh/Xea+Y2pRqyjOnpuEaqYyrm4icYHEpbB3nhcpYWyiHlH
Vi5mK6Vv4qm6D0QVrR0GYNwmZbubE4q7iHFdkjLJ2wBbIYRJlwCMqZy/AR8AxlGKV5qA3aX0tW0R
nxowE63jJdcawQ0ZCLYVcdgZ4OyNS4YDk9H3slPAkiIA1i20uFCOIAdcJWzVwIiGA0nGj47ZMGVd
ojPiVI8lomc2Koo+LA69XSchWFTHmdVtGWBHNa5Fa+DquNw1GsJmxIGRR67ZkJvWJciD6EKAepSB
9MRKS4Kqe4IpTZ/A4GAmcBBfsDChzlHR9HdzVZNzCeHHTo6Dc1tOcfW98DQ/ahixbxQUPtWhIuWw
SRJNXyp3xswTYaA6usMVDqps9dx5Id0lCjHSaln8b8lQFEeObQQtRUMy5MthtULaDb8qxxfWmucy
LuV7rwjmKT8pMNNGZj9Us5PPyIG7i0epV2WLhDZgb1xsB6/mdw0cypeYELbnIyavXwg73odbw3S3
xsEefZf6FUDgJJYAKSAMyoK4aN4j+LmBQA7hPhBiQCpW7x2g230nSaE/myvJOddCPSQGMzQKBcru
VVkT2Wml2nq6dcqlyidHFB9mnoolRZSYu1NXMrfWyinT0BvakzNV3cFv+iEPQuVcwDpWe6i8EQra
9b2+CQVTJ2eIQChzRHeY9xA8d4EYVgbuVwN7k9VFeJW5zDVOdch7BXpjFfZ9fzvNCVi363SHRIxw
4y7VBGIkCqZz8gu53xRDlsDlvCcg5ZK0ZqAEJRyVgBRZKHPDWfSi53K+VI1617/oEKyewNx4JEXv
KDe6tECOwSZO9YpHbYQDo6CC8Gih7hhy59Z6asLXRnkIy0ZVRAgfI8umrCTofWjKMuC2BW0OBcBx
vwDNhuI8vI/u7GyMFh/cOhmxESS80YGCLEtaj+9aPepHxuczx1ccxtNbLfiBWB8bNZ92Xj/VF2ME
AunBM6IlAzffhb98sRo4jYOMMuiwde8cZUURhYQs/05PbYpzI47xUK/orOUtldIcOg6VFB/uDHBI
iDLdPL7O6hy7BI6amjZTzT+j2fUyM1P+aIvxaShwYgDSCkq4pCqojUW19du2XEuZHGTptmtEccgL
SeRJingbR8GjahqToLdS9/M05XAZ3CbVYfLwEC4FItbgSU+HFghwAJwkFUm3BsF4o8BmOP3JlQ36
0KmAeRYPMoPoLht8Ih/Bw2YlbJ+BZ3eGmbRz6LrjHdsUhN1NyPxKp6ic1+XkwCpZPC2LlivaaQLa
IBJ7aFyjdDQyuZ1LI3LotTZB4+RxWD35EXJM6IRa2VUu0hhNa18wVLxgkz7UEbh3o8OtF3+HYTe5
UK8pgbYMWPr43XfSxhEYMuwSoJ9WQGxXfaQ/SuUue5M8zE15lBOQdx/6+2QeJrCDToo0GhBUOGYD
Vy7SBeAacMM5aUG0oBfkQ7LCXHfjzdBvOxhphFSXIp72VF8116pgX8kUJOiB6pPS181FP7mVIkc/
bk5tyBaowQvwXuUpHIBDxBJH+4Cl1c3RBsveX0ybLZIjFow390kIHizRe6swZYBfRPR8sucuMlwy
R1t3/OIGCNY0z29Nr9gmcJaDC5oC3ViXTYgBzY1O2rzvq2bdiBFwd9hCIIPeG3sXKUGN4SEG9jmk
bOhnbAx4CWS3oe8H6dK20XngeHsIsYclFgBF8DETnIMEsfJzA0L62FtVd/8fSM7gC/pPoMBJtvqr
/UJ+9r9Kzn75o9/QABwLHSKLzoF0DFAAVL6/owFu/I8Ax9oggCL+VVb2g9wshBcJhl4HeQ2Qg2GI
/x0NuMrNkCIOLQD8utAKJn8HDsDv/wQHQMcM+fs1bQP8rQ+N+o+KQxISqKd83mQcCdUsBVTp6MyM
OrgezDGjk5h1N78FmsGTaUbr1Skc6vz63HFdbrnr1RE0ZjMsLqLzEONZxhFYLA3rfc2sZqsF5fYh
8JbGTQVg38/GjyfwNkIk/Ig8tWk18RDAnkILlCEVo/+iSIWZsVYTuhYWLuSYFr1CqFSF6ViV03gJ
2gArc7aFaNPAre0jn0MHO4vCsYEGI/PVyhrEayTXYdoOps5/FAIKIwCIZg4zpL1jerJz/2ZdKJYC
hNvD3DVQPK8B2h50yGipYQkP4MEKOklqHEEB6yRMEKAUiRt2HbReUKXUPvFvJRTxX9CGS5K5QS/3
AZw4IIOxEQkkm7P4VaPwt2nia4l9oqZw6bUTCUQ6hWF3xHmhzT52QINj19FevIH0AtW95wLm3AUJ
AdvAeuUDX/xyz0ACzQhl5rTB8TW+ODcR6Oaswtf9SrgOn4fBB9dvjZUHCjUAxEBGIoJPX3fkvEtk
7k5eZzN4UsDOdw6OH8F34403yI+GqkUGanxUJIKHCSCQhcY2LGbAjoi9Bg1NY1xEB6Tle2PC4DSH
c3Mpx8D/FrYGcctCxFddkDRJtJJGJP0JkbLu3mOjB9KRG3ebCOR4QJU532I6ig1yPWaxgwmyR4Tf
VEGWyEg/3LRyXqvEYCBQkJwdMTezZ+V2yVPkaSfMTeH4e2pMFKScJQTXgqMXbCrC5I42hD9hgSO0
x4xRMecxacAekqKFmHEoQmiykbHS92eIvPob5K0sB5Db8QzLihzNKsDii3eEdu6T8DjSUbAxlzmf
sKflZQgfT14WoAnB8JXvTlSYekWGyX0MIjK+MwhMQTnMeqrXHEQ24qLGACYX4L40TDubYL6uOtq/
Oui/oM1A7u2pbAg49rL9L+7Oa1lu41rDTwQXcrgdALMzM0WJNyiKopBzxtOfrzd57A0MPKitS7tk
S1Uqek03Oqxe6w9asyAulXYf0rALnsZkRnUhdPBXxAolykeXXlZ2h94W2BD6SKZzggm04JgCVfsd
xXvQhbY1kXazhkodGl9kJacOuvnkjmEpNacIzN9yMiSOklMO1vSNXUiiZ1zr3Vs9GUrJr6aRMkGN
SPyPSF0oXyxyNTw5wNnvYRort5YqJdnJLLsixyZtbvL7UgdjjZJrXp+NXCGddQoY5a4iD1Tlll57
moOR3oRTT+8teuEGIJNaYmHGOh2TPCKTz2Ph9ISC9/SY4/jAIi5k2i1qDfj3U5dbSLByig7mP7h8
/kcr14Jx8d/r1vffCqrW84/i5Q2liD/z84aSLLzFqTAjYCp0BqHVUJb+6XcsOf9CCg2CiM41gS2Z
KcixvyDRFi7JJiwcoYWHhAWg6X/fURYVayxzuNtgz7yuXL2uVqOFTykdayYBk0ZDQJO5I19SGWI9
rDDLwJo2N5fCdNtyDu+SQdHPrYltQ5QFFniQgV0MMKHp39Qh8jYPMk51+WkIkzC75WVGSyQMgIKf
upre7QkEDQLakh5RraaAH38ZDA4+t4yt8WumRLF1jrpg4m2TyDH5kiJn4SkBE0nyaFAe60t0qyu1
0t6Zcjz9rTw8t1UVKmNaRb4Hkjm+WSDdcOHoVfEtWbrFcmXwqx9pV3mdNUuxm9Ih/Ay4KMxvhtgB
7gcAqvEo4c7ndqlV8NFFOmp+jhrC/WgayXd1XO4Qh2+p5KpTeF8hnUYZxaz63+D6otIWhXV908Yj
opTIxmY3U6R/RFwL6exkCftPIVILXmMExdcMwuqE6niJXGAkKd/URnE4Q3s7pfPdqt8mVPC+FvZQ
AezSa3Anef6TWfsq3sH/5j5UhZbXf9+HH8cff6034fMf+JUm6uwmGlAOABnkWAzBKvrlOS7/CyI8
+uQoVdGxIaP49xY02Z7Q5JHX0GEVQkpgT/9KEw3jX8hjwihD4AqqAyIUr0kTOQBeUBJQD+YHWKSb
kPw09DO2vhtIA6K5Ozq6K1WTkCjvrfdog7aeXbbFQyqZyV9J3UXnVjagKLyYo18slZfWiGs2xM/Q
Qp+OUwkqNtTb9QGg5mHttCmYJ6uxSSFVvXqKhzb2bIqAr6L5/H8oZHBgtWI0rIif8oI2hTZjRGW/
MFybpe/lKbDbmPqpJw3UWK+PStCi/sPx+BkK3VLEKlDQVKForkMpaEnBEGBUGHDr92PPyaDX+nwg
MLD32dDeEnRlUBFI6a2j9HkYJoCmDXC3Jv11bQ7OAznGfd8X9V2gUs86TS1yB0WfTEdCGeL/+2KE
ltBvoKitP/czX05mX6swzpLacLn9W/pWelPc5RiQnIdck9xypAMPVOF1XlW/5pWvJ5xKVXwYN6vF
yUaQwyZR4w6EXAgo10XUqritmrS9u/4JxSfaDFAFxIEaNNgYBWrQenLtjla7ktOur9VZlB5zE+Wa
Ja3fm006kVLGqNLaGeLYdjM9Bdgi+Nfj7ywhFo44DwCvcH1vPm4RR4liZ3zcYWqSB7XERMPlY2Jf
dT3OWqXieUqJQ7aHDTqEWGMTZ5B7GEFJAjJ8yZa7qtNkElCzfaxoBXtNGdk/74f/qh6zs+HR2caz
EnY97ekt18+WppQM29LdFLH6WzTjUfKdzfmzgVXjwS7cDQUlm966ja2tLZKPFxs+w8EAbCt5KUig
71lTWTchTY33NJnVg0h7iwXo9bP8kIrs6GZdBqD72sYQ8PrZrnxLS5QYUkKoPNmO3H7CSX6y3dGo
ot/kNFAe60E+cvDd2Y5C4I0sx4RZpgpq28uhWhIIcEmNDMRqVOmTEyDMY1lCv4V2VnyaQW16qlXI
7vW1s3MAsUQVUeMgFaSQsY5aTnM1hc9QqZgnSB0i4pgjQHsOacTep5XUA8DBWqbq4+bv65H3Pi2A
Cs4AKiWw/DcH7Kwnda92tu6affolU3rjZsmE+XZqH3kO7I4Rviavdd1GtmZzDigI3beNEuh4lzgl
LaN6uBu6ef67agfzKceWC8Qn8HA6KLp+dI3sjJLTR0NYAGSIjJzjen6BGiShXBm6W0QAT1s1TrwW
goqPhlt0sC03ciPP54CGagzCVYYhwynejLNFZiCFwqLjJWdDzMYhhSx16c9cpaC85uwRR3UVGkdt
ftTyUvaVxPqLhlF5cOxuCla/fgfzDL2Z04HXwXrMsu2gSBfxOyKNck4URJ8HC7JjHIWCWYNZeRIZ
wM2c5Gsy8kiVevnH9aW1cyCSovFDQFiCDRNJ18ut1CH5DWpO18GHdxgkSzhea2kfnU19Ks6phj/1
9Xh7HxmFQNQ2RIJ4oRNYFYsz6MbIAiunmnYgLpayEcZ+CHrBux5q55jSSUPJFJAFIOHbDG0ZpEY2
IMS5WZABabAGUK4orYwfzRESTJAb5m1tDdUPqxqzt82QGwfH5M5QeWkCKacuCgrK2qxnk9IHXYCM
XRtWgTeQJ58Mylz3hhMdaS3vDBWMN3kxj1pkULcs26rqhkKWIlqcXEFvZ12LPSsAd5GMUXvOQoA8
qiGHfqpDOanS6MhaY+f2fhl+W3atRAO0nIHbtsjSUZ0H4Vy3c3nwPddL9TlTN/mS5ELoesq416+X
qky/sIJ4VflFptBLV3PzC/5emod+UuBjgH3k1b7+fr/iUSfghgG3o8ibeGAQlBAGU+VToUJPJRtD
NAdov2UW0M7XLNXnUKgLWwiWU6AA0La50GQ1DOTE6jtfrqDcJnSGzsuifksrxKPaQVYedKcqPbPv
Qy8ixz44DdfX6a/oXGwIzqHYx/NkPbFSr8htjJutj1Fax0k0a5Awzfa+l43Gj7MRZV2j1d5dH/Je
UPFAZNWqOg+HzZCVPpRmVUkaf1QgrKFyl/lyqye+Iy/p35adpO+tpR8P3HTX19vzSNFzpgzDJSpT
CNrkSEGSJTa0rcaXavjAKdp+t3E1m65cL1Z8Ap9HrTpU+3O4VNrBJO+sXqHoCyffQpL/uSz18qDt
A4Aj+TQ0ft6Bt+gkKXwEJ0wXfbAUX62XI1/yvaFSaRK5IAOmVbr+qBay+4mqjo2vyILYFIfWvWWM
NbwG03zMENOCC6ZJzYcKBNLBat4dqkXCwhuXxHerKZIhzGEFEZ92tsbkwSooyUddN/3W8yP8ZJ6O
pvZS+PW51CAcBfEt5sDf5EfyoJp0keFzV5XmnIvcNOgVRguARWOpPpeWWdtuRZsrhjXnRD9QZ3Pe
JQG3uRZos68Mo5UdfO1NgvFzpVERocJgc6lS71hPf0p3Ml6WtvGtfPzM/rLPTkiNIUwgvnSOmtK6
VM3HJNTgx8uwl5Jx1KCFoI5xfZvtHGKORurvPDfsSFzXv0PVJGsBYN9iim7N7+IC9cVpSL4FSWsd
CEOtL4GfI0bQhKKOiUkuyq3rSJJTyCAnks7PQ8t5oh1T3qAf0/1+fTx7a8tQLA1xUKRuEUBdR1G4
5CIkDjAibKgUqrGTneHYKJ/l3uyxhwVO8qpb/NewUBTG2QFfHgoA64BdENVWLNedPzVZcQZlNt07
tjbejVoS3bx+bOjP8B/K1ugKbpZxrYXFjE5f62cIjPqgEorbpejmkx5Cmg/nrj5fj7e3NkxqbaLu
TTF8q/7ZNjPe4gJQUDfDeO4to7utTAfGPvrVB0fC3mlEwgdJTKeSTgVlPYv6JFM4gSjid6UJtBJL
8U9la6dvMz0UBjemBqg3C7HJmIIjmbtLpUZOB5PEiCc/f9nyZivC9bNMyBqtb+emfYcoNvjQWO2x
fR26sypJ/ad4boPvcxy11OAXR77twjjFYLqE24arZvC2A4bngkC27AeaiuB0dCkK7nSlA8iZWfOR
5/s6m/u55LimcPZkNbCjNkd3oLZBrVJ79yEbKk+OPT1CGlPeOUURvQVo1L+VY0n7FrdzgaQJLJnr
q2LnNAXST63LooVO6rpdFpmRzNQwA44ugGWI3PeB6Q91YuAnLpXgLaKlhXkiBa3zrWok9I/7Hga/
reOCgJ1n8zkxFu23g98k3mP/qU+JKeHy5MktsnnSha2Aq15V9dBZ0JIDO+jOVgQLOEqQ0ZODID6r
cYPIdzzmoZuq6GfRaZjfz1Vs/nH9V1wuYnGDQ1qxqN6SQmwejYNeaaNTtpQ8DCxTDNQOwE2q2o3a
9tJ9XZb27ZK1CHrMzZGnzead+HP8PJZs2H8GJdattPlCJcXSkQfwmR8TUFO73HBtydpNXYXV35a0
mHetOYYPkxPAf9MGpAeVWB4/X5+AywMDmTCkfJD9MDDW2favIitQlrKYS1+TKsvTM5UuFM4+b625
fLWzAx9cnEkMmowUgbL1gcFmLssuIFSKONWftMMMP2jpIJ3YlOars0JiUUvCAMqwMSPc7LcxTQ0N
sHjlo5LcQiuUcqlz4daNVAQd7bsdN8VX9MiHXLR1Af5fn9Tdb8u1yUnsqCQhWyFAoJHQQZyo8ps0
Uh8CM7LB94ey20bd4styWD04DVrj4dzSSl8aQJaFciBJdnmrIv3Gw4O6y/PNuskSECKroWhnlZ/0
dvEmrAZgaEtkguLEi/tWQTTk4D7YCUgCTlOH+aZHsX2wQibr0M2XkCExmxDlIHBiWTsZittZ0/IQ
h3BdDqb58r0B/gi9M9RvTUqG9uYjo/5vjXHg5P5Akcnrub2f6B4C/Ovb4CGpKAQPDoKWr/+2KguK
UjNxed9t7p6hrBJbHVLkbTpIblpmpE+T1gLHN5zmvWSgKVqj5oACazi0qPd36Ruzi8a/rv+KnW3L
tYdMGCVb2gnbGk9rq4WDGmPpN/qgoKMwoIJgTflZNZrm4ITY+a5c1nSC6LFRQtxKyi6yQtFFamof
vaPwR6s6xX0RqNNJ67CNNtpkqQ8+697uEQknbxxR69EEP+3lu6rNIEDMeKL41IIHmOV1F+QeoORP
gSEF80nO9OFrzYla+TG1oJvWMIMOcYrAyvxXzzKIMyAHoj6sXWgs829wezAQc+AEd6CnOg29sAlX
dS2oqTFeD7Y7zyhdctNQSuNCWo96sbWhLvuhhuzfGU99nmvvFnM0bvkNf6bqdGRwJjbH5vrVsFs2
IOCxYS9sWidrCeKhZGxlocy342AEqGXp1vvrg9q5X6nsEEO8zqlybwaVlIMUG7NRwXRp4IJ1Wnof
AC5wF4wjF1cb+XenZOqz6maxo+QfrFzSYA4HGlB4MW4eFgXY3ciY4FFVWtA+5lU8YF03CIEyfVJu
zAiS0cHS3fmGpBGimUm5ncW7HW43WGUDqQAZbtB40ZxgN4gyA8L7mWm9H8qhOHhf7JwD7Ej4mMKq
CWNVdb1osgEoCR4pDNGKp7s8dew33bgUHyrdsH+//in3xiZevtwoLE/mdR1Kq1qlklKLHFIrUreq
AUwWQS49KDH43NAsi7vr8S5TZtSBUdM1FMwHqaRvLjC+k5XYKKb4ahIhU6ezH3iQzhbyzJHpdWY5
PjYKHhYux/AEPX+2DspZ+z8ASc1nZBGaiusBo+kccX/xA/oFYEoTZCjm1Lxl7KLPHytgcEhVIcfR
F2jFJY365frw96YbSyrqH/RQyVI20bE7TKCIt6jQQpY6dYFdR6e2ois9DOp0zzmfHyyly0eCaGvC
+xU4Bv5hS7y1copshpE5Hmrg1m2cigRlwqtalqZPRVJodwPAdHeGZnuapDz5be5BCuH6h7+uZA+v
LT3wY2jpIsgLURm0ySYxl9Ox7h0dj4q4HrunZkoMXF0D/Xx9ki8OQaLwVOQI1BSLV/NmjQVOWszp
aNqeZmXLOekQ1KuH5qg1dfEp0Z7n+qRVSt9AAxu9XkglY1SXEBvDshtR+5Kn700eWDdKY4wI+mjh
7fVBXZwJMDttKincIcBuAL+tw2Gix9EGMs5rIGX9MbI7PtszpgQohRz1FndCkehhzShSbRmkyDqU
M+UwAG2Ym3UQLkB6pRiBCi2B74fukj4n/vWRXU4kn8kQHVsH8VFQfetwRiNUvUZd85rZ/FPKg8E3
xrk6NwjTnap8lA4m8uIAIBINNPFq59nCKbQOp6RI6i4WHqCUPiMvLlD7TJKieyuPBmyEsm3vwf7k
kRe00XI7NI2kH21JEWF1SYux8hkNvEANElyxfl8AAKyqrIxYh7k6cMi2bqgE5gz2e9K/RMCU0RjT
G+2Lniw6zbC8HlLwQAmS/8OkINsDswoVvetfQFxgFz+IN5UC7JIa6Pa+GasaoHyWwwttJf2rXQG3
b7qwfqeG2YdZapePAEm6H9GEFNv1wDufniwU6Vn8w/nbFpCUt2Yr0buWvayM53vIxNg1yWEHB0eD
DL+05sH5s/PtqU1QoKB7glfVNgeFDqz1U2/iUaHh++rXWkemggYgXlE67JQnVIV0iEFhBZjRwSRK
Ow2ySmHv+qh39he/AvyHRr9KJzdcf/9Z6RGR52D21HlO7soaRHUlz47Pxu4OQl1m3QJEw+0uALW8
a7afVlULpQkxTfc0enJ+YkeDP5bp8IBGZ3HG3gQovDQU/rKMsxcjG+UG+Dm8/iuTkKL5AJSaCvd2
1gcJzbCh0Gavt5T6rgxA5auBHvtVzVt67LPw4EDZ+coUEWnU42FOcrvFDlWVBRGkRKsm58Fxsoyo
flKkGu4gQPQfU1pADk5zp/gYKzCL3SAIbetg2nfWNVAFkeVQjKYyt6miJkFMIXVhXVMNS+9VuUO2
CY2gz8WkLj/GkmV2MMV7Q+aBQVmCGoyCLPR6SaFFlzgJpx49+txOQPZr0b2GR4nhSqaB2Q4tIBto
cIkg3KldFOVdTGH1QKJ+5zfw4uDiwN7UYdjilHlxrEWJAT7AjmRPspfkLGdAkNHCycybyuwr4xTg
TfYRFa3gplaHxc3m6B9ckeQWOpOOU8PlJOhZ0oBJbBZvHHukA3uYcqUSQsvQEMG5voV30ipA4tSA
QIuRSWrbNBJ5hix1Klv3MNJoQi+tFs0fWf+PtgB4h0lq/dHCtPDsSLJv04wThvRKMd7MDSJSo9FF
B8Ybl0c4N5lGvRGRLpKE53PgxeTPlPeUgQaeZ4Bdfwpjc7olmW0gpizZfVEgdtBHzYBwFC5l16fi
MtuiFkWxlzuNHpq+rTUitAgzx5kMDxue+NbKjOFeYlseoGQvdxSZjwAci9VlyIa6XlyQwVutinXD
Y2upH20kgG+SWog1ahC+oZ6Clr8+rMtDmnBkq7iQCZrCti0rRS04Zy00vWFBKqkAmu9rWotUcYWr
zD8IRZ+M0h7i+yR467HBVULnA+EIjztYce3eZt+0ETIik3V0NO5Oo/D9oP6CrPzW930Jm1hSosCA
VqM9Tvgjn2Mt0/zBDga3ipP44CTeW5WkdICA6ZWJYsF6ZLIqjYup8LBT57r6BBQ4O7N1K7dT2+RD
taBZmytagHoOYqbX53R3oFjscP1Rl6ZqvI686EOGoe7InMZK4w4VKhQIrchPRddmt7RLjpoxu/Fo
x0AcQQvyopWu2GUwh1S+POTixlsLg75PTmjwpEMx4M6Mq+av6+O7PGwppYnNDp5H0DU3h22Sh3Gm
pMQbTSZQxTGcwoTRPI5LrqNukaKO2+P8aDdOetcpxtETa2+49D0pbHHeUxrZbEck5nItzZhe2H2o
vwWGdgOYKXS1DjWHBb71wSEjPtc6Q0WvBb6qigUiu2Rb+a/mMdXDoUE7PUiap4wW9kepNVFgy7rA
09rOOocIqBwcAbtBecWZFAJpyG/LXNoCPtWwS+iFHG33TqiVbpSQQFX2HNzCmK5vxqpTz6//sBYv
Sp7rPPgwe1wvXAXpT6ceC8Nr7QA7nl6Jm3MLIgU1n2gw/07lMIeqrcQp0JgYGWi9saJP13/C3scF
+kdxlFuUu3yTTHTRPC5dpBqeHHTGfTlpg78oUoBN8tJ5fd8dPYj24lGC4jHGNUL5e3NKOAh4ZjkV
RU9Stfm7nCfKGZxn+YcCpl47tXAV/7w+wJ2znYoXRQJRHsD1RPygF5clApJVmfea5o2tonExzvHZ
IO31Q6v/fj3SztCoEmCMyj7RuEjE5fkiUtKleaaUi4XGPHpnbYG2tRH7cYyxQlKbR837nWigrcFa
k5UA2VI2aWeZZtK0xLLlyT2Ms16jEmH1muLV6dR4bRcNB0nHZTxOIMgxIPRFueBZ9O3F6BqEuXJT
Qit8mhWcqrig3THBMzpPktGdgmE4SAKekaDrYwBzGgAl9NupHsL+W09nhdjJosGM85tiVr9Pemx/
txf8QfJxkPE30PSveVYN6KAm4V1c9XV6E1hOdJbzeHzkLSDTWihaN7MD+wsJLM/c619bfM3tz+OF
IyTuSMb5Euuf52gSHXGcLDxTzcxbdmblqjNCHtej7M06OwXiPOVakfOvo2BEM8HCmAMP1ZzypmrL
+A5rjE+55bR3ndQdrODLQ5AmHBeMA2RIATIkfs2Lb6zR7SNzbAOcKnCCVwGV461baic5LDCLN6wc
Kd/iCEF6uUGpBJE38JW54Ng966C4VrRJZC6hr8uZ7CpLHuFliwQKacZRg2ZnfDpZMykKODhRX1uH
KhHfBzqKuAcaR9N9F1rWSTdrlGEzxNHSUa4flhIhmeufcGd8Bu9Djh9oEQIKvA6aTNFEn82MAdkZ
QFvkvHfD0eo/5l3XHXSMLxMFIAC0gniFUnAFur4O5dgD5FTkb5FF72I3G3rjXEtj/oeSY2t2ooGr
necx6GrfWrr2qTHkX/Ib/5VZs7dpUXfhJkHwQfzDZlfwGjTHcUSFzSomnNLMoXk7jkufuYNhSDf8
GOMs4/mrnCZbbb7LPf56bREiTTKWM7iFjusH+ZP+8xyO0VMN5OYgSX3OQjfbFrk2+vpi58pUPddT
VGaZFoSTFPkIGGQlmutafB+rlfQ2iQ38zNsxQ5RmytV3SGNXb+BdoMxbJJFXwWr7Umvl/NZJnBCs
BSjVSW5wkkmKpn+rSlHxh2pImnoik6CjKXTCrq+j5xN989NFHwxqhKh5w35e//RKB+iT4z3m93Lx
sazk7E6p00iQpiK3QJ/gFOVtd5P2lXrCYaHDzy6XoCr09pusUEMf/Eh1MJsXpxPnH8xC2oL00/nf
TWIqYGPFGC06PjVWdBcWaYuCmk4xMXVa7YMhB/n5+hzsBWQLcSnQxxIFn/UUBF1RIh0o6S4Vef0W
0SoNcW918qysKO+qIUpvrse72Lsw3wgDYpeimskZvI5n1UuvGyhKuXo8juca8gogBVAJy4iyw/VQ
O0MjuyYK5AQNUNxmLkmEpWQwCt0dRozFTy3Vo78dpHw+OjlGLkWJlvn1gDtjoz3He4KnL8DQbSYm
8Sxr86rW3QnvRx+qVuZp9KxdXe/7D9dDXZxLRGDXURREbt0CWL6eRq1LGgpTkC5kbJ+8ceFVrcxF
5le5tWBngLRSls8lOp4Ih9lhfgQwv8T9Et8SOBPSe4tm0WbZRFJA9ddEx9+E1uMZiHg+OEh0nDFp
aD9UkqRhrp63QXuOlVH55LTj/JRaVX0bpsGRq60ItdrE4qcA54FUSYGDrvZ6KirwD4oVwn8JVSd3
6wo/26It2tdvTJIGlhKaClSet6wtuY4GNUBz0wXRP5x7B3cJCeziya4GJCTRlDnYl7uj4s2mCr6o
eBevRzVDEbGmqdddjYbC3VjgF9zXQ+ZeX0YX17eYOx4PAuTGKbhNQZWRnls2tjqeTVrwl50DgBqL
rqBOQ9NEcsHM6+9mwEYHHOe9nSl4PAolBmEYv3kiJWSBij6j/xgrnfk70t+I5xhmJZ9xe1ESv9Oa
oyLRfkT2CkU+KttbnF2jCt8SC+pOPSw0GFPIEHM0wmzUFoDqSdAdTOzl5xPiUTzKhJg0RbDNpZir
VoqRG/HUXpVujMTu7mg3GgeL5PLzEYUeI0gVzBHRhlgvEh0HnIhaNXyoJUzfqo2d+FrjzG/GqkeZ
yZglJzmVcmscAAkvJ5PsS+OZxFbg/DE3g+M5xKbu2Qs6jMLbPmgS9GJH28cGTn4w7Gw6GKbYwesd
TjydUg0SMtzWW9tqOu8o3rUO4OlOL3wd+Zy73lEtH7lo0qKA4mlp2Chs5voRt23nnCM03BJbfEqg
epvDZQ51aQRPjU6+mgZe2I1C/95Q/aa1cm8Gm3wKlaE55yg6ekauTmfJlLQPMorXB+fP5d2iyWwK
cl74H6Tbm/OgG0C8mgmnnKQMqR/UdeTKSmfdm8Z8lF7vfV7WFfV5oS/G9lyvKsT8R0kNEI4I0fFD
EVCb3AaJu1uEOQds/Lrx5vohtBsPJ2ro/1Q6n/U1Xr6R2kxTRjCjLCcWlh9KORPYm9ljz1eFJNvO
B+/gvakEPMLORMQNLYDNN+3RRefdgI5Dasv9SZGTzJsje/B7dNEOvtreMSCo29TAIYOCd1hPZdxK
Kc5IhGpwdEKct8UwSgggvn4CwS5QSSSPpUwsBvzikRmOM34ZdWOgINXgPRmh9Bbpc+A2QfKnNeB2
eT3c3qkDCAmMFZ0iJlF8zxfhMARB5XXke7UTjotZWkiIzDbtPTrYeHtiiOZPmXJEHdwLykWFmpCg
jNCeWgdVqplOsNXpbqzPOJLUqt4/IeWa/MmhYTxJg1kYpymVp9+vj1V8oO3RA2OYzIJrEtr25oSt
osVAJgzecBOXmZ/3iDoqkuN84qVb8WQpHA8PmvF9hRrAP/iolGrJa7gkLQa9HrA24WRljgoSYVlV
n1u9q9HXLuMbJ+zQM2q1wbs+0md2/XaodH3Rb1Bs7i5785QvMkNOTTlkG7bOGKFVXphQJcPe/svh
IjFw0gNuBawJzxzP1ELk++Y8Lt7I04AtKC86fMjzqkLLfCoQYkPX2+L9hOkh5qV9iRukEyHOhvhZ
PH1pY1P5GzfIsMMxT83bW4D+aQs9EfVjd8a9BgM8yUw/oKevhyd6ACA3jAQlzhNmhNVrUQ3kIVCD
EMriOCDd2iznrowWZAf5xPUEPShKTbTxHWz+hDezG9XIf86OWbsq1boTHkhHcKFn2ulm3kHzUbFB
pYc9td29jtY6lYHxEYIvcvzHrOkdfR2zkb+PmYLNZp80qFApYFFPupEWDcY+mvqpVmZUQpcu1n8v
bT2kVR41tXGTdn3wzoj7OjiplLcBJDcZ+ttpZVV3YW7UA1r4CtqJ2G1TN7i+gHaOVfrD4J2etQ14
FawXbDIvuRE1JHWWpE8eClXZx3HCYY0X+HxwrO6FgrTDncH+AOi9OQy0rK8qJdU1Vg+wS74f/Rql
XbgxsG68Pqqdc0fwg/4danMZIgeGzU/MqAyjVx4Gtcp+X8Sr6MQDMMqwo6in28kol4PJ3A0rHKrp
2HDIapvJ1PUQNZWYEWZ04bJTg3DxDHkSG/OTXPXV744TS36gN/ZB3J2ZpYWK4ijlJjKNbTsaa8Ji
ivg96Apr+W0KFvpUdXaNXbP8/frEim21WfbcVBQAyOkEqnFz3FR1WUxWkaKQMI7Zj6yarLOj142K
5GdWP6A+LR0cqDt38SrgJmudCpDGYU+yHLWZ/HFAD+drJTrU14e1O4FoRFFJIWs0ttRrXS7tMVMr
1D2UsAbGXTsfEL8u7uMyOGJL7YVS+FIqT1LBvNgszWSaYrY09Y1eCbu3Yd6Mvh630Kay4q/rg9pZ
jeQVdETo5fFO3AJPhxwzQTXCDFqdGxBQyFmcJXukwFsN4U2a1MqHecqNP64H3fteYNvE4qC7xSN4
fZ7Edu9gdsP3yhB8d+UYpXYoyP8gr6Y0xBNKcL34ZpujhJopDmM1Q2ubRv0jbIofVaFaH8w6PVjv
e1+LoZCkCMVeaAbr4WgYxNjmMGluGQ3xU2nUXCdqGFbegsL33fWp240F0Uk80gDwbot6lRCNyBw4
0Aiz4u1iI1ZNYSO7m7JA866H2vtKJNNCLRn6N42b9bCiWRmNeuR8VNpkOi9lGN1YXfBqpCMFPMHd
hXHNLLHm11E0dSztJJkZUNL9Pk997VOqWM66Re7Z5Hbj/4NBiYIoebt4dm4GZUrOrFd2T32C+uhj
0be8toIMZcaDydvbVxD5/x1HfMcXmbS4dWCuE0cboWgpioFLsl73wICc5ZxWs33fNnn/2/XB7R28
8P+AsQAbRqhhExRWS2jitUnQFr7pKQha1DSRfT7XkWU9ZZ1dHvUw9tYI7xOqPYZjkMKLX/RimImS
tkkvs/SjBDX+zCgatwhl9eBZtx+FVSLoLUK1ex1ltod8VM2WEk8+dPdOnYDXV3ExvT57e59MkMtk
CmcUri4aXqjn5shqay6QpvgR9ZnM7bK48YoZi0QpsB9GJ/j7esjLgVFqUanugIY0kRTaVsuUTq2U
kcWf8VTwHKMyPyiDZn+6HuXypSMKOgpQfNEjhve6nr42H9QogmoLlcTKbqLK1G8HVOjfF3WAwDGg
1xN9TBMQJI6+1yNfTimROYQoKHNawRpbR9Z7LNyGhvEVuTU8IdEdfwHV3D+UXY1+UZi1Z2kx7IPG
nljl6/SDSpIoPQpELUwsMekv1iTlTbT02X3wr8YCvUM8/lCQU27zDGfU6+PbDwWoE4rQc9FsHcqY
sZPXSqASUdiPXmbVOCE5g+qjp32k4nC5tw1BJ3ag5+FYxy5Yh+qMhL4otiluOvS1K4B5nhmluKXA
9P+c9rl0UMjdW5riGBFcSBKQLT46VtAIGkPeLryuQpf+5XgrR7Z+8K32FgiIDCpSzxWbbe0raRDC
g3YI1sRp4ze8fccbacRNXF7GDuu22vbgzBXe9a+2MzSRGCDUCskRrMR2VVIt76Bis0CkcHzI1Axz
pYHT5XqUnbXBk9OmXU8Xkr7fJsnRa8vEtoUofT4DtbWK6BTrZvsWsa/01S8ZEhxRO+HPUkbddt5G
KlCDmbPB1UQOPDo0CRbC9uI5S1W6il707mSER3TknfGZNOpFl4olctHuU7UaOBQkaJw7s+E3GlnF
FzAQuRdneCRfn0rxQdY7WvBjwVnQl6KbucXw4lpFe3aZ0QCz5/GdnoyTD8kYwzqdV3RWV6ML4T2/
n8Io/2BH6pFY4+VIoUSQMMh0ZrBQNDYpShYNuB/OGGajfjt+tc1Arr0CVpy/IH/dH7xldoOJkgUf
04RuvXnL5OMy4S2Avrtdo9lVx7P+2CyzecPzVLm5Pq2XHAjkZ3T7mTJPzRRxhvWZgvq8mpX9jF71
mGH1XQyTL7MdfKzd54ewm9JHY0L/aIoMiMDow+uD3by7/hsu9yJx6VGJmwnhmC3EAAyNZGoLQjho
8E53Mk5Yfhgv0fkfRBH3K1kmOZ8uJv3FlcAzPEVK1M69Ue2725jUFgyFph/s+MsjWiQnEGhEbY9R
qesoWtdMUlpQQ9NaatxavAx3ajdgFmGOc35Syq49+IB7k8f5pdHjNyBNbrHfod4ikAxwwFtqrfmA
AY75NFR2e3DJ7Q3LAv0BUkU4nm6rWHnC+6JcogK0XIr58wTlP1vKCZ2zCXt0JTyKd3knMIMv4m1u
urmkkww3BSfiWXrKQEN9oQQ732JVlcDVtL92TuQcbLqLIcIlpuEl4HPCEXZ7I8hB0Vd5iMrrpDa4
BSYYNo26hVeiwJ0rcXkE2r/Y5MSDEED5yUYtlGf+eqVYUbG0XTKwUqQoPkdNRbdHA8jAr+wOzs7n
ns7q8BSxNNE7YJFAmt5kfxPHY4mAb+61zTA7rj5O4e+spemttfQDsnW4sNJpmzN3znt8wytH+yZj
iYwtZConj7hcqZ8XVUNPdE6Qwk2znALSNAAu1ov8G1If/P48L7/wkm9vFbOZ31PAHpBr0+rpJJXN
QYNyd+Y4s+i6cLvSIl3PXFEh7zyxnbw4n8zHUbZ638B79Gy37VFV6WIdiokjDCAMoS66RR/0k6VN
I+9tLM/mr8ZoF9/GIMdyN+kiMPN1mwyunsVHqnd7UQUWDP4j/71g/hVONJemNuHvISmz7yxTBfvB
wO0QnZxzjmcWIH1V8a+fj3uzSoUE5jH8YKB+m5NrSZM+qE0p4wWHCFmTqLPXIrxJgbA4gnHvhqLL
A6oMHUHedOsPOC7tbIXAArwO7NfJiIwa+wUcziLq3q89j/mAqOkh7A4wQFSb1qEiOxz10dYzD4cJ
+8aileYNRjf4UhpFZ83Jg9+uz+LlfSoCAlrUISCgA7HFXEgT9TUVwIqnTGHSnBS9dM7AnLP7vpHK
xzFc2gdpSlq0eNPyL+qgqm/JSXlwo+4sIKIA+IC5RtthK9ji5OAEy8JOvXbA5LOJtdJbJh3T3jGe
3ziBU6ONrhcHQXe+Kkcn+SD1dC6+LaalzTvoiraeeugXxn6QBOOnRbFaGi/AI67P8m4oilIgNv+P
s/PaldtotvATEWAOtxzOzA7KW7Jk3RByYs5spqc/X+viPyKHGGILsA0DhlXT7O7qCqvWYrqDuGy9
q03JoPI8Yipq1ejadXl0GVxdvOusNn+9swGnIxlF5bDTTWc+KQxUlUoFU0Pj+VW4uBelaaZTVbZH
JY6bEJfoRxLZAeqF1Jn0bb2qqEglOCnMIH4pvECNMutaw1F+sgbP+9u2mon2K7SprYQpQCV1lBLt
fVRg2ZKgizSCYsTaPKE8yScJedBC+OsPQoG1tVb1k1aH4qCYs/PWAigF7SBbAziBjQdfnDRuCkvk
wWIMKvNjbf2Sh4vD523LB60w8uv987J3H6iWEv3Z4Fkot6yXZggKI3Y25agB6/VT4VhwwNR6eYHn
h/aZVhR+GqfNgeuRi9g8uhCB/7/RzaObzMUytDBoBlNowLolinx+YZLbvlZl5jxmhhFfvMzREHww
9ezP+wvetU0JC8AFKGoAkusFu9qEFre+kK5MvfG8IJDqExkitdYZ8aktxY/MK7UnMdlHcL29Q0S5
WFLhwtYKyGRt2JvL0kXeJw/UfokeZvLeL4zeRifc1REAdNcU0drPZ1LSNK1NUc3KyxrVVwYKtI9L
oTov1eCMp0Wo4UGFYs8SQkwMjjB8BO/DZlF8tMlkVi8LQNQlJzTslPOI2N45nZz28vqNY2SUwXeC
PXCIm5uBCLWW2iruBn7Q8nEu0rbxvbz41DStcjVqZpZ5JJVTrLfTl/uW914u6o80WTDvMDcn3dMv
CZKdkMk7o4WnWxQt0L3UuDSt2j26sx2fRDvNse8k7tehiavW12UjfaCudhCq7t1UWuXMV+EWeLU3
65/DJJM1kyzozdR7FHoMQ5+JFGiTlz80F55s+jdHNG43KRR+V8JLaBER97Py9cLrRC+GqJ6xmTD8
OZmd+Ajhj3tQTNu7koykwFkk6xhMfK6t9MzbT3HnZbhXMb0vTfYTHezwwmv53UEPD0Xk3qnfzTYc
Fgcfde9hYUaPiS66OLxhmwWO5QB/UVvkgTnobX1COXI8T10WPVhW1n5N+9r94XoR8uStW8wn1EdV
5eAX7Dl8skcoTCWnB1HJZvEia2KYR7PA5pE7kT4DDYkR7RtVqjdpaR6N/O/dWPmCEr0Doqaav7aX
5DZNUwV7VmrlJ3f2lkBr7PQSe21+cGP3lsbwD0k/1SGu7cZU2k5Ol1QGYY+X6L5XuTaD/GH3gEjy
fB67xTw4R7dLw79K6k5aZVQWtz1822y1JYyiLBim8VPUduKpVwk089BuPtz3CHuWAGDIRcGRRB14
/RFzyezlmV0WFGktrqPKZQceP1yKdjAPzsctZYDEefAXLWj5Ym79ntehINoqBRGrkkx/6l02NL4p
Ehin2m5cXmY6ef+MUz6dOk8kl8S2BNxipe3rtC4uxThWB97w1g/xYyQ7Ki6R2cstijBXFcfslww/
rCT556q0RuRYrc58sEfKVQhM192XSNRldBA07NqlwgLNsAu+YNvbFTqN/n5IswD2078nlPLOwA2c
N8KiDE62PQeFsIyX1+8zcxuIEUjSvxuIvUe/yyyaKgtMNJyZFByzi5OO6tvZQEfjN0zxqkGQhxcg
T1ofqWUUEX8o29wCabxYbrJwYxobAZP2SHfq9l7q4DNgzuHFlpD+jcvpIB61hImp0dQrf0DZ9NQT
4wZNFCEVuwj98fVLk68W0BqwoOA110trE1voZd5wW0rrfey21Ym3vLy4fbwcWNpbGYkCp0MiNG/e
q7lMDJcptYyiRCIJiRhWWJoCefok6V76fCwPIHTyl68DWYkLIWpmDIOscrtppj5HilM5aWBrTXMZ
HKV737it/vH13w+oi6T6l5Ps2668plfU+Is6DaAyHXwqH/bZymhzCXzO+b6pvQX9ako6vl8inTIx
+zLuMeVWmfY+68P0Cnv38BtXmTyK5iMgfubVNzH4xFOoRYjewBSWTc9e2btvwxYqUWuYwr+ckgHn
uj9sxu+cDSkvIrlX8Ftc5/XSoq4sVJ77JKCD9k8YUropFsNB/4JJszlUj5q7O1/yJ8E2iFKSfshl
1uZCqKgQHDQTWACa7oJ6/fSBuajX6Z3BGw2K7GchjGifZsX2ALaeXphxgxVR1EPrK2lYnRrYhL9P
sTK9A1161JHYefkYRqCuQCTKTdvWwqDec7FoyLM4tSfGvqyTHceOP6eHpCN7pnjwKCxQz+T127ip
emqzKOvZsDxEEBTBh+4ylzw2YEaOelh7j6ysYzJHRaxCtLvJmIw4Y9YbpxvkY6j6yJZof2uhYpYo
dUtulVyqxKBMEMSTp16jsdBP8J/k11KU5WksbPHj/jXcW7qEIqgcU1KrbevJZNJ8tJQ2gZFdSd5r
Sx6+xenBUKRGR8DHnWfVoT1Kp5I2pSRAXJ/TDtEru1jqhLFU8JaG07QAcARQ6zhpBwiKtPBcZd7y
8NoF8voACgBjBO8AnGZrq7FOG89VMyat2sQ765No/WzCIVhpkh6kqLf33mCIGEwYk+90gbcCD+D4
nVrNkiQopjH3k64ZzqDU0GmpmOn3tPqIK+f24gPZk5VVin0scpunMRMMNKyHTX9Z2vgrtd7izKyg
cn31B5SiV1LjhvOKT1t/QJFNds5Uexyg5W0ERZM2MGV1yOsg/OLfN7W3IKZWScxgrLqlah9L6OZK
TYkCInYFpBszySNl/uC+FXmb108pFqgKM3TOKeQ0rxcE2ShtwSGeghJCqo9q66UX24J1qiU3vGb8
b74TKeXHrpmPEDE7B4RHnOoi0ZBsOW3SFGbMnclDMTbgBUbGpffEpTM6JKqXFKmIMpsPzv6uPcqm
P8cruAKbSA/BpbCzeuyFbTEDm6ryU6GK6NHTm/lq50zvHmzg7RUneSDSo/+KvjJ7uP60ed3DLlQQ
IXdpE15rBnVhN130U5hANk+zynwyEpEeBC17RplMxYeR2UMxtokkhswgMp+mKWBGvjzrmXDOToe+
lWYL5Y2tR9XHBE2zg8Di1m9KQPD/G5Wf/pfwRdVbMBIAIOiE2uGpahb3mSbUeGr7PPp0/7zuro8w
HWZ/bsbNIHKf5e041JxXRHHnvzRtRDPDTZTykuizEnQFR6msnFePjJEHMn3IlacWDa/rZitNKIWq
Kc6nILMYUqHrNgcTHOSMIKUe9T3Lfb2bwR4hGuIBMpHf7GItFg/BrHIKUmduToQ6/dmEg/I0Oqlz
uf9BdxwAqd1PGkD6XrxF670LQ6UbKlFPQUfv5nmBWeHchgaDRmmaatoDTDjKNdTU8m1ljOGB7R0X
R3tPdsMow1AU2ZwbGNVT0XjLyHs3vnS9N7+fGjP9fH+BO4cT/WTmjWFnItbYlkOImrQS7dYxELEh
CRZFcuV5r4MsmZuDvGTncDLhR89SOjYIBzbhjJdk2Vx5eE+3pDvfZsNCRVItnwqLfl9ep90fSjHk
B0Z31ge9ASU86Uc1Htz1Bs6qslCaScbA9ibPj8tcDSBY7x5SZ+z8+59S7sf6sWB+m+FwxtIpv8Cp
sDZlW12oeSMj/pzI5LsCCO5kMiD1iSpeEaQU/g8qS7v2QGqCxAF8RPVjbW8GcVGPLfGQOVvuU5FP
yds4j2qGjKeo+KvxRHFg8PZAskB6s5KljaR523Hq3LgZJ20ZAq1FGSVqhv45YR7v4CXasQLvnAQY
SUIgyDDWy4rjJTP0RhEBB5Z5ZmAQT4gTlQdOeefjUbRhfhEoDqdyWzBaBqMTGq9qMMTGaBBRj8M1
HKPsq9KK5HnR2vCgCrCzLDkfJdkhqE/xzq6XVVljldDUFYFXmeq1dgblHB9P1t/eMcJWGhHQ40g7
W3Ty4upZ49mLCHqrSz5EbR8+Ke2c4JlHjXKycD5AYtIe7Njet4R1gjAFKieZWq6XliSKIF6xBJim
wv0L5t/8FDEP8xDPcG2nw3REcnN7p8nAqDtKik5mArYwzc5rGPaqiwERqGI663HSPLUmB4bq7RHp
486u0V8B2US9jUnMLepnFqm3dH3JkS+H5qlJDe2axaQk9z3HzoK4xcDBuMTUELcP2mKlSutqLGgK
8/yDnrb9OTUrlAXjI2rVW0vgRcBYM0UPTMbc+gyaVbHTpxWxiKu2781OtT57RbHofjI2XnywrNth
SjnE83OXoErGBW9eT8i2hgTFvCkQSVwNEICXEpa/JK7jQ2ZBerXQZXkQUTEPV4uYBp6fObHgjypT
lRS2Vq3cD1Ek/rtfFKs7ZV5ffRnHef5bcbvk8xybw9/ErR5AvQYetIeZErPh56NuLMH9Dbq9Vgz/
UWCAH0MSZWxRIgPDDJkRJX2QRNRr/Hgqqi8ZbaPIL6Ao8WFWZ/LKGw/u1S3fAQVKqkMMEkDPypHf
PF4eHrcr4roPBqa6vk7hosB7PFiLdq6FmPtrIkb7Ykpt3Us7MnFuz6Hxn+K0te0vWWx6By7s9p5D
vE3uKCEcEKtvdbqnGPT/SIcBxvEuee7IlM9zlOcnY8j65yxxooP3Zs8ePWlQI7TGObPycv4SOJtI
vGda2hN8FZZ+KmDGPXsNk7cx2ElfoJp18CbcXnbK3OiQk5XgYG4e1G6grZIzCBkkTtKAdWi5gWV2
FC3vWZGuko4tPXdc9XpViH8C0QaMGQxl6l0r5G8vtKTagxN7e9ElFZGkNOTBJh7ZBAfD0mpVhLRs
EOlucqbu1n40wybzVe7gq9Eh0hQxKozNNIK3GIJ0Bsieew3hP5piqE0X4/fCQYiVkHx6sMMq+uP+
ZdxbGtwUUC7Bdim50dcfsFYLg/El4uLanNxTCy156utlBVOZYed/v96WDEQ4fhTvKdmsbXVKLTgw
EFTNnRk/8/qFZ4pP2dtBmcsjVakdJ8OBIFaVWk0ECpt1tdNU4gkikjdVqA/K5Dl+qMeVXwNCemxm
azrppOnn+wvcgRFAYUJwDBs1DwPI8vUKQ62ZvF6VPnpqBGjFJH4pslGc4pL75c6WeJhhCHvUUYc7
dY26XLp50L7d/xHSxjpylsg76rdgtqBo3UIZJi/yliVnR0Uj4OwbJfUIT8Ho/nXfzt7JIVCGqktO
pMGQt16rmzuOSEbswLyZBgUtRT+v3Rrd2Ho6+K57vguiIezwzJKmbkzRS5hHZQ5hNuMe+ilUcpc6
hccgddtnOxuHP++vTJ7DzRckqoQnRgZ+BlDC9cqWKUvQjJV5amlp6IUC1hSJVzf+sCzaw9zDSBjH
wvMHYzniWds5tjIGIwPBA7DiTfQHUEPTizYjpIiWDAVxI4cvIgE2YOi98o1uYelPTj1d7y94ZytX
Vjff18ijeVlGag4G5D8PmZvPz1oUTafaE0eELvsLlJVoyR3KsVl/WxatNOqMf5vUKLlMpj2Daqko
bwieY6TTx2c3047ELuQfut1QCUkFVkx33dpCJp2wmqDk0KD+y1SYoqM2eheOy+uh2byuNCVlcEWy
sOUmzadRhUk24cXzom99njqf8sUJL60h9KOx05/p73ZFlPqoexNLoYUoP/MvrznkBeHSV4Bl7M4t
3ltxLh6HKDRBESfVO22alH/6ue0DvXO6J4ihq0/GmPXLCeeQfUqGJf6oh/Y/UWyGJ8KN7j8arpRg
c2sOPDcSRy3HvT1nlI48je43El+bcmgYjVAT1jyferxIainYwfMWhGWqJ+GDKEzvTMvJ+Hz/TN8a
pcSMH1TxxnQ+tgdttHurzxwH7iq1Tma/cbP6o1qqzehTsE8+aMvsao+CcZ/o4AW/vUyUY1SyN0qi
6EBsUQzDYAAZmSn+9rNtX5a+8Z7J7nN/GcLw1X4RU3KGD0pnukhbumq7V0N7mnBU6ayUzO06Qx0o
7Wi/t5Sq6fysM+zr/a+6uziZJwIOARyzJSFXlaaFsEXwrPbWGCSJZ18KRDT8RG+1g4D91guzOPqq
EPcAKefcbI54KPTULDk1Re+Yl15fsn8zpXTfI9PbneuBQT+rZwhUVbMjiP7tc4Nl3BPNOYon1E7W
lo3IaBrb4yLP9TKdvGwK31QFz1scjjAblFndvtz/qrsGUViidU3FC8jq2iChazN7iYyVXad5dhjh
8/MqrU5FO+mXOAEcfN+efMDW3sOFNZQOFrIsMoPdfNrI1IQZ1jjhAg30p6Q1xidPg39nRu4pgJ4p
f6kAc1yroV58c2l/vNq66ch6usEPAAa9SWQjPW8EPUHyP9ukrxwlFG19o3BxXF7bnzLmOy6MmJVv
00T0Z01vjlBrO4d49QO2j+zYKFoxOn3QNzTxaI+AIemL4U1nTUeDTrcvD5EErSt+L4BWus/rnZ20
zPFQFBIBWtddAAcktKZuf4RE2FsQ3o4LSSURVtjtgR1Hy66HRgSNTcs+nHE0cyiQgUf753R/83aO
qux80pogRpFU6+sFJfzHWjOFCNQMidRQMzO/HCEnrOdCPcXKIYfU3tIYJSRaYGUEeptYbCjbqbZq
VQRWFpUProIjjftqeVuD1DxY2i0fNQUWsg4IOegDIku1PReG7IK2ugDzx7jyKZ7sKjuFZrOUPj0t
b/ER/7UuyCzP5XXWVWTEYwh33rsitgpabQJuIeASmjhTYq5esjm03+hm1mQHjnH3k0jVRkj3DMrj
8r//8vbTcqMQlPci0JO+fRADlFRTG39Ootx7ub/ZOzUT4kJ0wuATAA5IlXptahrcyGs0voha1d2l
7SpE6RSquXWb1uemjV9SRqWu6OVMXFvVPbkw5T4xrdUebM3OqeN3EDpQaiMB2D47zcwErsg5BZXI
vQiXsVh+rnPYyGoNRhUj59XJDU+czQcm+idU3TZUYz0Z6iKNxmCKE/HouAOlymGg3maFysHadpwx
MwNAz/EUZIzbTodaVODx5nEISttAgoDxsMclLdIAjZE+YKowYZxAHR6aJV4Co0iOQJc7p4kSN4U4
bMssbnPohc0UbVK5NFqSSH1yc+OvAtWdP4b28H7t+ELSN/CPXDCKwFskdgMlS6kmIazNZW2cRZ/V
n5ewSQ64AHbXA8ac+jLCSTSD10fWanIzJhcdgnYqlqd0GcdznCca9VKlPti5nQiFMg3sF4y6gO/e
hl+N45UFzZchsOy4+CKWrnzKQ8/4pOmZ7g81mlRlok1+0ZuvL0iB76aKQklKA2XnbVyAo3CiAJsP
QZE3WsC0DWFuU6XnOe6Ng1hh1wcw/iFZYUDy4PTXHxQyY9H1Fk2/tveai6oV0bUo0+o8ZfFLX1nZ
h8HS+zf4oiIY7CXzhedWV0EudPC193wAETWz5YwpA5Pc+CJNuG7jVvkYVDOMeH6+dLSaVC2fvsal
CVY6nuELu+//dnIIgNCMDjNASVvX2NwNc9btfEnp53pNn9DsHwwUqWzn2Z3R15mQHjspIfxQ943u
XRO5sfTAoVclUV5/75kpQqFb0Km0ZE1+bk/KJ2Ou0g/3rexdE4JqeYCIwhgiX1txUiOxzBb5O6OP
rHMYDpW/zFnzbtKro+Hy3a/IueEZoVAEpmFtyovmVCDpNQSoGkOaqIVM1yZiqM6QQP7bT8XwJVfN
o5R/b328V4AoODEub9faqFlolrCragwUZZw4lKKrAlXY+juRW0diC3sLpMatcjplg2HbssvbJdTH
eMblaEPsPtpWnySfGhijrS/GJF+pqIId19LH/KgptHcnAJ5SBsCl8XpswstxmU2zh2MhqFUI6SPi
96AeOnERiTaegRMekXMc2duE7qEWTkadYi+p+zRQmyE+501bXdTZcy/RYByxiO3tIoMsgAj5h9zO
9S7OCqL1Yq6GQAG+9hWtPVSxRWiKM0rgyUGD5MjW5pgaE5P/mQ4CAPSJfh5ny3sqZ+pf1RwfwfN3
TVEmpqsMJxXdw/Wyot5oYIWk92/UhfWlF+ivxEOhnifFfv34Hs1dwBp03GQ6va1GZIOnjJXO2ayU
1rvCZude9RYAgMf1uNx3KXuOCxoclBGJocl6NoeDB8gtLX0YAmaoTO1c8j0HOYBw5JX3DiGJAKcd
ViZw1xvXFWcJRXbTJSg17eSjqeQ2DQUrfaodM+rgD16O7vfedknVVsYgSVuZdVpvl4swPFw1EVhZ
IrSLagvz0pQIsYWT0F8f25PDSfoUsBS3MyI0daNSX0ICXXUuzxlqoZ85GIJygJUemNrbLoC5dEco
ipI0bj5jG7o6AsDJEHjh0D2WpHUvinKoTrD77YCR2zyjNHy3OCVJ6U5gGeOhonF+SO0C5St7ELw2
k37Uj9/zwwDM/mdrs0+9URlu6oBdgGggvzLF5D47yuT+6HNmOhU1doKUqbLfOPW06iBYAFlOlVMG
ib9kY3la941IcVFUNap/C61leCvq3fAgKtg99D8ncOVMM0ibtZnBjLjdMQcDkXCAh1oemU9uZHKJ
OxTgA16lI3ak3Z1jDktiNSQGefO2tEC8qmiuSQyGzgx9o7bip7lvFfI9DVfv33ceu9YABEBKCUcR
Qtzr9ZlDJCzEPkFtVIP91vaiR9FMUrBH/PN6Q3w/XWaR8Lptj32opY6mMGIX2JFKBcidnQdkQL7E
Q6UcwNL30gPyD9JIMnXUejYhiL00rV0mfMAaTauvygSxgFPpmaS9Ts5D36t+OSn5aZnyr/eXqO0d
FhkmI9UI5Q03b/0xI9tTsmIk04JEe3m2R1S+K2uurqkYIHkXinXNC3P60NRD8g36pPC51dNkOUHV
nZ2ruOqudhoZ39VQFPab3I7Lf4UxzP/d/5F7Gy5VoWXUQr9ye6AhH69TzeMN9NTReknjEXBtrkT/
eEN6pFiy9znoywCyAC8puxDrz2GVzKU2Dg9TGXqQ0uIjLnY3Q+2vA31AvutopnpvaRLZQrQLMAHE
6dpeX2oJz8nE857NkImVdvrVlAToVe/+TiLIQCFtM5l/wnK5NsXNjWlPsjS7SZFhQPmp/QqV9mCf
khoJkdPr90w+Fy5sQEx3bVOwqGLSo521IWhqU3+Cg6B/6CzrTxnLHFja2zIwcDL1ArMC2nS9LltR
FTvPwh4YWtQBu0C/GtxhDSLCg4eujSLt1bLOhC4UNqkcgNYiadi4u8FsetdIUgF5mak8RrkOCXQ5
xAuXtA8Pkq+9pxfmOUgOKB7I9GS9OhJ6p5pNbFWDOXzKMrtXAlLCwTn4ijt2ZJeVyTEmGGlJbd4m
R+/msoCgNrBGI360irk552FT/Hn/VOxaAQcACodc66a7ykBPMaA6LAJFROFyLiI3/GwDta5fH7DQ
CPp/O5uzThUHYGLOakBmTf7sTjXIrTg5aN/dikXQ9YcF7ecZp4m7zTks00sGDRXYoNaNeH6y82rS
/KrOcUtDk2ff1D6pfoxz1YoHo8o1EhIRM2xvAir5gZiVbpzV2eoeNTVSYjh6HD3zW90dep8Rrf67
W3jRhygSzbs+KXM9ECUkW/ikvIzeDW1WSi84G4M/hKWxnARTtBmVhtR8dDuyiXNbZcvnds7b8ODj
7lw4OewHRww5CYWzTZVntEeAYyYyvpHrQhpQJPOLYVfDg1mlJez889F0096hISJkO3+Cybd9hCws
Ta+GDSLorND7OBut+QjuwjgK3XeXxTAFMyPE7ezs+qYxf5yMcc5DH9ame8GjpZ+J19RAcd3hOUqS
OLh/F3Zcv5ymoPFM9ZHkbuP6FzqKi9HzGQsFzrI2LZsHoxlQKi0n82DH9r6g5K+k4QMTAiHoemki
p6SC9nXPOc0sql9F9tWgH3wQxOxZkfV/yccpp/g2H7BW9EFXopJmXaMq30CUjqk/Uho/+G47yCk2
yaLFgw8miN4+ZJbXZ2anuz1s04lQA9udog/oUhmQxgqUat41bReNb8e27F9Qa5//Sm1b0c6mliFs
cn8L91ZMyEY5B1UjRg82N0Gb2moJY1p2oZnO/hJp+kMndPWg2rB3MKF/A6AlRykYiVvvXjOqkxou
yKG7VMH+jKyiepimpsSv9fnku5k4cNLS1W9avhD4cK+JSOW/bPYxm6Is7wylC4CyUxVrBmOOrz2J
KADcxCinE22uJPvkpYqb+7D+TX/d/6p7F4MCKg6GfgrPxCYknbu87TTEbQMnGZUMPR3FeTKczHrH
NPp8sIO7tnjzHND7JNNbTpvYUlxTUQaQvjnOV3EUByplKPxrW68Pzu3uNhJVyqF9ynBbooUclWsz
G60+qHqzf8zMrGXwzl7Q1K3FoyU5j3/jMwLehf0NtAA9jvWxaSkHE87iX8xuCJ/jSjEQzfG0JyPW
jrobe0ujqSzl0KkeAaFZmxrgJ+oH2AIYG+6sqxjm9BTXTnJxurD/Q8H+QbCy12hgipcigawVMMu7
OaLD4IwwmzL5UNDdORWDcD2/n6bneiqXyB+LbvpSLub8d12YooayPbKvoByij7aRleVvfOdff8vm
ehLRdmZEFT4Y+DbQ4DOxCVGwBQ1KHF1fv6X4OyAuP/kStuCPODaGxh4YnoGpTaABVmpgNtPu0rST
eb5vas+1wQEs758U/No+8po6ppCjkfvGs5KdMl0f31B4Vb/dt7LXRwcnLUkYKKdIKNTm5Lhm203K
hAdtK8dGMi2PL1OuVgFwf2aMbXd8Yxlp9SYuQeN1jTXjZkMx9Zc2Ew4jDBRarkC9q89laFmPPfny
Qfx9q45MJAA4FoAwZJ+c8c0zrUOaWMIuJpgka/t/qyV13prqPE/Xknt8resOMeQic7rhqutZ+xk4
vvctNo3sguhu+iOpDa2AFndyjYMN2vNc9CzJHDX2h/xx/eXKGoYgjZI3yNPWSU7NGLoPQDKt7x2D
tb9xxCUlALkBLx2wyLWtNhUwPUwzyUGUipfImf9F0sp7bJLE/Hj/QOysikkmYMJwDzDztr3YVazE
Hc0TiFXxaCbB7mh0iJ4RsjEcAP/9wcJ2njpIoZnkxpHQlt2OmZpQuY6Dy5hRGrqmbwt400tzdPyx
qcu3wHj1S5Kpf+rT2B2kDrvrlOxt1Nl52bcwHKerGA3NmTyiDDkCIrGKcwNr5VUd3CN2hb14iSq7
xESTEMFdvtm9kqGk2dAarnJpJA/NLFCXcmrheynKxUrvOict7MaPkYITUcYERQFjfrVKE5ZpUTLQ
C68b2cHWYYeAm+Ke1pYQnga9mP2DNlt57iC3+J0tJRkDjyF1JraqulUoqLVPlNJKdPgGn8Eu98kb
kUFR4zbzYZjVHz3koS99pRYHz5K8cpvAiZDpf6a34FWXgQza/9DD13rXfptUOs02uiEv8BeUT+OU
eB+7tDiC+Ow4agJPOs5cFlKX7d3sQi9WigJMyNANow+Dhv4cMr10kEHsvPByUoE+FNUBqcOy9gBG
JaqmkcgTMabK1yhOq/TUmL3zbhlnmlGCSdGDfdxdF/snVRhZ2TZ8UdWkE2Gn8jHNeF78wmvVytdj
z/z39R6HQeX/2dnELowAxqgiU1ykrVFfxqkIz1OluyejdpMDVq/dJelAdxAmIenbBpu5Fi2Ragm6
XrAcBimSCCdmqI9KinunED5V2GI4igiGbCpGtgEbZZ3KrTKJ4SM9lHGtOZ3F3DZBTMbyUMz20XDV
nj8jpKUMx1w0NA8bo65dwb4pfpZoq/JJnSGo7i30xBBFiA9u2e5RlKUAcMyQUW7zZm0BC9H3NKPs
Cm7zEklkzV9cnBoDdHkQlV338hsnRFIOGQQCoPb19dkfXXiho4lQyGiMAqbYwTylxdR/MhDDfPwd
U4RdJCNAircjVtq8uMosG21al2XM8c5V0Lipe3Yq42gQe2/HUKGCOZ2/qT3Lp/GXZpTZwgyvKdJZ
NVXzh2iW6DsSHdabsdTCz/dXtXfuZZQuZ74hHNm+suTnvSNG2R5SU/czI9H5HwpcBAfnYndBFLZI
WSF7IylfL6hXFeZFep45ynLKBbWOxh+ztn4YS/Xojdk7goyIgEqGuwE+xs2JiFAdmTSX17vORXSB
O115yNs0+7wYor1AuxUeOI69K03vn0VJTho+43ppLaPlEeoDxKDpXJ89J0vexdE0+YKelY+4rPAV
ewn/ur9re9+T/aK8CbSIMGUT+NqpUtcTmidBVGTuZ8b2R1S+Rf0cjjCk3ze1F4b9YmqbbJAXA32t
qaOqblxMlyROlHd55Si1b4+xd3J6q3iLTCaYR9ydF9w3vreZvJtQkxIyUAPfnJulThOzVijiSB2g
t2SS73OrVQNVn5e3iR4fianvXQaQWkwNyFIOePX1XupIHsLyOgLzNlUmfkwLtfROPaJp2t08sjY5
IIan3MZ8DXJNTZFRM7KSJToja1aex7huKD2H3cG92zucHErJN0edAZDYekFxCDETMpgkpYuYQd/M
8xlF6tLvW0u/GJmBVEcM3/T9Tdv9ikDS6H8AaAIOuzaa6YWeRh01QEB52bXu0ZZgzuOoZbZnBT/M
2afeCJ5jczRCWD0MO8mBT09FDUAA0Zi5D4vz/bXs7RWhKkQkQMpJg+UB/cUTTwuDtdbA6U8h3vya
pFT2mNSZI9/J7CNU1u6KpIiYbJfRO9+cPorRTi5sihVO7VqX1KoKxmXcoymuvStFQIp7NJhNJgpZ
r0jqs6exUJn6Ufoe+nRTRgNWca2LrHh0nCoK7n/BvXoQoQAlSIlAwObmMaNJpwKpYBYSEWTQl8ni
XXMlsd+YyhKfxxBZcmOprUuzpIrfZ3Z5It0Lr4s+v1oVXvLCMI1JlQ/eNxpD65XPqhfZTjHTpkHP
7I1h5umpAMSCnBnaElFSKt/yLLIOgvO9AwRTmdQIQbQYuP/aqDrXYVjYwxiYeaW8HVTBKELjJp/c
FOT//S+9d35oekpUBNwIt/LoSTi73sjEWjy13iXyuuzLiCbq9b6VvQVBL0W8BSUgIeVmQRpVIEOb
GHKqQ13xSy2NgllxiWMV7zem1Bi6YUqN4yNpTTaOpGpxiyh2Mxdn96GfWmHlN1o4fM7ncT7oj+w4
SjoFtMRB5UDQua2rd1lH/cuTJGGxZV+MtCv9Oa/HC/xnLdMKjnui43pEQLjztEqhThIc+Pil4MD6
bAyhSHJX6zmQhpJ+11PXeKjaQZyMrs3+o5e2MPiZfPRCYbweXE/LDiAhjWsy/22TvAbZMMKFPQaD
kjCkBYXWqUrr+kRS9+P+abk5kxSL5FyjHMSBLXkbHdkDQui052rIkvPuNHcM8Vc0VD/dt3Lj06QV
3jh2DtQRTZ/1h4yzpqRIn2NlEOOTDWrmXYkKyIU48VM8KK+mL5fm4FpgppwDQya3NhflxtgOdVIH
Vey6V0UVbaAMZorWqma89rYxJ0OUAL8UHoSXYfMm6DNNyrDq66DxJvFkesUSdHNaPEOkdRSjyz9q
VSGR9H98ESamSE/hGV2vSu2jwiki4hDDHqVMRG35TmtnULkq3kMIgteHmKV5rClv+6M3vZqmT5on
PYTflDkxCoxr8wXMXVXSAewp4DI6UylrPtWFHBslKgvasqlOZjsfhSo3zkwapR8q8fk8CNs112qL
YlgRNYGUMjp1TJhfKgXJTiMJo8v9M7privQbsBpFb47Pen32wsPbWUYdOIuzXLtUx7nYxO1168wH
D8GNM2NVhBDQSFIWl3o7a1NSmspO9LEOePHU1kePp/tTpxU6+VFtKh8ro7c+MnYRf7m/wp27DqBI
ggFkQgnydW224ae0Y6TVwaRV0A/MPHpJVPW/8R3lssh7eMSBQ6+tjNYUkQVzTsqhL6+GpeiBm7ia
34+Rd/6NBUkYAC6MEulWqzaaHcUzQxakq079ySi4pBTWbJiE7tvZOxqUnoBn8tpBib5dUk+pO87N
Gu6upDi7TfrfJLw4KAbvqHO0Z0kO38HHx4Ko5a8/HhTCnkLFpApsbXEfXBApfpN66pshterXvjEc
QjpU7BHQBokHXZuKOCTK6FAksepk9KthVK/uMvGYdmb+eP/77bh/OiDMsnMomIHZTlJyBJIBfvIy
iCpbNH4352r6VnfG8RGwgTtIPoqsONizPZt0B4BzUS28bcQj/mYkrBB9025MzgkaSn7aTYuvoYV9
LV33qBm+d6d/tbeJFaY8ZDcHpD8tofFa1//H2XftyI1z3T6RAOVwS6mqc3a3274hPA6kKIpiEBX4
9P+quTlftw035gCDwQD2tLpKDHuvvcIctWJL94va0ww2DJyfaTN85GJ0Wg7vrwTAGlj9Ca683yJI
FO7rwsVGdWmk1AH4eNxKoCtX21aXJ4ftkawyrlBq1qzNtjL9YP/9/pmhFj3lg6CVhMy9eveZq76w
pbY4xxS8xC4kC1m3zlB2LEzOT/GwmosqxYb5+2L6fYucJKrAHNAuQy333t2uSdcc8xg4MODfGQlB
RZcbegqSwgLiPx9lWLP4B/gGXJTwuLdbxE8o0LCiDeR/W/Hilm0nW0HHp9FW+oMt8vuoFAqLBAoS
TO/AqIDg+O2zRFHKKOCTdbAIn3tkSbhaEBVNwxe5qQm6PyQBt8aNbG79lrgb8Mlx5Q4QmKW4sVj/
paQDXBPqHOTXD7bS7/cGGuxTlMa/Apf6/fY1ywQ4JC/xNUSZeBJA69oYWSrPf3+vv29YTJxAhICr
EuACmEa9/QIQCDlLXqO8EXEak6GPCsKqpfnkB/2arnP9wRDxTx8KD0TPDtQAxOjTMvsf4CDspc0N
IM+uLuf8aCH0NncIHi8/Ekv86WOdZLJQdMKl5De4E4C3Clg4BhJjA2exmUuwcsqSEdU4dut89BHE
/2/J+fZQADaGJukkAwTR4z17GGZNMTA4rNpacHaxsW26bdAUfpojyGsQyqjzT9VOoRCkS+VuqG/8
l6FsXEeHZvosVF1euZnVV/Gi0M9ljVkvtOE5UnIFe5Q66btkNB8Sbk7L+7dfGsG4J5AW9g3v5R0V
RcOc5b2FyHZWFYmaIX4wSPy+zBCqedtUc3ytij173ZOo+aC1/NMbAkPhREFD5Qf71rcrYYeZ1lYv
GerqOf/lN9bcNsGoQ1/nLxbE3o/QxT89DrQiaGsxeTwxk98+LlN9Q2Pbu25HAtEPFRXbuUe6BTwe
sprApecjfOcP5+W/DmUVDktUMO+h/V6VuZqXyMKAI11u+WwTAhQ1v9D1+tHY8Q/3AR51avFQ/p9o
3m8/WpzzOR4QggOyqV3CsTZeH1SMBuGSGWxgmbm6c2CDfoDw/45gwcQLARq4iWBdBuzo3dlpJ0TK
2gGk/4DEVBhdCYeItYSulgjJ6DOP9P44xX7qxEqpQa5l47arIttrTWzO5Efe6b/fyvh1YBd9mvWe
Loh3yKdyVNZuSm0Xr96/Cp/DNr0et2ubrPwoMHT7wqttkscpXfvHXQ3++PeT9A97CXcVTtAY2Cum
bqcV+D9HW+MChc7aOfD39+FVI1mDVLznF6aKWFv3InzatV/P9VR9NIv4w1o75aujO8W7wBX9rsOA
XrBI5s27TtdR1ZlyZfdpzPgVGAzy4e8f8o+PAjqD8fYJtnxP4ZkhhMZEZYLZi0JW8RhYTjxIe+3Y
g8/990f9YccC+zk5y9QnnPT90HTyCST5MNvofIzgmbMQ2XXG1VxUA0nmfTy4lH/U9/79keBOvX2F
tciQuwQzT2QkV5ibljXt0RwWZdT2IdqvF1dsHxBl//R9/r8PCZ7C2yeaqtxFFFELYnoIHSst5kXz
Hq6LASSi/4/v87RZMQ/+1+Pq7aPWyCU9zQfXNWgJb9SU9rdh0RFCqPceaiHZlPd/f+CfNgQiRIBw
oyfF2fTus2le6jj0sCvlqe8JndR00Sz9zz7t7T0Uz/tl5YrmFqYHHwl5/lBkALkA2wqOH5AfZ+8K
ZFgaOJf11nbUD+UZmhzbwkbrvzeNEKABkDmRg05D9nfH7m5Gn5XoujsW62+TkuEmSxIKdeY+H/7+
Rf5hkSCnD0NUAF5w43gPiDqnp8AWNFUlRZYkrPdMt65IhYDB7UfM0D8coiiD8LEw5YMC+f00P9+T
1IFGOXY2y7xrt0SYK+uh9IMDUOQua3hmvfBlVZcqV8O18CDY/f2z/k79Os2t8HzgXWiQsfnfLtNQ
V0ulTqwF/PAN4b3rj2UBqGeiKT+zGXCbhJf1gaEiImoumzOU7fkHv8MfjgFModHAoizB7/CbgZiI
923uEdKej6s8liJf71bTgJS8Hfqxked//8R/WK3/gpjQlmOrgBv59gPD+NxtdMAHhlcFv5JTyZ8X
7/oPnvKHzYin/ItBxQXa7nd3hPQJr1CE4DMhLPjLEg8labLR3DSV1lcDIg4eUcVo1IHho3PnT0sK
RR7k5TgMYHL1vtDb6p2vNgYkwJLinFtdd0pgvsR6sZ673kUYtCVpt4VsOlb1Jl/+/vX+6WVCWYwJ
12nIBjzz7debikGe1DFYT0kWcORUrwYl8lH6+lcc8fSDQ/ZPWxXjH5x34C6isH33MsHxybnqcSgE
LJuNTE65y1SB/BAwBPhgmf7+SjGPx1MwgUlRiL3XwU51Y8ViYLzWrHR/4GVB2xGhGQR8vuIMJu0a
0zsKtRPFL/L37/R3DjTKaNCYAH/AGwg01Hfv1FDmPGfadVXBEOk38KI/pD6yOGiR+C1JvKf5eRXW
4iBrW9eHvXLy6NDaDMdh4jmJZ2MFEX6oUrJl3HVLvs7fPvglT9/12+YGvF8gFYg8B4CI8ujtm69L
JqZ+hU+o3dh+lYbTTeSHifh5U/C7qufrUD5izt81LF85ibeyOO8z+5/JbfiuwPCBo9FJbY7JyNtf
A04SpYYkDm5XU1ZezNHyhUHUftiXXB4TuJweBA0fQae/L3qosk8akZMdFTQ4pz//n1qUhXTqGXXQ
NSF7RhyisC0JkXDMjM/WZIf3YzPbXZz9/Qv/fe2j9s0xtgPhB1O09x0d6GZVJj16bo+skRbDSNZu
S0nvnJDFBzDCvzSGt++2QruKvuLk7Y3ByLt363dsiWaE8xSN5lwdaZYtDRkw68Ly13y9nHv4j58h
CdKgmV7BkmkXVW7/BBst2aHJBLxc4lDUN7W3dmyjyi9f1tQigyKq9/oFZrd6PyJmmM3EqdjdTYus
P+oQf39HeDcFvjD4Rpwmne+qlJBEE5UCi9IL9EL5WlYt+FLRLzZxCWnkMn76z68H3QlKCKBdAGDe
t2vISMaPrwbbVSJnJZwvdfMQYG74yRZr8+E5+PvhBDobmkOMdHDw4j/erkA9CFHstkKeOaQR5mZI
M1p8WYcVSfU1l2N9CypMsZIIybtzF8kIGZPF6AU9Vpiji6NcTz7Uu5X6c4pxoiPTVKac1PHEb9jY
AzD3C6dAUKJwm3lwhQhvdPNsdNpnBIAa4hboWlf3Iij+KfigUxJXsJo/UlHwu4rW/nqto5h104R6
iBjJMVYeZAZjRHAL3XRIal0gp5iC9deukS8K5JQj4O98gdRrbze97v0xcCU0YdDKsstxkD4jwwRv
8raRWyzJDvu35gpJLkwgFrsXy3GOTO2vFlR4/NWCCYqMgnRmKawGG7jcZiym99k2JPocpmRIv1CJ
tBXQsbL+GjQ8j/5zfwVSBMAX8LABW2Ec8fYNgXqa8rQEis2qviEMCextsbARHslNc5A7rw7/df1B
cgTP4H8JEicFw9vnIRqlTByI3yeeCX91udGHGT5L92qFhfzfH/X71kJvih4VtkloANARv30UHP+Z
gazTdOlqxjNaJ/yq2hMwr6phv4Ls5KMG/N+R19vjCHM9rCocfKeb5j3ak817BkIUuL07LZBbuqc2
fE6F7/3ZgP/hWmUZ/cfBc5d1qGApu5f7lI/tBKgmtFVJG/o81dv6jKu6n8iAYTC9yq1NfkzaWENw
uZjPfs7Ffb9NQE94z0J9C3NnNPpmYevFGAm4xaHbSrfWDqWJyZz2DYeJXVO8VC5jrwUStT+ZxCpK
inIsNHTscmMkQCXzYvnopxYkGf1dIZv0KRYq+jIvoM3BPmKtX7iDsQ2xPXMXGOTK0PXK2wcmovgn
WOhw6dYNFYFUu0LBfnobn1Of+xf4vJWX0g3pz31BOElX5qH/B/Wd1YdkQ5oL0RIhvXeB1yPGJMJU
D3yR7gUKzgBAPaJubLWDjPxqHJL6OUBWx26V43FBRqxT/RQ8X/l9RbN8hpeBE0F2KYtVcU9H2IS3
DcoubDxYA1zKutlespkXcxtBr/wa2bF3EGXZfgcaVBpYbsItCOAVQimHzoNhNgLVoMODHE4B03lC
/e0KW6aYQM++TyRZgJoeJ2ATn3wk0L4qJITMbUnzXRC/WHYVfDOt934L0YExzMQ+WN/vb9qTLzoq
WQzNsXch33i3vldsM/CEwQTbSqsvk7mR15CLiKq1O/7gg4e9709OD6tw1aJ4gRIGfMm3m2meGUJ3
fJEg6jSW7SZ9dayp/4j08xuaeBr1nBL6cDOdALwie/sYTONzA/kexORC8eigarZdAWmih4Lh3CU2
bbYnygp/VS7GwSZX1vlKZB1HAvLzxHzEeYW3x+mD/e+mxm90+p5PzOyTG/h7wiYMA9N+2yvESyiU
dZ8qL6MFQ72isXAkL/vi88qQZpu7vMaMJjFwTGBrocI5TFMEHE2V2WYwC9IIye56tvplQ8h7Bv7U
ysGpYGrlXdrYoSJOeyvOKVIZgGzpOU5b8Etm+qALMWSHyaUjJ3TraXIYxrI6OgcpxiGBW9K9XRzD
35b8dOQ00pF6rSd2BHsxLC2CI3dFfLFUv9a4N+qsyZZeHkTUJA84KSp1kPPW3LGZrl+tTvJATE+L
/sxMbH6VMbSo7ZJH2N6cOnzhKyvd1vJyyr8ZvYDl2Rvnb6mEfp4wr9byQijR0wNNdfRlmFh5W8FA
DFnE0L02HSgy2GYCZSj2IAMQfshNOl0JzrflOo99/TpZk+/InLHjhePBsXYI3MTH2NbbF0z+5ovd
bgK8kIEmn3xezwWJIPC53QY23WGKNIluYwEBcKauB0q8r6esZWklbqD5xqrCNG3/NGhRXSIXAGUd
HKQxTRmhvaoJYpGAX8+QuPgztFQw2hzkHq6YHBVI5Eg8aSvY6nzFPsBvmIITcOljXzAIZ0cEn2gZ
TevRsHyHPq3exBOsl4qkW4bCoBjlCGYktrKD7ugy8numUK08+trYr1zE8HtmyBx8xohP1WSj6fpF
wVEy6lS6qR9x7EJ5PsGhOLRDNNavW89shErHsaEFC6J4BUi7Py1yrm95jaTXdo/m5nvAL/+0WY1c
BvhslF/mKRFjG0d58xxvEP8fXMmp7nYVkgrsIZrCjbfPtOpAU6Fzu1eU3flE8bTdZoNmDtnETICa
k209Gcu9cS/TWLsfSyTj/QCOvL4FzQzjh6xPiusxmHToGm/GjFgDlS8IirC76Ro3iaMdI1hCWbg+
ZEcMF6sfapb7TzTvFX60SX02X8i6gBQ7yMT/QjOh7IHXW3guoGPZn6uMIaQUceuRa3tl1+h63W1h
2orXQnRLX5UPzk39k4cosrgqBnx7BH0zNHTBuh5uo6rsxzPsH/Zos6VGYpiyYRa4C+flGhbMY3NZ
sHxa26Xfyu0Qwl5xss5CqoMyGHYg6GZfsgvlNvWKwFu3EVNV0RkXMzICYEXD/+k3RW+ntTYS4UY6
fi1UOldkzDL24NcQLKwP0hyS1AjtYLQW7j6PCpm2Jd+zn4uV1UxyD+0O2WDIcpvy2mKJDot8YtAc
p2fwkpJXw0Lr4rpKKAiSbM91fIEAjLxohRj6QhCmKpW2BUJkr09DxK9jtKXYq9sgHhU9wWrbELZP
FBlpFAxfVmoy0mFd2mYD/WrLUm1QfyQ5cm8mqMxuSzRC7Jwuvb6DBr/8ptVaWTIHpLS0pzwqe4Rd
jV9IZrGoLnORDfcsyhnK8czr6nMziPq4xKcY+cHtZZvTIV7uIL2T/UOKCF/TOmEnCQdazHAJWqKk
7qJ52R6rLLV1B5OZeoZzq96eKgwcVDtnnIKbw2o5YaRa4sHJJnp5jKzikDjVlIcrl69WXo4hF98j
inb1Qgo27Qfk+PD4aGrYlLYJE1XTUXxlgdTbxpAHtUfrIxJO2XSY8364hQU5+CQpR17aJZSnpe7P
BNUTJxMLzXizsJL9woSiqg5g9e/ZMco9bAQqucffthUDXgLvkrXobDJkP9BpowaadpGdBQ+4sT35
Fd7De2SkrdF0BjWnWivwvVMhgTDmxRxfRtHUMGzFkK2tCBDu3KRYdhp/WjePmqfV3VIl+VfWN2t/
HrRey3uogr08mqnh41FJEz/sQxH2k0WluqtWjneC0B+ODJReBizrVOoLkRbjt3gUi26RQeof8mWs
+RnyatV2uS+bgkhnGpOXMNoZR3O68csFTp4F5hTp9AqsLl/gH6XWl2GHhzlZQzXPiHlDFPRqM2yX
CaoUcxzzoX5YbILorS2Zq6IDoTjUh8hRbkmm1h6jQafqX3bzhQX5wKgXbMt4IYhzieTFmtL4u8iD
0ZfBj8kDcjMyfxBuKi8HeOjpMy2lq/ElTfaRliWqxtimZXhYrWBXEUpTVBQUr4U5WGZfVEzLT1Ef
xQ4XoRu/9dsypUQbHf8DsW2fEkr3+cZSLPNu3eDhdQnfKjdBBpAX/bHgTXNebktYDz3yaC1x4PnQ
I1/npWm1RWnsFcQkHehxNr9quJ3hHC/0ZkD0MsMJFmv2r2Y58cKbZJ4/59M+30me7DEprYWN4+Bp
rC+nRMPNG1li/RdUlzmi5ZNmmtpqAWn5cu0X3rc5Er81qoIkukR5WkBYhVUf5BlC9qYBEt7e50gP
3ScYyRdC5wh5nrMXaw3Owj74/gfouywlkckluzC+31MyZYtU99TgtVxMYUnNjajh1vIcUHL31xMm
KZxgqhIaRFsqcWK/8ORuCMnYkDIbqT/s2NZLy5ZEZugI5hrKXhl2S8plx9DHr+l0ACMtOKAczu3n
J/8Z3slqGl9iKQQlg5n0nYuG6pvPR/w1UbICzj+b3e+0gFSiZQwn1VH3jWgIGAXicx8J/aAxg5wP
y5BU2xG2qWuKUJphFi0uJwpv+0pDOTKVaypatOD2KDXbAT6wlMdkqTesDuuK9UYnJiyg8WzJep0k
GzrEkxYlbwtt6CNiuQGXJ0zTxyhKvGoZKDXfNiaarFtMTGH3rmO8pj229jYxU1ydrb3t7aUuoKT4
3Pc9KrhK+OKzE3E0t0ivrF7rANSjSwspRlKlnsKKrZfsBpbutCYAj/16U/DcVyTgp4IpOAG3aOY0
kgRa3wyAB+ujfO/8VGPgXutYoGlHPifuUYtP3rIx3e4qvwukedG4vEdDVV+41K9Rq/C0H8gnZXA3
ZrDicJnM5DEX6aZBdaLzfqZDUyFxWRTFtxiweUOotvQ7GAXQAI96iPlTNWiXHXSZ6c8iqeRIRL4k
1025BLybMcleONAF2P1EQ3QOG6Ko7ny65NkZDnRzXYWQN8TsSfwTaEGBGMrNox5Ya9qZTaJ2ijPK
6flWr33cClNw2+piLUQHz4rkB+QK0emVsATrN8mGDj5KtT/CxkU9ZlPBEBW6p7sGh6Y3gaQQsn+F
UBaXx+ByMKUTiaQDXBVq4u3ERL1eZTilxFW9iG3ChnagnsAqr7oMI1jZZF+NpUfsS2vasZzDTa5c
SrvaM7mTHlQ5XK5VboFqgGa2tnLxmp95qJc9RBkGg3KwIhAXzHy9nPdplFTHZFLp50IBAz6Dxw92
gtni+AG9UT8cqkTVzTUfEL1IYirXG5kVw3AhE9xYRGc9nGYpRiZPsbPJfOA+xN+Qp2bjI2WptWdC
ruZzFW+YI6GBYPfFii6qNRyGb6RoYFmHomXHvGCOkafESlVforzOoFEHTjqeAbWKys5gXBrDmD3D
BlZI9tuOGNZEnJQnVzbk+CAaG53cVCJC0UBBn6PhAFSF7APQPgooUlrEaLhPtCnw/Ti4Cr06BlMf
rFC+123seY2qUhVfB5fOppUIA8KJhLWN+xzYybXdjMY5EztQtVJMqiJAFJXZyZDO7kZtcliIgRUC
mHqlk7qtLRZvWwZZZMecAT4gtGjAHse7h5QLT2agua7a/+NEXyqcP2PzIkpfw1+xsTntCeJxSnFG
yxW0P4x1dI1aDLGbZADF+RnVc45qLS+XmpiVZd+1gl0YSRET5Y51ZLT4VKutwTgDBmgVKYplW6Dp
08D1Rxg5HnyVDe4wgWFYEJDSoSQZoenBmdY0iBqxIRrdmYQhyWXINoGPAVeX5GwshjFvMwhPAgmZ
GkILreKWtJnyy30R+Ap2KcgWPw1jpURb0FfXdjJISUlVrSrcgzGX9xRn+RdfzLhGBNZlIEMowzWO
B9TW2WRRnyDIN/2pBk4f7KjMqwtjNF5nw7JHBzjNbZBeZrCsOalXaCsg332Ol3037ULXtMRIqW6u
BNuLB7yRJGsteoEj9BdpdejVsr0wsYPkMoDAlrT5QjPRbgWrrtKtB0kc+ht9U6w7bnjb16qHug1j
0Y6uZS5RcemoEzbye9s4W/4qi1A0V4We+QtHyAjevl+2Vw9HDiTdzZH9MeUNMK1kyauLZMqXtK1d
lt1vWbIrwH1GXm9D7EDpHLj+lE8MtebCBF7zOiMjqS0NouaJzdJxbtWm6VVq4DvXroOYs67f+Cjb
hRn+tMAu2ID1asF36Rt4tl1p7leKjJpynQhAzfnJTlsBZyzH8+kSPvLFT171+dD1s0YvXiYrgxMv
VGFT5/pyXokdmug5qNRObQG0cDpLR+2hq/JjTQpVQl2LvwFIbIzRDrhlnDwJ1bJhaJY1uu+wPPN/
cP/RbzwSFSN20x4p4TjUR2S60/lHYWaf3lRjkO6QNXP5czN0REBo0BLtNKpT4gbRi25tBOC2Afk/
Gnf3iL8SMqSP/UiikH73hmEZx0Kc/AqgB3AYj/T7z532/JLBCUzfFQqWMO0CQOyzjXKQLBH6PmKj
xSrCweh8/hxnvP5VJXuBDItkrnknls1V1+uYzw/Kl/wLrNlK2fXoEgYC1NaFy4A0vZ/w/Z8vapRd
TStlLL8n8RCvuIR7YAre1v4p1WvPzucYJMvzmmYrNmC8qV/jmq7iMKA6G4CCqux1U3L55isxRS3i
TGINBGZsgMDI1W7nJ+GbJoUOuSHFki+m9bWvHiJbYEQCY+gcdFgKEzuwNl3lcfLVyQ3ELGB0KsOy
isB7qP8lkRzAT9cl7LcVOOg/ZuQX/eOF4wPaKEylOpCl/NDtSQZZIKY+0z8zRWxfRxMpzvjGF9Oh
MpMCmCKsM9eK5ngZiLsDHlQtKUYJ+MbXY2yW4jXWCwYEZSNguZn1UzVhilpl6mC3uPhlyhI9xdKf
xp1wYkDvLXpwm7G8hpWMyq0v0KCwvmUoop6iTUczioMtOjcYztQE+jeLu3nxgkQDrCxIRlck1zqU
+S9mNBkC2rfF/4gUM7fS9Oz7OEz087b3/VePihk4Ncyen00CV+aWKhaedySVp4TnEaStMq93ksFN
hLWpRIZ3hf6sJ0nP0hu7o8/pIJeo4sO+JexsQbLyo92n+XGve0AuTjsxoKE2uBUtwGd4sXJcEC38
u/WnutrXiORs2h5wXANHEFu0ftNRPv0yep00lEt9Zdsl5IMiAT59D3Dvyp7guTNcoCPwv4owZ48c
G+jnpieQ9iTgkwltfwzYtuFZCaWQicuVUFjl1iRGH4r0+nyvnw26w4VwQA7fksRNvAOjpRIHoxGs
RWBr7DBVKYK9B5azS9TXs1haDGSUfSjQhvaXWRMgEBDpmH2xvFT3Pk2Xb82gh+Xa7LJeMZZcq4LE
pmT6ure8Vge04LC93pp16npnmuliwNjgRw+Y/6pB4qO6hI9k9QBjspOlHEaOus33kMQHCAH1dT1H
86dhjcJ3+EqqT1DgVsNRKQXE2GN2e1O5MDGkM5WwBQZja3DEeVV8Hkd45XTB1Fqf8C33iCQwmpIk
j5Q9x/Grj3M+8oiUKcUBvuEOw0wsnqK4HXFOP4QEVzX0zTPASPD9Cng6xckEZFQw9ZiU1u+XgDXy
p4AyGWO+BR3zASxS0xMGzD0AZpTbxTICJG1lHzusGRsBtx9HpNsRYXeVtLyOGnnY52wbW+slPM5S
sOrupM3Mfs6aZqhvc8wMf0kk3D5PcGTz7bqfSmi+D/UFo+MqUKbFZn3AFgAqhDgcf+uYUBY+0+U6
trKBB247DDZ7LvIJ44oZWRCngUukkmvDs/mSA8GgZLXQ657tlgVzoL2qJHrpZMOUcw36+7pv/TN4
uZPp4LjHREd5gaQAZ32OYgCD8190Xbfr3Szhhxxwjt7EU7JiW0IBPp+h/F0uizCl7nw3Mjov95h5
TIJKT48jEFZ15lCzfGu2DU1spkN61DQzYzfmRjwgFza6yyudPzkMT3viTVk9QLI8fjHwq+wPaqgK
TVyU4kduOyLH27JYFHrCNafAALYd14VFw1i0GQ7voeMzPdGN3XwKjFT7/BWFrPjMfY3LsKKRZtj0
NQZXvRX+HKBI8NC4ZtgVwyDQZlV7rOG2GCt4ZQwGxUFT9N9pthSOzAsYWfAV25jECCZ1I4FyfdoI
NBrpM0qS8jGXW+VaL+vtkk06aYiuiuhCLvucX60laPOLH31/LveUP48BCNI1h52jObJq1j3q+wVt
SZ7p4ktAs8IPSB1wuBKEG3CXVDVt2h2z/mc4AxXiCPXZVHRe7oYfMbVlD6BISeSmJECl9JQ0Z6DP
+y+F2aobu0UDpmpDGl+A4C8mjJQsNsIwNsN1ggHWTNJl6O+jNMF9bv3ixEHNin5jIPxpYhaL0xDJ
zNCE1TLkI4lRQj1R5GejdJRqmA/lQt3nIBVIr1bjqCAwVbTPEC5G3wUWwPcZVAbeYkhBX/MhFXdu
RtXQhtVkGIjD3+XMBwtwj/da+cNSModAw2WUl1L5iB2T2EWXNU678gCzlFx1bqmoOh+cDGNbIhdh
JLovcds4VyTXeT776gCPAtRbaH8hYU6rnh8bm7Kp5dYkFwEIPQYKk/FnAqOwgnjkDaLEHZe1Brpu
ZgXgrMxxOeOIRYXBQOdrcPzsmA434qayU4OSqAjpjxEkjH+mHAav7ZDIBHXADF+LBsYERHq4wreY
t7mKNBO1d+sY+qTDzhgreHnsiPLLG7/nZ2UiY4bGgYfPc1ascTvs5ZR1cwSwBxVE4kVbTVv+eZIg
cV9xxCulxIJZcrNHe5O0phmTuyWcWkscPgW/Arl0+kRDzU8skjR5LFA8w/MvLzDHHeVwiSlHzdtR
zNFTZWAnAs8skd5JdDjqgaZj+DGC5VBfTLnyz3Xfs/vS1Mee6didb1ECWGwsbQpAIN+HHPyCprmZ
m319xayi1udQR41XaILMj0gynAxIUcX/MYxReh/W4BrUk8sMcihagDuN+wdJVHUAaEtROQDNqXKJ
NnPI+OHUZC8d00Pd4WBlDVCb1ZvzCewuwEZaYgC0I+1dXluZcRyW+Spu95xuXwzu6scML6cnMprT
X1PNUeme3PKu56yZtjN8xukuF0KjdBUbBUSe4c/iHuFYJ8thuDoH2Ui0oBWWOUGMRQ5d7LiABIgX
+5CtFKA+MP3ia7lVKBtSS/vvIEPA+WmGt6cgFYw6mhtMdIH21SoHMoX8miLudqzQAse3jCBlArHE
3nHFxphMJezDkORezuwwKTN/yhtkgl15TDTcYZcQzqEFLqHO1WXQCANB0vU30EcGfdwj9NUHOIvi
skktZ+GsAdr+DHl0dsKLC3Qr+4JZ0/kOuMqT2Q1QkXGbMJCKWDXmBAB4DfAnwt2B66Fk6pAHBVNB
VHqJPPZhAPfxENe+iQ3JzLoXxyWbx+h2BOiMzFo9yFn/1NxafruxeqXn/8fZeTW3jax5/6tszT3O
IoetnXNBEiQVLctyvEE5IsduhManf3/QnHfXhFjizqm5GZcsN4BOT/iHUaQ5UQ4+lZbiFE3N3AyL
YtJAnAwxGM7uvk/pR6utK6y2f9/2bTsfiFqaWNtkkQWYKZhAa6JRZybaO1NOto/SvJmDidrEpcs5
GHqtUWWPVuy2Q7TRkRItkAtVrfVk46tb3beVNukUX7h07KPQXQhV2GaaRNaVrmkf9aQcy6tsGlu8
DFBPSeubBMGK/p1rDDPxlebPfv3Tq1OTeIZ+H2PIJoC6sOlrzRlJ7edRN47OlJvjXWtTPadV0AzV
L0sbhrne0j8m+dp3jRtHv6Jg9rCGRlG2uBEVzrcf87iI5Q/f4O681/06crcTqvLTB/osnf5UDm4+
ZNsocEvjc601ju7ui4Lm4DEyhoEusrBmf/6hTfWC4CGGS75WYGXzA8N0tBHjxWlbcSViPPDJsjWd
zW14yOKDPqN0Zmgbv7MFqk81iASqLrRSUHnI+TqwJUTvOcfBmXvtXemYNZFGPzaO91FEQ6fANEu9
ZUs5AC38b25rud633vVzTx5SGqRxsrEnN2sEVafULj81PrfMj4B0FfU/f7LSmylNC/nGUa2xYGqT
AmlvGC+RdzN1cDQOqTUM5a1OVm4ffNwzxrCgZj6/dRuev97oPj0C9Plx6PsRp/FUPLmJrk1fIjVx
bdAkUcGxY33zaq6RBwfq4f1wZciBKzPRTXoolNTG7lppPdrNrvDy4SjKEZ8QWRXpyFXZi+weBFTS
7uvR6+vrbtbnLByc0sq/IO0RteS2wu9Cyp22fuzAlsybrCJ+3VmaKj2aGBRYtsqxK/9Tzo55RB4w
m26FckhhZp37NZSTRBYBWWf1uY+n5Gc3zUZ35XII5LvJzqPPWtzV+ibWhvG9U1EF3k96gGd8XVr9
BvZ8gYkS158dImiW119ikUceCZYVTMe44S9tuTdUdBWzXX70Tpvh2wG4WR1AYhrvYRxRV3Io1geb
PqD2toFFoz3QQo2LXe5n8xfVevUjdGjjSfmx7pEliTQUbZJWdA+IETdJC9F2Q+8kuavItx98EI0g
l21ROpvIjZIvEsMQYzs4nRw2iIWqT6U5q5FAdtD1ndGb7XdVOPqnsc+naw096wIcTO1e9QJNezIz
N9Qs9gUmlvmVlWUtIAE539L/GYqwjgf7pmb3jJvZ7OnbNCrCgNdOx/y28DDBHG1J5yG2mqbcDInZ
SPpzJSCMhsLPt3I2pqembjxKpl4xVLu2AM++mxNavo8ZJ+KTrnWCYnTZgJDrHS9RNDQsUAeF4YLy
SPi6T2kLnWSX10P3CaCR/xjlpZHv4yryvMcaU++PLYaVIHTsyfkR1EOuKMA4gjxaOWW1dcYpD7s4
mBZth9xDiznOKauNEy63t0IaI3IdRVteDfqYHEfQy/WdA3cpJY92uL6DrqJ+gbIcjRp0J6n3jKae
3MJZd4pt00dZTL1Z4M/LxV/R8Wwjz960jtd9aWPupnBSJQCOjHyd2zgPcLbt50gdKWXF9k74okxu
gE9pJc6FaVmEaTT372fwASIkd1TfStdIvmca9lcbAkxxbcWNbexV26ZfOjmCT/aTJHuQjZ3SszT9
GqCimiXtFWl2N+RL5KxI7gd3C58h3hqlm8gt0B4aMHRVafPKocLcoCnxVd1gKCq4rIbC1jZtNMt3
SUI6vNHzGnl8j0in29mTmh5kZg0Nn2Ry9E3CCTRv4s4rOPGMAIRVPAiO8yBAQf1gUMb8SEcfyMOQ
I0C9ZVlSrM7mtLmJJ0KscICrM3C4LaaDzpy2n/PWsp/0YIqKDcc+68YUSpq3WtN16UanBfQpjoVb
kOMJMNy16Gglcxj5yR6z1GTf643Wbz26Vsa+MALx1hHxvID9HPOujjv3AWkdFF/LmkN8o825r8Ik
VeohBYv7zkrbtrzpArdOwsgesnjbgjaQYeREsU+ThyBj73e0w5e6AaX8wenjhvql4bR7wyyzct83
dkDhhwSQwquchm2vjP5Lxd1rbwsDHZyPcCqqedfqgN2otSVeHOpJkKKD7lnihu6Jqj8Z2eyn4Wxr
/levFr61bfFIGEI2N+IJWYkcMEZyIrCvWr2Wd8OEg9UWKSQq635ZVtdmrVG2TgwyuT0BgvmhdYbu
J2coXa081ZcKEdVsnfRzMvxtl2H2/D7LuvmYgaEoqLtq9GTBA+Xvu6RznowJaeIbg/vu7VwaLvHA
66jMF0Ay4OHoKvmoHunEdGvRo6qQqieoovbaZN2+nBLnasgujrJmw6L3i9wRkt/o0wVoHq2g7yQp
rVvOlb9tGurOXsHsO7UB2CkHzDEpK96myI9feLUXgLxl0Gf8JxRMqojLz3/D2/exwU0UIUtt4yJ8
g2Ry/a7GSeBQ0rv/+0Phigw6F/UobpU1QwsFHqNQeeNtGwNAgeWn8hC7eX9IjLa6oFWyhtEu0smL
C/uz9wN6dCtIXjI2Fdtu8LdRBq4+jzBFyL0yPbAXchCb1be/vT4WgDCW08ibgQRczVyumjkCOhKA
G1DmVTEP05XPOXrh+517KRDMcFhNhFBfrA/o7KWXT1mwBbKHn+wI4tuKjHxXDA7t3qxzLsAnzywN
A5t2kzgedgQd+tOlYYIIFwKS/zZw22+pree7eARTnvb1JV2QM/sL3zIdsSrOdRbjChUKJa5tWi0N
thRAuncAAby7gqj3wvd7lt84gUWyKgJ4eSwIF2GFNS+3cTqH5JBp0iR1+6jqnTtzjKhAmzjPYSrA
mdn6w9boHG/bRjqZXAvmpcwT6wCexl4ajH1ogpd59/eXT+CA+7a5RmHVrPDsZHseVA0+tOiAz2/T
ANgKiC0Lk53XB3oJVYXhtaxTdBNtHJ+t1UhmlkDnxuR0CyJH30kjpUKoJRAbuHL2SPeazK7pJBsL
IPHW0Wpj14F+2sxjc0nt8+XistCOpPEFOJeDNVjtUC0xBP0Vcn4tyadvNFnogCp0FD5BxUsvmU6/
PFkZbKEoWotSPa9/upKzTBgRvRAqZJ7h3zVe9bVpXI3GFWcq7At7l8fDeIHoc3bMRciD3boAnldj
upPfaUT/7B5ncPYNxl3btre9fRk0zU6LXbXVjdLYvz7Byz96usJ5UeyLWU1AkaHnnL4okJPJbnMa
T5LKB0x3gPAgAdV+Me/cSDtvQ9NowZtW/SXz37PzufiKLOxbD37Q6ciV3SLGWU4Bq1f07ycxTR+U
VVB3HaexfPP6W748LiD4Lk4hXJZcXmt9mdQSWTO0QbD0avyDPqr2YMx0Gl4f5dwbOaS/EI84LYy1
NgE5fETN1eO4nZwOPnFNZ6uvyhsFev7CdXVurTgmvDCopt7SLTr9eHMeiNZDrWkbgOm6n6SK7m0Q
Qp8N1Br0cK7saNwQMWRO+PornvuQiOUhRIu1IiTb5RP8dvlrmU6xtCcNnkez/FKY2F3tikBa4+71
cdZEWoNjB9qlB93TodForW4SoRl4Jig3gGgAkRDVWHZcJo0d7YscVGtGyDj2zo8OqOT9aPnJhdd8
eXGCrIEJgFSMjYrq2ge+H0z6t3SftxHi2lsbkfdNhuffTo4ZQoi6vCTXd27lIPC4KLdaFPnXapwJ
Eh2ZguS69Xt92OMQ8zbCQ2hXpa5/4UC/NNLqw6I3Oqeq5cPGbg1jtTQwisjyaFdiBHr1+hyeHWox
azURtUCabLXBqX1FcRfZwdbWUvsbMhY4UVhp86FJk0uG5efmCzrF/wy1uqUIR9yerlSwHZIAfWsz
j/FrpFiE4bcDbBOTyddfbX1qmmAGF4o3HO9FFNpZjUcmhPBbn/fhqI3GAW7SBHZLBft88RywrGnY
ezH1HksV4sJJtv6ozyMjJATjcLmO18zGzOxhPJpmH/oi93+VdR1c5fSHEdQ36gt78NxQyCvqnM1I
Ezr26oxxEewvlNR7KLWD/wvgvb2FNPEkh067lFOs5295K8hki5owqsLcuqfHSlH0nZnGYF01a7qj
PWN86Mqx29DJcB8Lv7jEmVufngy3UHfRkQHZiDrm6s0M2cdl5gdDOGkpSErXPzjP1AqYFnRY65rn
oNV3YebWR9oyKMcJEZu9ZIXBKmRNnaGVXg1+06cjemtqTn4cECp538Ek3hNtOCEVofo66Vv/a6Km
8d3fXrKEM8wiuZTFO682/hDTcetUKcNSdfIg831dP1pl3D+Uie+E9GVrMCX1pZc+s4bg7bNFFhNW
D07V6cQOPaE/g8gw7zKaOq6pzVtiV/dX3KWgDV5/xXPTunD1bX9Ry2UxnQ7W9kBHiM1k6KDMuA1K
d7yvu0Q8RIZK9rIFjaY1tX5hWo0za9fgu3osKB1TkLW4eZF6sR7njQSv3pn3JjVeWjS+K78Vsg6O
7TCOT14y59eZFOZb8sHiIxVkK2zh87b45tBXi4IypYwFqSOM6sjaGLiMX4qezz4lELZFZxAQ6nrJ
T2T02EtnQJd16Hut9OcNq8Q5doUmjp3rFN9fn4vnYOf3wHJZ7h6MGPjqIB30F+GdANLYqakPE0hk
UBcn770M+uHdWPfWfWpSJjbjKH0KBPXfop2qG+xW0x20p+gmTwtxHLx6DPYXHmpZ5C8eisTURlMS
fZm1ukxHkdRMUGAP88YtbyjblXsPb/SjF6f5rhFq3tZCOndCn5vQKWrw30x62PZItuPIWl+IF8+t
V1xrfEJv1CXstXYPyP84qk1a1POYlDcAzuW+kf7whvzqW97EHj2qqb2wXM+NiUYE4TAis1xgq5sL
sU591sZYhlCKMhAz5rC0sqT3NlP+kG9o/lGOKCPbu3CZnB0Xy4FF4xJYw9pRzaCLPieU6TA2t1z6
D7JahGd7nErpxiTwbDUd5bK8tS9M+dlxkUVcDj6Y3+sZr2Uypb1TyVA3C+voZbnrAkWW2U0ETXw3
1MqgqQIL7cJRtHzG9UJjt3GrIaiN9ONKs2EEEtybFhQRpDaH92k6iZ3Zu87719fzmSsFjyB45uxp
lCbXwgPgTwtHBrMI3a7OwgCZoiv4BIAwRPwLnvOwFeZkbokWLKRae+tCfHfm05pMJD6ftgHcbx2K
EDqoLjcSllKRuTeZC9zex97pQNAqQlmZwP9acUlh58w5xqCUYwgUFtr7av1yuSFUG3CN9T09aE/l
XNiKonzuRenWc8bh7+9RtJHM5d7GmFlfX5u+WASbXV+GdqG0G+GK7m0CGrje65Aq061eyHivAk89
vD6z574t5R2iPD6siVvz6VUmoVo4IPBlqPWzPKjaKI/SafQQWq7/YIJxh1nYqbf/xqA21Y7FyWgJ
p08HbUqR6oXDZe3mSX0z2dTNO9/RvsdNMx30yrzHf1flF3bKmQiByIAlbPIdTRT8TwdVUea5hR3J
sI5KQZHc6t9J5UPCtYIO7urrb3gmbscZA7Izq3bxE1qHI9I0h34YicEUZGQL3tm1M87WO40+6EZC
995aaHzvZT53n14f+UUpkfuQRioes4vS1uKMe/qeejVz66sAPBLFA/obqr1vaWL+grSh9kljYaBq
NZ3z3W+iBrI7uGbAIJqpXxd4g7+nmzPeNOZYJTtQUXAMXn+6c7uKm5qNRZWTvGI1Cc4w6honN/ei
D9jNlzXIfzARd3TW9U0UD39XCvD5Y1D8poRLmIbZxunHUIlveG1LFpMAsNw4ErkDk0rmITWl+fcv
gEVZGLAppm06BjSnQ9FrskQCkSyMwKUfiII/VOzyAwcM6UzQOW8Cs8zDv/85scxFKA8Jflx8VhsJ
LlztAvzuQ8zAKR8YVf9mTCsVBhHAFBvbuMfXxzt3WiDK5wcW8Z2PodTpO/qVPteDqoZwsCP9OCW9
AeleyPfQJg1o+UbEHBrjhQjv3JpBCRUfGCQyF5XF00GHNEFcERpCSFXc2rpBCzCtSLUduEJtkTCw
LkzkmYPCAlVsW0wnXiLr8RqfA5iu9Rg6Ks7vGiftPnamrQ5U2PLPr3/PM69GVR3pON6PArC7/Py3
KpczU/2c52ykiwl60/NbD/qxC3FR6wGMozQ/X4jKzgxow87mDqdVuGgBng5Y1TakFfgVYd7G0b5y
x5+lnZpHTNdANQPsvrA+z3xK5DdRBqZBjAbFOlGiD9/TNtbHUHBmhQAD8wOwCBtEuntJdfxZBW4V
CS1hEF5qyIJRX16de24C8sxNpymUWaKOjoXaQZtq/VtMi42dO0pBQqpXD2kv9GvRQMlxRDC/0cc+
/pIiof0NNriNMoLVHYfFz8WznOhdHHX9vU8aeM16yI4VvJdjHOfykpzZs6zci4df0lbKkM5Lp6zZ
sDDjBD4XOp2oQRhFcLccc3JuMLurPtYAQQhi1RR/CriOr+o2RacEpJH2U1p1Co8EIQGxe31tnrnC
6A/QZjMIdTwaYKdLRddqhFQ7lorhSg2sUukvak0DKi4AwpC2yI+zFghImbV1YcOfG5lqPaVtuhMo
G61PGafHNT6JpzDTvR/4VdjE67O8h4nuhIY0i4+uGNLNKIL+QqB5ZrnSFKEFRcbGcjXN01eOIYxV
sjGmEDX1BHSam29wG7RCp8U37/Wve+YkRad7GYfqOHooq3e0ZBFb3IYTWg/Rgu23x/IA0GfaNP0E
NlLN3dFrzeHCC57Z/stJg4MFcYFurqvqynD6Lq8hxDcKRRQdQC1Qb2Q+jvM4VZwASII029df9MU3
ZTUTXzpLt4IC3zpBATlQG5PfK3ZfKu6FkVQHs7bHA0jMSz3Ec0OxYFG2IIjxX5jaNVkxuJmHfsaC
2byGrpdu8sEHpkSN+0Icc24olKksZtB3HQKL05VSGY3KfFdTIRRiavZlZ/dbB8xLAsppLC6sleUW
PzkcEB2kVInOOiVXcLurnehDrQFIi9xCCtr6HgB35kKbqxFueX2qXuw7xiHNWnxGdDTd15aUEBpG
SC8msg4KB1+EmuPr1GkwQ4IwBnsG7+Ck793rYALn/PrIL3bDIqvoEihzgJOIPEtj/nYPunmAksFS
UYf42h5lL5pQwM/cyV5Te2rj6qNuFOP+9UHPzKFD/c5a1GjJC9bWWgkSe9BdDSBMgOGQ3zDTx0pR
1PMkUNt/ZygLK4Pl5YicTpeLC3POAAO5oKUk9reOoJ+PfB0A+8D7q2H3n9+n/4p/1g9/rQvxz//m
z9/rRqEQlsjVH//5pvlZvZPdz5/y7mvz38uv/s9fPf3Ff96l37ta1L/k+m+d/BL//r/G332VX0/+
AKECltHb/menHn8KeEDPA/Cky9/8v/7wP34+/ytotf/884/vdV/J5V+L07r6418/uvrx5x9APX77
6su//68f3n8t+b13w9fi29fux4tf+flVyD//sKx/PHee6WVYOi2N5Qoefy4/MfR/cCwtXoYsfx/0
AbNT1Z1M/vzD1/9BOEEYyM5zUYhbtoSo++VHnv0PCzlOg3AfMxEd8MIf///VTybpfyftP1AheqjT
Soo//1jOi//d4gsuB9lri1sWzX93ecLTBaJpUz/nAkQfoq7jG6NmB4Jvp2AA8bQM/FsDpSd/34tY
U5ua5FneakNpeB9/+2D/eqrfn8I43Yd/PQbWuR6VM2Sq/XURosLYRQT4QYesuwT3yGmygyvahXO0
GdIxIlBCXmaTeU3xCbqTifNwF6T0wdzcUcceWYc3RJ+efRVB47S2dhKLazfv8O/VYWDR2vTsKn64
8Mynp+MiKY02KoVNk1SOeVwXN7NsDowK5knoJ8O80a1KHdLIk/c1tNSbITadUOZR8igkokRan7lX
eGsBKW1t4yaGRbfpsoiMwksi/1KbYIVp+evReDaq9c8OCv7y6L8da73OpwMoSgAxGiVqie60CVSc
hVNi0XyV81ugnIv0kYn0v2YYx3QBiaLShNLR6x/p9GT/14NwT3FdoaZIe+b0QbAvQhgC5xN4EoGG
aUsZVT9VpxUPTquN+8UktACBCzRczchcvD72ek0t88P9j+Qbeqxcl6vbC5oJUjuRx/y41qwjDjAt
fO8+0/dcznCv/cYBHAyp6aLq+RJD/b6pGJnUeEl2UJSnFLPaVAICrT76jRUCSrdCRJuAH1N98I/4
EXnZhmO+u9IrJBm6sbcfR8CmG9VP5Vsvj+Ayv/4VVhLsyxQgAE8FlQLxAlhzl8/021pwZ7+D3KOb
IVJuUt+nnpYheWdYKLjVeu2Zu1hWdXbdZSZMytmdiq+NQVqwdZs2/nrhWV5OyWJizNllAgJAwZuj
8PdnGW23mqNcBPi/2WgM2QNUPhAS0V3c53DdR7eIPqfAabbx2BT3qR2p97h3tk/QgfaFW8GqMQfV
fO7sSbtFKsrZqUBLju0so4+vP+nLdft8LmJoQ8uLfttqBmUKRQjRiSDUFOndZkKGd9u6U3Mru/jO
LKLi3u5t+51STXx8feSXe3eJj58Tc1YR8OXVsq3bGQJJK9K9P+s6+ORGIW3SBxClRq3RP6elMD8a
fTH/yrFyPSIhmlDInNJ97nvyQtL+nGqdLGSeAO3nZQ0BsfTXZRcYeZk+qXjat7BRUAZvJ5etWnOs
wQ0r5seqDCp1bXJCv5kVrkBYQqAjuEFu3w920jfmt6JoIbMsXJ7hoxFRMK9iR9uLbs6a7Vz33UCU
RYdCc6yYmNYsJ3kQVe0VG9srAKflagKEfuELL5N3+la0MsksKZnRr36hp50VQH5TWNN7xLnkETfV
/mhUFdwCqmi7oa2txTUcZdDKzL5Pw6AdIdgMl87o04yIbUk/1aNowH/cTPzP6VbgSI5Tt16kctxm
wZQjegjnC4Geu0B676uysA+vv/aZyVzQzB5QOCA/izfi6YhWDyveoD67n1DO+azjkLjPZWE/mXpR
+bsWJaltI5rpFvJBcxtAprpWKJRcOya9s6ouf9BqKT4Ms9uiYGBmH5rahVw2ODeJoWrU9EpRHh29
QKMloShI6VHDz9i1NO/76++x8uZavhzvQX95aSo+w3BX76FZ8PXzCAVmYev2rrN16vl1Lz7ZeM7f
1MbgHKOgTzapFjdHBKXUTsAbeDeK5q2yu2YfJPRVish0H22uvdBJnXEDr9N/g2/DsGs4QXevP/Fz
C+50wRHoc+YtZx+51HMF6bcjuA8A5yvZjbg5dekvyyxI1+qxh91VIPUfJebRZMNc9Y5ZPnra+D2o
6uDWrEUG6aV14RQgaHfrR3P5VNN2f2PWVg/d1SqpjkSz+jjDdkUBvJreZBMl0VjLr4YuusNoLvM2
I7ShjQ7Z7h4Sen4hBnq5iJdtBNwCy7GlQbcqJpjSBzhWGcM+6nV1C2ed4r811G+I5NQVWr6XROlf
jodzPHEcrU6L8vUaNOf0lPgzBNL25oRqoyW1HwQd2IC13fhNj1N5SS33zHg0kTGE4R7AvWTtjNCh
2y6dvB/3qXDs937i5D9R3/duHAdFA39snQsH7qqHsqztZwF8Mm6dxpi51gL2crzjAFuofdPVzra3
QF7Auy7fjWne6pDZvXst4d5pe20I7dEzCIRRdUCArtaNh96T8ZMlbX0r5eReuJfWicLzkwHdBZdM
KMfGOt11I6xOTaTRtIfqmx8imNQf4ggicVC4PfBMPwhLrBN+SkmhzjIrcSFRPzc8dkdEcux+9v7q
8MI90U5MUav9rOfTe11rjC80pg+aXdK5lAKBn0mDKCqQc00yzbvw8iuLjL/mhclhdpD3p0yxClx8
9FjxGnfGvaiJWTbwFZ2nzm7QvIK31cOMEk/BUHkPMvauaBvYV5gHDm8s5cDxwfIcIHffRKhqZAX8
z76K379+wrz4Og4Z5NIvtnH0xK97CWd+O2Dcok/HUm+tvUsocOxQf3uDOlJyW5ht+2l0rO/+WLaP
CbsKMUmhv3t99JchC7o6/MedCtzMZYueDo94ST1bgbD2WdqZ2qNW9/X7kWrgeJ8JdhXWrbBMtzG1
dxnCOW1Q74vr7mgYSY5OQibk3w79eSAPaXs6kZQbqaiePlAMG08v88rmnBjtbDNIFA+ihXWFrsP4
2TPkba9Vl9CgZybhmeqCYBqZOdrxp4OiURpNCyxln8fCItELBuOXdJz5oErXO9jDWH73gso4Ssij
NLw1FH0vzMOyCk/uGZp/S20A+BPlSD7A6RNMyYitwuC6ewmdPN7kkhYP3DE6c1fK1Ntr2LJZeaXS
vk0WnT2FmMaAsrkljUFg49NWy+JFWOrC3l35e7B7eK4F6UxOtEyLs5qO1FWmNEykxqO8RaZtLtrB
2QYeOtNbqS+6HQB5asjAfJhqV9VuaR3SQQgH8SPpXk2VPhhbOZi+OiIfMgf7KldkDxaind6umRPn
HUobKG5oKRzNgwC3jYR8oiHVcuH7LjN4+n2halH7wAfD8AHGrr5vhxyE0RiSekgusui4VEsQVEbs
3kJ9A9VfVIVi290mlkCyMkJeB0OKytO3Xm47eaiUVEi/QAh/gzCggoZK36rZWSixXfLHfLkUASFR
+MZOBdoDpaXTheDVrizSkg+OwR4U3EI5V7LXP7ZmEdyZqSqOfmuob5RYD8o10/3rn+nFpUmAQ4BG
QdehZwoi6nRwG5/mCO0Tbx+MlvaYV/Hw4Cb4b+cGyQOGCe0F171VA25ZXhgmgmFfBO0XC+XV8qLA
IKDbWt4+8ar+WwPC9lCQ8+60zNZvIwvxKGihDmaNHb1qPw70MJ/y+grNXCiFmizv69nL0XFOxI2F
m8KBhkGLZn1BNaTEm+FTgtbOZlSC+Eql8lJ+vuRzp4vKXDAwVEgW4zle4vRzJYmO90Kf6nvkCP17
qwuCJ4PmG+RtI/5QTuS86EEkJZZtSt4GCl8oI1Zy10wLO9uzcCJp3RyPqtcn0VjW8uljAZ3D7oXu
Cfeday+z/NuV0lEyqZvZmvdRFxdiN3LvqU1rRs17zHii+uNkJ3p9NSrkG7a2Obh1CE/NvZWz5V1L
J0LcT9M0xCRFn3V3gQIKuR9LDYwH5msD8shdOji3jYlu/r/x4EDSOGhdyh4U908fnJVgVmhcqr3h
T5BEkXsZqzDv3eChwpzjcyVbqTCKLUArAMXxjTAzjPFLLzD6Wq5qOjaONhhQzkRllBvNQ+qvjybw
IpO+RNzC6J23iYdYxKUHf3l6c1uZGHFBuFpwfKv7Y2wktCTDmPdpq9sowlqG/Ork/hskeOO3lYGA
Yxn72hfaxdpbFG/FE2aL2XZEJu8+k2zsC9/xzOMsqSlIHsu2FtDM6XeU1kDWQcy/d70R+yQUnTY9
mo/XtevgeCxcpAxE4l37gFiva01O9wVigXf8D4blKr5kT/vy6IWPw+4I4ByzT9Y3uoL9bZZiIsJJ
60NhRSrf6mUzPmp2Ei1lCPPGivNuL2Wr38bokL3H/qPYAfoewrlXYlEmnx9qG33RQAzFhbD9zAlE
BkTjz8c/kkbV8wX422Yxqyr2Or2d9100aPZdTfkaclKUNg/a1GEQUSD26n2EiC4PjqmNOnqjypq+
pEFMAFSUpVbvk8mrjTvK9dSSI8dtXGAmvq62Gs4J5fWM9mG9a7xWNjuMIpN6X8wpYWZK1nLpU5+Z
eBoLz+hDaI988NOJ95sR+Zh8MFCTw6ojTTDhFbHr76cs1qJN5wi8MU3iiHGInzS+yYPVZe7RCiIw
ivBuL5yPz4i11UHEkU53FRcRj9dZrUOX2cNhgnWYwAS/yvSquq8ks7GD/DBvbGkZoVRotFSQSFGx
UpKKktAfMAuu9kk76Ecp8Q3awAH1yEziwA7rxOqQFIL5up3Tcow3hdVrT54zmBt0HbIvrYmoCYqY
39J6yj4Xped+uLC3Xp75pLDA0Li32F6gL08/cZflaCl3brBHndVAiz+37twu7vYB8J+vg4fEaZzj
qGTqqaKxEQU/03j8xkQ0u1mo5BGHaHPzbzwSCRbAB7pB1K1XqXxG88nM6bfsIal0t50rUClkvW4o
K887czDUwYXE8ingVrrnXFC7iSAO4SLDDWde5c2sV/aFZ1pm9nTmFwg3DXWyGypk6xNoQPIIaSIk
2WvluB9RpE13NIrqO2L6IUy0WntvC688vv4hzqy3heUAj4UerQ+ncjU3OdJ8yLaSOyS4gBwofJpH
NG+8QybK6WAkZXkDLq7+hBpedtMI3f01WvnXxBnmbONWTn3IfdndYcCLQKVpVTeOKdx7LRiRy5uR
D8KyHuxKXQ5GqGUI4iPlFD3Vg5k9cdHcCm3uvAtfEc746jvC20A9gXuFzppFfWH9RkVnLleiHoq0
7YKtNSEfvJO0DZ6ywFTTThuabt4gI40rHodwk++s3gyuplIKCzAfKSdugxL57bm0xuZDZdZxjE5G
puZwEoNu3sO40EbMOYap+zIZoDwG2hGHuVIYIA+ZiR17jmGVkyfqUwSAlNZLlX+oJx1dvT4ZsE1w
qmqH/Ldswj4oiN5Ro14E8dkmyL4SH/fEbvb4kPcGHg+YmY0pys729MWpfPT+5jw1qGrmEU73QsRj
OCA82SJPlyMo5rYacqTGpAW7qnPwfGhduyiuIlsf7z2z0PA2dKwILUCcOrDd6PKfXZ9a2V7LJ1T3
UROLh5uBKCc6moMYu11pSiF4QchxV0QI+VsKOd2v1DTHYKN4OQicCvMq2gNo47VGMYdpLdp7Oxky
hLiRqbG29aRhvtOPQYoCMm5gxhaV04JcwQKA3Uey/RShGetudbq3ZEvaWGebOtKDagvZiMsefhMi
7pXbd0cBQugKWT/Z7S0fWVUIiZ4d6kNnvQmE0vRro6bHFuZzkbi7JPZbfZe0pR4dRgne6ICidfHI
x+M47PLlQ0V5rG/ZjbncGbXr/ShbKDWXspMXLSkWJMc5uErCdVLDtbZB07qLw4djhKWRGteZnld7
zevYL0ab3llziR+Imopmb3CJX9u1lV+RPxpXr2/0F7U2BoB6u3Ra4G4R7K7iLTT+Z+GTMYYqa7Cq
yUGdVBlkmMJP7+N+rK7AB7/zhZZSTY27m3LqnKPyAu1AUyRA30uhft2n4ufrj7XOnv56KmIc0Pj0
JtYAn6bl9G+hzYRQ2cafSIc226n3uocBjfpPDjoQ+9fHexG7cMKRqXHBmgGyJxjsnd5FCNQmldsN
XoivWnALOym/7lAd/+wPiD+kTsveiO3qHruO+AphcZQa9WRY0iwDO3U3XyRWgdDMH1zVlY/ADLN3
TtmIcdt47p1e9pwRbT6DnB1Gmjq6MPRL55v9TEb9/aLAOXQhiBBrmFwV3JmnrxCgINWYaGWGjdHP
bljbXudftUWLRqXfyd5GjT5JrqOCA+2gF9b8rmX9xRsPxf1gPzrGeIcanxgP+TjN9c4YSGq3bpHW
n1ORjd7G8MormVS5hTeZwHskR9wZB9I0R+rT7yrUe/VGfugq+0aLnBjVIm90kmuYIR3KIDjkTgh/
+3W6qc3/R9mZNddpRFv4F1HF3PAKnFmzZFnyC2VFNt3McwO//n4nTzfKrbjuQ6pSjiNxONC9e++1
1jf5JHKTtfAm/Q1MTzcObX2geRdcRcymyo8DxiVC5omfKXfo+JvtBB2nHh9IOFz7OK8C73w9X4eJ
bfaWt6v7rJlPxTZXH22bq3afl3ax7VJOEh9i6uryuCDQLBI/7CkcS7efhshX1uae8y21CZMK+vVm
K2iNEffA90XTrv9kgSjHF5ow/YfsUeoSl5WRl8DWZ1XnmtC/lVk6Y70kqBzvrgycawy8qRBl5POm
f7rmWtl7d8nziiWNrPTD5F8HTChd6uzEWAwrsc/Y1oVYpsYhLrqwnKKWTD2klctGdC36uUAfrVaV
9VmUobve5j149qQmVO2gTZ3e2jZLO7mz2/Ve209pE1IQEUpLSviclu5fLEDBgwc8oI3HXAHjXmoD
Rz9niH1lVs6Rvlj37DpjbRzTBjQc+Tde4UXElA332qjAIUFqGCTBb6abJ7Iw7fdAGeHDkGcij6XV
FOaOrSgkh7Metpfa0L3ewS0oH4wG9zBF+zzfwtIZyRx2+IyN9uvhWC4wFaK0EUa/SycDKNVAtLpN
gB7LQeQR6AThDThO+SxgGt5R5wt5XoKMfG2rz+pnZdhdtSOWe+hebGFNw4MQTT0fOpeNabc20vgs
cs6up8xjz9wB/3b9nU+W9zdSV8N5H3Z1bcRNZQM8oFteLpGcXbpko1L9pWnblXDRFZw75/lCIpBo
hlCZkfJD3T040ObAFgCh+xbChSCJnyx0MxEgoPrYM/PpAO+1HwkJJiv20OY5PqUZjgv/sSimnq5e
1qT73FABuejE1j/VbLNz4tQEp3vVXNQPgzUie82DCdaQuVh2nfA0FomtJ5Hdgm6w8126LUjlpkq5
xPgF6XJjE/DYPhsbuc7wwAZTnxRmYyuyN70ah6X2rvFoRMAzHluKKr+BAYYPhxe84lM77VIeNgLi
5MHy5znRNPSrX4XXIt80tSndc9XOPsMU/n53DOcyXGILYbcT2wpjS4QW3HN3RtAWJFDTkN3uefRa
NJno7VTkyrLfZ0a3ir0PNRvHmkXca2WkHYs6pxYOeTr8oW13IE7HSgHzEWx+wxc5MGcvpuU0FYZB
TmBAuHtfM0Z+YEGZ16QeLcCj83YdxWimoC+ltnt2r2AYEsDUJFvPFvsmDBzQEySpU8ruLbhwW4IZ
1AEqh+LXjSADtWVc4qn3YuWu4TNxlq51rqvVex4HpT+9fmpY3pq5IoHDCZxhb+uykkeMk0zZDLqP
A2yarX937bb0YiIH6243D61FJKhVkpXJdoqJfsSsrU+mnU8kCehevRZ6Cn5pZG2vbtHXHYE63kg+
MvGN3qXDv+tGE5RSb5etdU3JPJFKF7vKCafIEVX+kTYm3ibg8sOrz7i3PyDe0Bv9PGPbYEEYbnAg
KamSO4vc0OJB8sSM8eTW7fgoJB8UDDSslmixC7Jic7Esly4syr9yKyDKbwwbYqI75W3uI7nE45nA
bCq+0t0szbQNKNqtdHP5w6gKVDz2pK7YNI9guojBej/ibvfL4zWzfYiyksTpiE62DpNsHs0x9spg
fDS7aSS1twfMN8xwjW7DLkdyOtIvsL+FzuD+5u56QFI5YNm7gSLp1Vhdo4tRHG03Wg/DL8fpB9rN
2xyUOwdEl3kyjK2kCFay958yLzTShIAhbR9wWNXdYaEinnewyLJvU9+SPAlWrXZOxK0uJyPPy+lU
TF3zPNAHsEiYG6v1dlHGMPFQen6xLw1Lz1FG/FKRdGKkSAvMAYhBt7LPePTSxrifJUZ3ekhXOB6A
R5k4HkHbRWF02VGNJqTnKzHHTIj65AGWQ+aend4m8s6gOoVuV/Xc+3prsQHa1whKvzXtlwJfk3pO
DcVWPpU67M8NhJzxWFObUrGN00sblu2F8XMGG413dLf6ufVQyMp/m4khWA6Faa7T7doM8OZwSEFK
rGxnu8f6pqG2bcLOSXl1WWKlu/lkrHbjAmiKDHWRjAUZ/s9BDgw63ojrI7fQGtOz9EWl2aOVTTw6
EKHI2WAtXngOhnRHAuz4pAnaJm9dCPJCUeGVPYv+YomdtTht8MjsYGn2i9WGv2QeXAnYdkeLkv4w
QbCGBqkb58SyPGlvbNrTMnvLZZtnPSXBdfWKcFOzC45UBPCv154oLF0pmm/hRO971UjqkkJ3a4Zr
IUib/cgfOcdyducwCvvcOvd23TU7UKXl69o6ZX7R9L3XUx8Q6h4XNkG/iWYyfVZjSa0TlG7tnVJ/
Q/1hYNePw6l2x0hwW+8KxIVBLCrHpvihxLqsouGoNudkdZEGvXmAuIjAvDQQvRl9ZkQf3bRtwGwW
ZsME9StYaZAtNJjPabGwEdZMQqgKFA0vZ9j8J2RHI6AVrzTDl6qU2ryrGJvJC5ZY/wPtWgi9oLFH
GZGlXBPe1GWA32u7G39KIp1k5E0Ov41T/vYuDNKXd/Mc9nMcNNsAsm7Tw4gPErRmNC/d+gQAFiNq
uRnL57QI86ewyseMt4Xr6iYLQLix0WCanHI++G1TTJHZmM5jupKsGl+73Ej6mEBZt4QHEUDqZ4UB
4M+gXy7CZTb4HaFZHYu5qOb94jaEIigSMgikmVd8a2sQnEcxGcYxr0vujWlV2TfifdlI6MRNR+0O
MrsFMYvkwKarVcVW2yDhzkdULSd6MsupaTJ7fNpwUhiR2Dr3l6jlYu2p+QzzcTN60cS87z5sAZK7
H92QQRSMtYEnlZKC6qjeJOUwwXZ5yEl9u8a+d2N4Zl91xwSZalUnMHis+VibtZj3rBr+gCd6JrBL
hKGyYzHTkjummiDcOJ0c97HrHNJNuH4DV6/uprhjIY8WX2va62Xrwk/12sA9iTol31QZBLHHIUiL
IzCYbfxJ49O8bfzBMLA1XMObs2AbmgcSraf0YLa+ZKwJLMyMBs+qSG9tFQgs6p9wrxpj2Q5BqUYa
EMMgvUPaun61MxiL5ic+oJ8SPpvbkDHadLslo1vLe7JMvR5Zn2WYh2K1rd80nRx9httpgpkhmnRH
uGplI9BfGFBWQ1i/uopIgWOtrGvKwqycnwWnjike8NmifFvKrb/Txkpl2bQuzgJ3KCBgpp0lmoSX
vRG7KxGS3JDYWSuHkHFflj8zqxLfyjCodWL7E2482y07+yGsB9Z05mhDhj9vEe9F7mbBQ9uS5Q0X
omAdCtpcQiTrJj97uwLNs6OHkfZ+nCq7u7CC04cR0l7udADB4Oxot0XdxogQXvnS6XxfkOMOmiDb
Jn2Tu7yoN85Gm+NeE1BbnlSVgQK2mTQ8yK6jwpBtH9gRfqGGubYKpL6R4eTKS6cktJ5Aom86NMPk
U2AM+CW7ZmVNVRiPn3jkUbQoJLForlxiYiKhOrcBo7aWF5gMsApmb/XFzhWtvrGtlEMEe7Bl3Wba
nAlxQpvycyTAxsPUZzafeVpmQHOCqj2lcKOzpMxpoR9Ns/CeOgco8VG6jgGDZAbrc5S1BDrDeCXb
IsxIJN25I1ls0YLhSscr+Z4fpgLCBZNLZmf0puEYL+AKL4bRsWXragrg/aFwgh7l1IaxU4yAd9pa
FfXOmHW/Mndm8LWUhnbucsN3jqm9VR/OojmVLroNEEqNTS7j2qi6X0tP/XZqVDk1B0/CJY2XbplB
vTSNaneGkWbVPjRm3EqgA6ZmHxATGQG/GNx4Jr7TeKrqcZvOxXbVxXqV279c3wZYAZU3jXFOJvIr
88ru2eKJVgkE27wk3XnREL6qYDHjEpb5QjaFygGcWq6COjs4BOc0RI/v8EW7LxpS3W9d9Kq4dFNX
DIwbHecM76Tyd6bbtups5KEGlyxKz01cYF2MZxyS/2Hf1ijWRmN6yHQdBPuxMuufFlwOdWiJzcwv
rL3jI7gqEBVjXnmfXa0tIwPA4JjP4exWFzVm9ZE+N6S/qSP5STfYPH+G3mbeqYXKO6rKftlnmJGC
l3BE6wcRoGVeMZgcFXZ09DGf+Ms61LuBpMP+oACZAHEL3O1lzqZ2PjFRSm+qFqch1B6rd5O/fTl7
y+o4z/aZKoOdD41pBhG2iRygA89Dkga1BD/VduRDWn0fJottD8hFbT50JQIIKmlgu59qMtQrQRUk
DFYZvFv6dvKphyVJJrRfFDtJhVRH2kvb7UQpP8q7rO1qlfTeXH5iVRuOLrnb4MV9g/pArLJZE1fo
ASrS1VGU2HYzIpKuZAVwzOos+4DlAfxMQQEnbiQksuBG1B2X06zDTAChHdIz6AUzkdgnzOuqTqFM
vXcqP2xjtgNgRphXLS9ZaNtBZfGnJdnmLWCdUF3aGVEIJ7F6oAoqbmo3MKYbKQz/GFLH2bfOOuEE
H8MqBImiMbgnzWzMS2QrWz91Jr7wyHGzYT0AMmrEN6Y8kKBD1IgYMzIjHHdOtnTOfVus3mHJJzgT
ppGG6sgbE7476EB3KXJyNgGKlu0U2sAgDo1thD6JpLLPvsmsoxywy6ylxKwE+J61XxMT9Lkb9+tg
EqnvkihxdmHCigScUsjyxCDvGIhlC2gL0wVySnN274ZmA80KZov5b5M7mwYIH8oLsfDmTw1QxiAY
WjRnlEemPq9LU7oxTQd1c21LZZGlFaauLrBL/ykE9rIjDJ2En7q1WfU90Q7jxTPTuTmQZZoykYJ1
2iSutPQlFf7W71wYxOVe1uW17YuM0heYX2bAdvzFwIQJKxRY0p60/DiHbGnB/cvXrji1axGWYPVC
kz55SNqOalQKCnBIDUK2pfZOvRakbsONmX/IjQbDvmPiD26UUUB3L5uwbF7CbjLCO6cUoULMkgua
7Qiw2SYD/Q51k92KIouyoWboS0LDBGEky8p5jKYWtsxDYFAxn/q8Tu2TWF0gMgYwJ/Ad1iC74wKG
DgtE2TU15QcHZrKAJw8etl8N5uvCWXbdjZrSZzdbbbvt27ywNKSwIv2Z5wHrIGgviKF2jfI+MYI0
f2aT8aGp69CejjxW5oR9hbbZxfCUY95zl8WHNGo/JV4xzde4h5ac31sLjo+k2jbrr8qiK3/Fym7z
Y9qCwNvVHvTjI4heyM9F4+SnbdHXQ+Iwluec4BkrIvvbv5IereVN6VATgNksA/tgCWEBuBhPa9xa
Mox1TfcgmQL0L8kVJ/p98wkrv04ZQSIvA6m+r43XcnidUNbKfY9Ijr3JW6bxjgwhVO8Ia8YExK6h
bhcxa4t6UQbdSVxJQ/d1aRavUDDynw5UepBKXS6zo50TBR+XxMp0p3kgfSqSg5ZvzKbGeHT8mV8f
BuvLVpcZgwVO3cuZk87EBK+Z0l29NET106mSZ/LFZiMBiuhYcd11AFREZkkJBCzPb7HqpJdc9KK9
gfXBwT3t5tY9e2wc7yMTUxW1UrsfIR2/bFflad3egpws0eG1YOwgS3DEB7pWbHTraE8ulzBc3O2x
LUJk6aLGpxIPdOTfdCXy/sKDqYe9ZfizeHeGvnoj5YyJZM076t4rI9+8mAyRSZ+srGluC2lUwWs/
2jlKD1/2sJAKckYaStmKENGBXqAPWAYmFiLR8jDMLd6XZWjKX7MgR5Q1Ish/c7Bv6kPbFlt655Fg
0pLmpJ2PuV7MHl27FdzJkB8bcWl2QE5+z/VglCzSyC494xEJoNsfaB0pghmDlKptKbV5a21msCZ8
KRTijjCcx5pmj0V5nIW/EMNN9i7TVW4e8zZnODjPonyQrbcO9Cm4k5wMNUyjYptCzk/1fOmrDa5E
KaRkQ1vDFLKntXaAyfhEazw1heLE3SEPixh9k3pHgFv1C6XNdiJo0PqgOYiOpUwDPGgmPA6DA9ca
5c1Qv61bUdgcm1aVPmyytd/zfvFlAl8KodoywXOOp7QaF074mDsotoxhOEvzSoRv/eE3vW4tHoEl
LP3eC7TRwxWyOn/Xow+p9/0GZJxFEsRUQlMidM/mtNmkpPlTsMShEVTy1qn10ie67DMjMRRHHFDJ
rj55KRtYIpqgRWA+bpRvC6f152GloXEOxm6pzq3szNtrKMGzdlpOZEOw5px3mnCNx82wD73dB2CN
VECJSbKyQfOwJYM/gUXFMZJjjXzIWlGBDx+CrY/oY4hbYm5Ud2Y+DfNOOmat79qwF/2dKVYPqNK0
Qp1brK4Yf05GAU9hDXR/aCRS8bI1jR+V75L9Bc8rO1Ai1iMtkba9RZy6hie4XHlOyWDACArnvIQk
WpZQiS1vnN1r00JA1kqBNxw69Nbi3qwLbDjj1oDZrsSy+t9pYrbVrnMaEO6FqrruyCfOoZ8hYRx2
KUar+QxbzjOer6Cg7TySfqOOqiz88CTyOQcWFZiQLgM1BMaNGua+2Hta6zVKWdG2y1xTozotSc2A
FAREzWatJvtgrI2d0q0Iq9K+hwlrnigsR9qpmw2yi7LJOmrQsSjYrZAiPKT3OfzoBqQzdxrMUnle
vKYFapaLD+TAtiTUe5TmwS876yV1+uxxTjFkxGZvDpwZelJjCd4qRoh45BbEfc+mHnVmi3pr7RoJ
Dr6qp/XGo9z7vpk+exNoX4Dmg9cEjJf9jU/IsgbRyqVx9k6advBd1MtVI5/SgkoqToQQgKxh3QEZ
WT6aopIfZkM2Rzrn4JwDQ6eIcPxKfdLjm06unqA+92a68miG3VbA/82nZ/xCmRVR8fkq1nwz9Hyl
HSCeyCr4IWlmDmTsev3Jzi3xvSvM7ZOsyrE/Da3XaMQelZnveZ9b/5ApWuSJNY/OcuyKQotLE17b
n3SGtby1FntudpJPFRzquTd/0WV10zfR5Y3/g+Htmt5wfHSrKMytydoXdVEHTy2iJIeTnljmX769
hjOglQzauaVdlKvYw3PnYeuuAeuFo2iEU82RSJL7orwdipkBIPPh4mcTSvRG3irrpFxccQADRPK9
3Jzeia7ekAM3g1/TWSlnfNvr6SX0bYhDIU/XoSeCjyPunRQgdvcbQ+kf84K14gGrkJKwMedCXKgl
p8Rnz9n1bq2MfUejDdgcbJbUP3pyrj5be/BkYrhtPX5CFJ1Q+GgoyBEo39mM0UtxsF/rCvYsfYAi
vJV0rgCJFoS+FBuCjzhkDvLdBcOy3qTkNIbHhVorYYtiR9C02tyPigf2dUitqd2ZTl4ew5wE57Oa
Rub7DoBTuFqlO9mENfdm+RtKcF7EGn1mu/cg/W6XXIVSbjENcjdFrdTro2qYliUa3fsnx+l8TVbL
Nn6zG3OggnoyXHG5xmo+1xtPz92Gyy/nJQ7bIxQW4d/UvYNmaeno2APAKBrShsvCsBNZr90TzBZe
2KpWNFKVbINg14y5HSa5Su08BtMHvXGBxoTiMXCq6WAobkBkpbPGFotcWuxMWLBno8pCfoDp10bE
gt0n3po7ziGvwH/FJrJJSEoN8+84xdCav+l+kzZHzsxJvzGAa+6Ri4yQsKd+LC7T3DrQQhF0q0M5
FuE9vjE/hRRHNGqsx6yHF7Cw9eTYhv+CPQ5sS24LzDirM77rjoULrs1W6IQ1Ok05d9ksajSXTQx6
SDqeMsnQOaIZ4JyMUntNjHPU8eNpcLI7NVZ9vp/XYdQH7hLbzZpadchmgNmOFyy48oF8YEFgHZcZ
BilMPice/AKhi57UhPbXXX1yyoLWyJkToYlPGgbBMGJ9oJ772Vo6guk8pThq9FXziN3RqvYO+cHi
52L5w0vH0vfWW8WkyEZuOpuJ0ejcStuDEQ7lcntdZRdYZwTBsmCmMDuQynvHNHYOyTPDKZhaWSUj
FD+YaWpr/qLPwL1q5Xh9ncZiJozcVq0+VFUZHAYCqjoS+voyPICDpUWcN+qaqjmky+tQieavdPA0
A1WmlgS/pQLgHALjPq455YFQDESfJ44O3MvctRujWIOGWZRhzaaQg5bmH3jbJzhSXovRbpg9/xdH
oW6Jx2BtPE4cpQ7OOLDQkKRNzsBNzD2w3SrP0MIsgBh3jJVgLBscsO/Llkc+Rr7JQql8icqALnN/
ayLeNnettjJJidqSFFemM2wX/spjVVlzCcyxLORJN6W8MYWa5Y1HqtmvpXCrLprn0ijPVG4lfQv8
+PuClXja10T+5sdqpoFDa405aiI3ret7KUyESg2f0z8INKzuPigZAjJEUP0N80MahfWa2r/zrHC4
HlEu3jPg2VTtU39Ev+AAMjpaamKcHhlwxJq4N9bUTHwOrU6k1oBOjOWXDmcqYgt23bRwx8nKT88D
cIlsN3S++YNQy9ZDT66X+U/atX8pvUiAQ3SP/YP4MMyeXwwKWQE/O7SmkKhBmkoDTZVkhHZ0Ng01
YyBsss/MTBdG1ZYY9nQ+LCgIPsftaXPOK7krkdSbfZ62zT8WTV/G9TzKby3vLAV8lr1bhCfuyFEO
q6hKy+HbfytRvirO2Wxw2XHhEAbQpPhfVBxltZb+zLhk3+D/jErbVicpRMhcZ3ZO5VAyRanFQuOU
6d0fNCR/54H9Q0Ei3KvUkuBqxsP8+5ffzZRqC9yi2fazZw/3k4dGLR2JoovqMjTLvc+OtSAPZ/yd
H4YUcmPS+2AoD5XQjrPH3UCGg7IBLh77tjY9pO4BvX1O2Wjk9FC4LDsU2erCRpc9DrrSL7mw9XZn
qZwUH+pVXVDEtyiYoSUDaF7AHmUUevToyOVs534v5xSYmM30hwnLNbFn16dL1d5l5Sq/K8+9mrS7
TZ0WY0Yfvnaj/qZwZztxvY2fDnqmmI5u/R0V7PTApIOopyBfMnQts4f4ZBiFX0doS4lhkia3mi/J
V4+UKFv3U+apHyTmyBguwsaQ/9yWzW5W0iWVUb/RdcYaPrieIWLpNcUnvCYE6tbqmA/AA9G9ML/N
5ydJXv12sFx0V6zQafPDWwIsx0OjjR9IV5CXm5l0J3rZ5MHRZSUI9KicIrX21dx177lPqMWfJPdX
bdO/vnafuJFrQsTV1/hP4ZBLs5f2u8DfWRrjnjU2iAr8SCeb278jKstKNAj1jz4s3me/U7/ctBJ7
YOi3kCOYN1fuTOwh1/zfL8KXZGniBq5PIOwJB4vR3/7wf16WpGdi0ztc9qhQ2js2M/M1lPl4gLq+
PTfM7g+wPBkwBgSIRvOUOq+er9PYQbUb27aci8jW1f8vDPfvi+LV4B7Z4LFMskX+eVGj3XaTiUt/
b5Rtdu7DZrqeFLr8BGF3izSHzpOH5OZPNoTrm/fPr8jDy0dkGWGm7IpfLca+GCmcXKZZQ0tXW/UD
lWcBFxUxPXoSDM/X6EddPRtdqc6dO3/nx9T3ZVBvx4yU3X1vWOGDV5jDbusLaqX//qr+r6sj34O1
1sdZb359gCzU0EC0HGvPCnuvC8KBI1VU3W1rl9P8ByX8v2yWVHuQ0Ag39wg2I7zgixJeMmWWDnSy
q3jH/ZiGDpB3WK5EEc+m+rTJ+iZ4EBCVctv1tm5MWuJlKxhPp9vu//uxya9ik6Hff00M/moOGvOx
1a4pl32q9PhUcHSn3aSgzwTdln/+9+/697YAnojpoolOE/fx16WZ5uSEvEJue0e0HMwF+tConh2G
gg2BVyw8hXwDqJpHE8XAH373v8SYSPTD6x1HGYl1X3xZH4YlSBk78cxPypVPumICENhz5UTE9w47
yxPGn6LkbPvr846Znpa2jecK24P59TVrObgYgbLTHQ49tCsBCUeSRclsdqNTUdM7V1DrlPkmsaRo
dpt4rK3mQAOLIz5HIvNUB0SkJhrQ0fRhGgWIV8vYaFAWV+whQgAeV3D2mUhSULnzFa/aD7DoYTfs
2OYYrPz312d9vYdEx4G5EQRxIvrmofliBxyLhaeoI30Pno/3wXlnq6Ma2+ILy3996TJPv3dBh8yy
WlnTYGnD/ixCuhn91SHL9gtu3JnpBneZeTtNhvNjEVn+hxDs/+sir4UHhkX+Qez9ZXFDIF5VzLkP
U9MIQJ2lmtZvZmMIArDHBYAn7rdp/PmHW/O1XOPW8Ija5IsThRNgbP/nb0W/ZPYukT+Htpm6E52f
lsrM9Z6o0dLdxsT81vHT+divTE8iXV8PjFo42ZFp9J/8fn+7k//3Outfk8QIv+RgilEAv8U/ryUz
bNWYzJ8OqWWir2uQB16aYbBvAYds4qb17UpdNs58xR1vRGodsODl4tRzdsJMLJhiRCG2eCfByhjO
NyheGWIgIuuty9xatG7WcuBPzH5gGTeKwbtjwFJue98Jhu6kbZazqMmkKY/20KY3oULBEfnbQNu4
XWzV30KCycS5cFnnzrkFh+bG22iwJYOmvxNtriYgQdGZs5kzOAbo3gYxLwUtZ6wb1PfDm0eWzPoO
tcbM75u+pqG7wEO4tLMK/Yvj9q5zBzecOs7LTf8m41ErY3eSGPIaY+JgjB7X/yYweaeJDitPP6Bt
k0tM+xJrRI8T9vCHx+PrUuCz3ZpXxwaefkrir6vsWo41/cbFPOA8MFNCBsJWRfQ98ZllpiDSyukw
/8WdZwaEP5PtZaAILAMdh6mayou5BBrRT2f28x+k8193PdZhGyiXD2aB6yLY85/PCj5Pk/S1bD1s
5SiTccxanKkFb2t2tar+wY/GRsqP+9+PJukbmFFIGOFoQ/0hvux7zZob1QDt/YB0TXRXBZjV3KdN
V/yuHKNddw6uCLRcOfKwxykc9Gs4BSo4TzQIs/t1xpFyKKbMM39kwcR5e/FQGz3Sf5N3YYWuLs7C
DFhygSjJem9IYF5egDh35a6jTCaxtB16c0fY5uAknjYp94eVMKTbFOC4wMny9w1vSAG720yCxOOJ
u5/vxKKz8pAW2oAS4Gk40q8THO71OAxuuX0TFvrvSHeuw1yPRBPrGBZhfXANPG3JdT76Flpp8Gts
UroomSVIssvoylHY1SMJwgS1VT/AzlgH0/JT/1xaKzJcXFqwYrsC4xJOeyJNqP2d4R4Nd+8xP6e2
OjARq2QyyCu3F1vpNOwmQOzpt4Gp/cGn717GIDWbvxbHnOs9IqQ+QJjcdi9hb+NI6Tpj+t02lYja
LdTlX+wddHyq0JmqN8Y0dgepXFkv66LyNKYccvrvbeFlp4zjU3VyJ29+chpQ73gb4cCcHKApnw4r
K0t8g0c+doppegmcOtQnzfTQSRhTD2/XLSuMOiSmEqantvqocSVsYz8ond9WaZu0YtW4/qqRUT47
ZdGLz6II0KMbsvPrLprStMixdmuI6GqwcoYQPCw3Kw3JIq4HvfiRCDCX7tDblB0KrHTau6Kqma/2
C31Fhj+cYtD+TEZsB8okPq2oCo3dp+karsIzHTZT7jgGliDPDj4H1i02ral+DyAc25GoZpt+lt+m
P9ggt+ZatkkjPzSL8HZ2jvbmmC35ar/insVybEPUOLtWr05iNrZgh7AvwEjNuI71bMrb4FgSd1Ql
ngyGX0s+M3esrIxzZEecgxGhgGPugHJt1BfoLrbcLxmxW5HB+bc50pcQ9UVObXbRhCd2Z3rsAkeW
EnKJGkeqjzGv8xavsSYEzgKHWcVFbzVML+ZNbDFrNl+DrD0XLTGR7HbC+DJ7sBXqd/o6XlkkhqPh
YBuVt7ax4w/Vs4nW2YuselGXgKx//AOgin5tuU2jH2tK0Ma6Sdf7iv89T5or3+meHjlKmGwzHpZG
9D85/fvhtTO18gRUwwdp4p69p4zirCOwnMet6y5lvLpVKxgQy5nMoxmmp11XlE9apna2y3tHnaHd
WwXxoTN6O6OqX0I/X081OoJPRCXdyS8CxVjYLgp33zoEppxq2HsIWvoS0SVGmQBQJefYLc7dZg0i
JoXOjbK9kF16rlECj97QItXBIEvxTbjCeTY6+Uo7dupvs7FdnsiTFYRaVq11g6bT6JN1hLN9Q+OS
wEixCZE+aXuT4SWfB4j0SFt4SIN+s99ry6SjNigchBENNW53jW4RU5mVmUvSU8YucC2WheEVUXU9
M++0eDDKklDydaG1hZItt0dUXnQ68PBgVIhKLx25GxC8URqFGatQeNXziNQdbupWrXpH7KVy6EQb
9SOy/e7NpUkmombzvCc1L34fO0HWXLarfT4yKRGcRBSIR6JuKfR3jRygOQfB7CY1XoA3iC1bHa+k
3G9J3ebZAg0jKN/oaZlLTPfFzeKNoUwV49uCcN+HcsdbQUtAtzbhMlat3kswZvMxrDr1josRD00a
Zro72OXWvmY5wkBS28TCysc0seapKHm2+fHBN62UyhgIpf/D3Jksx22ka/uK0D+GRALYVgE1kJQo
0RYpaYOQZQnzPOPqzwO5z2kWWFEI9epftKPbbjkrEzl8wzvEL0WNzhCCZ+aYejPQn8Mcj1nlWVlS
QbHTHRWB+jDGmZ1nOZ4+tiKrHc9PpfiQlwEtjlyExVPjS1N3azVf8CE4bJv7pZfT7jJUaSLq97r4
XibE7V6fzVZ51kQ7fx5kSBhiNOzUCDkv+ZKCyAdvAmYpdinhQ0vUW4VD3g808IupnIJ9kRj6YfIp
he610TE9hb9R7K1ycW4PVbP6LkOTGGksIpQ+QM1bH4dk5PrJw9b/mmX06vcdGkVcP7YD0rFdrDW6
KZ4/zUh7ZbsRS68/iNvyeC975ADOSIUtgHYHwtJ+NuvCHUO6iJSvsOrYjapQ8l2oq1Z6T69pfI5H
uqXc4+MYPplBk/xdD7P2MVWLKjzJHAlOLiyly3bB6Gvmi0ZfBQf6GpmgOwQYFIiVMuA5orv2oiU5
NP0eQF/h0eqUrjrR6glSbSxf6jLUe7fGeweP+HCk2ywQJUTgY3LE/KHK1eCgOCCX9vOsRtFpagmV
diC5NfWglEZGckoXQD+mPTy/wRhteQhFi0VjXGg2jsaNXvyA8tYAiElL1jmswEQAt0mlDSbR8uAw
3U01AgzQKzuoYQg2j0sNu6i+2zRhVUq+ujHs5TSa1qmXhi/+LPF/HwFcd732YdRnW37yJVtvD/mX
Rw0tJ2pbTu9XOwtHYfSjYj940mPYPFDA+/FYEz00XORwtXYOqDZWpKX0aZXdHHxI6fu9dxoAQC5L
2301pkTx010SKL11iLgl+DODhounEyipV1sj5FB11NWG17Sq/XMfKWl0H2ZC+6QNk5OdKdtDAKNc
335PAGrlkC+wev5oq5nwrA5lHxcwUliDAdPifKeV1UtrRonwwhw020GzQugek40SFgDXZKF4OBnN
szQInhJu5e+Av3EzRb5KyOPQQOIAv5tHhykau2crVP3vpjY748nnk3phkpXfEhLF+VBFWfHDCmxQ
fjUnM9vjF2YrcBaKrHMryMU5l1NCLWwYIgsTmZy3CyKG2c77HmZntxuGary3SHnoBmtzP5wUpUaX
pyUFJidG0eu9nqLX8wm9Xp/erTJW1qHtCvlHm8RZcJAi5h5LpdHw51Un/WTN09Dw/DjzQ18kCHSi
BpSfU52UgIPX8dXaPADWWpjyofQRk9yrNoyHgz8LSJNjZMP1s0cd7LMSY73qmWU7zR9h85WoDja1
SN0+GkWGvXQ20WeXThzT3S7E32MdVPZuikpdHOMxsWr2eUNRf1YtwJ2tzT5wgvIPLYv1ADxa13zq
yymdiRgxQc/0pUIUcs6ifTCVtMOzuB0VT1A6y3ezU43VgZ3CCQoMUr4smaf+gXZO9Q2FK6gH2qj2
5qNCU3nY27g/vJ9B1HH1zFo5unmuReFD3uZdvZPp7H81+8D8UXGdmLsep7XiPp96/QNsOBo8sJ/b
RN4ruZGPblxWY3xnR2h9uknGZf2AMEZZLhqnMc506hgJTx804b/n0M82wLl+9JyWS+udQg/+3Wj0
rUDBODLlH6IIFBg/IWqed3bOR3KXVBoYSWj32d5QQZYd9Lg2H4iS58l1ElWAw4kL+7MSjKHK5QQE
YpejDGOfwiAJoQBP0awQbqAG5E0K8N58Z9Gucd6HPnmEiwXhbO/HIanmx8SUY7GzDb+zPaLqdj4R
oPtN54ZFB/Ef7QfNjXXQDR6AyVJx+zElUAxU2CqfSyAk5iHti0rj2VIUw2100b5DU1rJ7jIKmt9m
tdMpA3dV9N2XfOs99JqufSg0cLL3VWak8hHNI9n/bEy/770EHH9/zuNZfFTiSJg4lZkNtz4It7Hb
TWA/Mo/QxvmihSI/jWGk2jv+LQKSU4PqzYeoCW1aEL2eqx7+Wfy/Y0WB3ibMuA0eIhE48VMqh1A9
SG6v/jzYaRD+acHGXPiQpRF4URKr2SMWvE3/LqtGmR6ghwTDZ60PStLxZrLDHBA02j9WGvr9kSZe
ETyl6GPDD6h6Q+to+shmOkiZ+TEQwzG1ac2GGrxLsJgaUX8FSgUkvzJ8QKC1prCVxsXHoG3AsVsI
3g17Y6B39RAM1EtfRCiKj6AfIbvPmBBDSVWj7LM6BXhyb1S63taQiPTBsWi2JTGtXguV5EFkAg8I
uiNQteI9KhBfSxh8w46eseqW0bilzrsUzi7TYps+AUIiNoodSG4t1aVXojMOyXc6TFN3jKekf8Zc
MdrzEsRPQ9h2B7oVfrd38uEzQjPdO+LdLeL4teEpAKAuRumISuUqK+9sSYW5piuhRgPwpa5Q0Lho
hKg/DSJsnp3Fog+DUJBTRdQ8KIby83Z5ZD3+0rGhPgKaGw0V6rNL9eTV9CmfTnUNW+pIuaawd1C4
qMIQj52BP+HGasaVN9tFv6DxANUTW1bu7R+wLkssVRD6MwQ7GlVpXawWoCSaUFF5n9ALA04O5jq4
U6JSfcETrHmwZdd/MXmLNyrvb7QTllEpBaEXJmlXEuZfTjuAm6fXfojWvJI8C0OL7vohb/c6WNXI
VWNYDkFs2/exhrpGCu77CW2JLVeJN0uPDJ75Sz0BDWPs4Jd//mrpbRvDJhAB4hgShhZ3pkTV7R5D
o37Yo4BYzfcV0lH5U1iJ+u/MCdRHNFXa5nB7+X8Vjl/vf4IqVE3QLqAPu5i+r1YCYZa80DRw4tOA
7DGV077+S63LYf67NquhfwK1olv7mmqKuXDk2p86gXh0SBFrat+1caOl71Ix6MqHJHeK5ufQlikk
4EhawT2vi2PALeU47XqnRQGmL+fU8/3FKCdQQ+BIIpTct0o9YSlXgYrZK62WqvczljPgzauwGA6l
UKV/ihGzyj5BvxDFZ3Ditv7ejjuIF2bod8GJEnCJ8IVEnuqUWt0g9omkCHLoCkekUMhhHO5GReTq
AGHYLF7ou0+a13V69jfUUbXdDTXowX2JcNifVN9xaxKopqT3STb65kaR/E1f0tLoKyMgg2/YUiI2
ViuugqGdrGSAWYasszsCjDn4hT27ZqVHzzE4kAcsZce7rsiKXUFw/YiavHlMyqV13k3RvlDL4nR7
F2hvtgF9MPpviw8dJifUBlb3QDuXeaCgQ3dwGhudpwGmmXLX5rGmPOPIji6A7fcwI4FRVvvAcObc
6ywCo/c15TKOSI5W6POIQ0V9BtU2qUfAO1q1Ez01j7/hVjfPNrT54DT51Iu8IVeqLxY2D4A9x9H8
XHamLQldrepFaXAJvRtjAMApQrnVIcjU2T8JHWrBrqt0lGBHrHDBM9S8lmXmT4SGAVU/L438Ethg
l/TWPXSNIb+j+GGKj4MRj+UhFajL/mG3MqgwQgepQA+nCMUBovug7Folth8S9A+Fi5S9+aJXc52C
863Gmlp55+dfSowI/cepFR2JLgIe9aHA1Qq2F1Q4MmRsswkz29YEcqHpbfxhIk617sh+6HcjPI3J
+zTGdfco9TqngJhX9ZOIgerDYtD66SwRApLPnYZuVqDEBtgp4BnyU8CHeh76wvjWKGZX3jcj1Rcv
DNFrAwGLifwhn+muAJBugOWGejHPhxR0WfR+aOuB/LiZ7T9FLyZzj1Hw/NRwsPJ9gYiIdGNCg/CQ
+QpFNcvMhoh0rnPgEMfQFMAy0AujTej0780+dgoXmQYK5uhD1h5fYfZdOIZTcmhMu/tWpoHApwPJ
lbtRC8DEdmHcHLpxiuWeII4phF0oATAN6HWCDxDNzvEzTfEaZOWjR8w8df2uUDO2uQmeqN9bQVkM
39E7Bby/YwOgzYzaaos0D30wxXgIamdJX7VGYaxApkfgq/b0oUwatdxFitV8JiMjDgb5AhCuSfRw
fAwap5JPWlekd2CZNIDjtkxDaDtRdwTzVGgHX0uC8Jgro2bewwRk0hEicdF7BA38z1Dd0UB3ElvU
SDKgRpXVmv9DhC18qHQawIsNqDbeNeloNXeTUoNkUmQ+PGdJ02Ehqva4Sd8+tOtICYFDwl5zMb9Z
zFOMFZQAxfNSDaM5QF0LcbxgdOqPc43LC9HMfM7ZaL/Zxl3GI0xYRL34Hpq1eq+IRbuu1xnPyBTj
D/SLv6PjA+wUwMlfoVkPf92e3pseLuNJHH0cQBPAFtBgvXwfLcUpU0RiYMNZJrwZqx4fw8A51PAg
v8QZyjKIWvXpfef0xc6JBqHtWkcfj7Ta7S+6DL4llpqTH0tBG9dCYhbt6Nje5/4Q+a4DUG5POFQ8
JGWfP4TQouGbRuLl9hzWXfdlCsxA1206L5qtrm5V0jM/7BJU94IR2RfIBtrBghflSmum5BroCKKp
VAEfOlgJx9tD60vb8/XDDhwHYwZcj2j8O2ixrZqxRdEBi+x8ecgjGDegFxMEcpshh0Hmq2bnvM/1
HjoRaGOQro0MgHooQzx/HtvK7Fy9RQV8T8yIslNDig1Rz+j0Ezkm1Abkt+bvMpXsNTlTl4DpSQ6z
h97jhAcbkzrgvZWmvCsjy0E2h/JTv7s9uzd7nx4AawtohCtIM9ZRi5Jj8pgXfQk7eYpdSbnnZxCj
56ppEE0BoivxRphqLN24y+VEaRARe0BoBIyEzJe7MUBrEPmhoDoOk0rR2w+wm7G7DJU6mJc8BKIe
onuLakR21INa6ruYuAo/bYN189Q2Sqa9KFT4JahzOLR1ZJ09502KYVkOMxTYM8IeB9CrBhyjmV71
s5J146dAr6LgDJKIWn1UhPuUpFg9webLSFlF3J4TIBzfS5JDb1iax9y+zfOvpf63I9iHf+a4siBb
/c/bjmT/H3qNLc3N//e/fl5vrMYo36Xfcm6/f3zLFnOy5Q/822hM+xfBhqUi9AdcCkAB187wYzEa
09V/mYAqsR8jVrId4JP/ZzRmqf8idcLAl1QC4Im1uG00/xiNmc6/LMI9fDAFXU0dfMDvGI0tseF/
diH5IfCZxd3WsRGKB7G+nItXOYNhxOji52boSezqa0QA7OGOmCb85BRGe361KP/+7q/txC4vr2Us
QkET5A5gWNbhVxz7aiy8e9ArRJLB40IFKNXRPUZldblOsS5DikXJC0po1hztTAQ3NxBrVweXBMos
s4bZ7XK7vRpcFQFxCJQ5rxIKzjdKUh5rB7UsARbSrTOGbm0/u5MDfcjb0/4V6l6uMfMGzUhZgLLm
G5MEo6HZpNDD80qEmvYxCm0EmwghxUU5vB+HEjIzBgH5Pa4iIar0eKSAXtPPepGAn0e3sNr6QZcA
l39/CJBiSESyHPyyy7VQNIgjdCZp4+R+/5CKIrybY7M9sSURlp6r4ifKvbSYbbVr3CJKkoMO9ofK
s9S2cpdl2VdrY2GxipaKzvYD8Hn5U2ZfgzYHsx6xWCV+F+e5hBYdVs5ZqmHHEwuF40Pht7SOoDLo
8Cg0RT8jS5SgSFQHDmBwdaofZIj7J3X0xP5NV6Jfa2XZOE2hW01NRaxNFEicISHJKfYqe4iehEq9
c85mEPM41Hvo1TWkFVN9b6R1flg4pG4VFM2GlPoKYvjPj3B4fbkP8EjntrhcJVsJSUt9O/ZCQdBS
RaVwDRKK9xHcv7OVYhM9mYEjd1NQJw9JCM1hN8q8/2bJdAuc+/bCANwNEBxkpcrWWePGeM4oIzcB
7ckm1v+uU5EcxthCnyCo/Y2I4/JN/ves/zPU2p+AorgfVLQ0PB02Qr+bEPe8qxSfcnY2TR+6FMbX
7ZN6ZW7L6nJX48HrEF9dLnNbOwZqu/gComtJTbdIu2MgG/rGMK3d20PxHKz3PccFuA5h9iKVvxoq
NzNdUVuVbTWUPsJG6OzMsznt6IwiwWOb3zAn2DI8+lWEWh02BqXHSfjLdv4Vkry6A2PAudFIYunJ
LM0OXZZMH6i3hF4GzPqrqLrwYJbIM3MKHNrUrQHOHj4PIGIV3nlW6EetjWWAxJZjfpp7SLobF9Pb
9ecaWAoHkFPwJpSrReG2Irsln/KaotWPeVXaSzVjOBqV8DeGeru3bJUCFbrKPAewGlb3TsF1N9SF
iD0jNPu9UkbRzueH/RlUVJto9wcbWuTXpgZ+HOAQ8FFE5Jd//mrps3GROKJ35CEyR5IN0OKIOdN4
liWipbe31rWhzEUo2TZ4bgkfLofqkpq7tCCLtHsHmkJdpq4Rh+lhHEZrC/t8bRl5QkCfa4ahAdm/
HCsRjRWpYcURTRzu6Ewo0x3VgJE6BkxmSIzlBE6gC4z3WoGmJT047VDUoCf2WTFha9IJ5wOsv+Fz
2uilt+jVS08gKnl3e0nenjb2PSVJMHFYbHOlXP5Ma9Dx3gZu5PmlVhyGFqyEhnAr2i3CcFWJ/2Kb
68PG4lz7DhJsvLFABfnsq3RzTjJfK0CHelFToBHEddn3Oyp14fvEMJS/bs9wYzB79UJUtj4DE+jQ
MHFacR/Z/ccUKYYTtlj2xsm5OhJIDzYW6u/4sV+upS2nRPP5ixfg1oEKXxCg4tRPB+ibm845W2Ot
lnAwy6jW7DrxEr9K78IKja7ACKIT0BrNs8lG231lFd1+sjvlpcTeYt5FONN3Owv4+Z0aJtVHZcx9
F1e38sEcJuvD7VW/tv0lyRu2Z3jhGGtfsB7e+tSHRYLDeJqcjG4MvLK15R9d6BQvw6D7p9vjrcSR
lyeRjbxUeqFkGVgXrzYyldpWAiFPvNmsrL9a4PE/cB8rsY+Gtiv3Q+MMn9s+zD/kg2l/tKkujudQ
Q2ERxHYyU7/SfSRTcAtUd5JGZLPxql1bD2QnMbRergSClcu9gXAC+w1GsIfU0fAH8BaUwsyiUp65
ZJP7XE7FRkpx5WATxFqLpQj6Weo6qu+GFpqQNdIQDbQ4A2/HuxHpVvLSWvw3KoMAruI+dz7e/g7L
vrt8SDHdVCmWYbKn85/VvkxCvEmmrKVry6bb4RoBL2DUi4Na28Uj1nf0vXQt3Wso6ICetrSNbXDl
WCzEC4k8NFeaWPMf9GqqsHUsMk9H94hiBdBHipMJfhbT+PuXmKbTEMGQkyCFF+Xyi5pAcewUjqXX
WIXiLjZr93HbwAoo4Qxv3CzXPiZCwzwjBp0DUPiXY1nUlmjOJ6nn+PUIhFezD0kqTCrFNOs11GiO
XTdsGVlcWUuTvBeraBOjIkqDl4P26Br6PTIoXlh3IfAxy3ejYZ7uOxR0D7d3zbL7V7uG5iBruRBB
JSayl0MlthloIMgCVIZj4zxqguZRCrfeDMN2lzYwCOlGZ+c5TH7+/sBwD3/FO5Bm1oVPtusATMFQ
0PQIxs8pQlaf81APjwbBz66ha+XRm0xQx2gAEt0e+sqNYON2bSEqT8AFi/ByzimNZ4FuGm+EAOeW
VsHPuYHz3U1BDivaGLzfH47RKGkslTzaTpfDkWSToPiaAkLNoaOhTdZLMs/lM0SX9Enz4RD/F+NR
Llc1SAE039bPrlQqA+cYxS3HFmwmj9XSa4+9YLFPU7N2IxF8u4No83E8IHdZy/dcVvtVFBlTt+7D
rg+92Uf8lNS3vYOHB1wyVRERCGt0VhEsCM1qY1n1txceAy92uJSeIeKs6U8Rrn0jqtuItWqEMa5M
s+4xGUs5Hq14dD4WKHnn3hhwqne2rUSw/xtlSu5LS+I7hF7rtG9MNbzX1THodnWo1n+nhQ+KkV6a
82zFhgM1G1ODHTh4ePUFQJppF4IgNHdjYqofpsHBmkEs4EQ3Cgz1q+5LsPe+QvOsBNEA1q9EDn9j
717Jl2gSAKPgooUmZTir5a5Bxuv5PERetcgcpHh7ebCUUWynRO2iBeDv+7mF8KWqgMSQZuDv4Wio
FCI9LNAi+DTZdB8qeLEoOo4Wt7felaIAv42dblK6xgTTWv067J1j9K7CyMNrT9+3qDQ9FVqnIhkL
cF3VQom5DoRpPKgEOIShOwKGU/aobmyRQd9eoQ6NTLpGC8AG6snqEMCznEQIygYwIapodCbyPaz/
4Jz1pdh4+a59ErJmKqJMGe7NOuJqnDZttV6Dsz/1SrODzlzf9Yg0uFESwZh2aJV+MptRhZhQBf13
RQkNmvHjgNA9lut3smrBkc+Zeugt0zrEATonG7vm7StGkZeKKkQcpEtoo12e0R4V9RBufught6nv
0ZpI3D5Ex6BEWdXTFfQLEjp9G+tyddBlVQjMIX6uW3dBY/eqGPzA60ZOKGWzMjwlsIES1Inz5PNg
cyTnzNr68svtffmiLQXt/wy7ut2log4wixKuuniIz3gO1FTl8ulwe6dfmxwWqkR4Gu8mqdrligZC
L8Ky4fKJCkOeTXyN9l0y9B68I6SH4tz0xpE27e1BV4ieJdR2FrwYqg1QnDhh6+M1I4qswWgBKe4U
H/UJ12o/NrKdNJX5yUF3/2AvAT52ptwFBWBD6hnWxmddQTv+90dQojcs2gSGuvoRaVQWtd5SOhaZ
Vn0Fthuciiyvzy2A0Gc+bf9i1QNm4Nw05zYKsnORmsUDFB/lTtJzfWelWfTz9sJceQp4eVQB+xur
GHP9xGqSXLO2qBoRjZceAIL8XnEWrv5owz+K4ZzRv8qOLR08r6Mw694e/ko13ZEAqACW4DaO5fHy
Rr56Azt09nvFZ/xGVs2hJ8M+ZFjTPTg10F4kxeBHouGh7gMtjf9qbGm8y+fGql3EmfAYA3i+8SZf
u/1whyHYgA1NL3gVcmhOW/UVkDevDaLppPXYUmNb8mwHiNrcnvrVlWdT/qpNGjxLlzMnzcuMSR05
B0linqZaiC+2FqJw5EgI7q2S+Hu1G4yTlmvhe5R09C+3x19Wdn3a8Z4EWwdBFir0eqZGBEQ8JfpI
ERvZAUb/YeR59+dYD93JKsP4jDYFzod1HXy7PfC1awbpEdondEwXsNPlxLM5HK1hZolTtRzAuiCr
aaEfvbGzluVbT492HFY7S6PO/gUfeLWxZEHHykbjwevQCvEidOXgIJi16xRW8KdR59kGg/LatQZI
jqh44dHzlF/OCgl2LeozxpsjfYLqXavGLvcrFeGRylE+gS1ID2oWp/XGNrq2YdErkIZUTeAQ69V0
urSQJDwoQlut6YZoXD3KIfop4LVvHI1rG4bHQdikjkxSri7uULF8OyDe98QM04XOvyRAnazO7WkE
vTghniY6ivUfmwztpv9mlku0TCEUZ+D1MxyBL0wAC6D4GAMv7rLCwPamDk8Gdmwb07y2cUA6/t9Q
q1cwh5qaYU4XeQgu9DsbWucexLSzb1GCPiyIpI2Nem3jYD1DR5nSE53l1XGgwqJEjlZFkJ/An9Sz
bb8rfd3Yd6gv4myk+nD20+F4+wxe2zUMRVeEiJOts7p20bzL6T3lkYdA6+QGeI9gum7hIoC8g3d7
qGvHneuUu9QQAJl/+Uq9OohJFycO0RI9QeprBz2gKTmhxbMxyspK95+3FXdQKiio4VO9W+3OpE2q
VrCEMMwgPk3Adw80rWmdKVFVnlI7eOjVuP6iWXb5ZAngXE5Vtj8x3OuOeoOuI7HfAAWnNMCbanSm
dB8EGXRWD9p0uXH1XvvkFmthkfnB4DdXQaWFz0fSplUMdlqN9kqVm25Zm4ZXq5G978tiBrEvjT9u
f4drIRCoANA+mD3CA1pntxPep3lS15GX6U7+gAzgi9FGaKX5yoyOMDtcg/F8qvGL32MPcO6lPmz0
h6/Mmy41eAF0+XCm/5UDvdoKCiq/WMMQ/+gRAspChV0mxjo6OdhHu5qwoqM6F+PGYl/LrKjQgExb
zIrlG4fLxihwna5JMjrgNy/Qx8mleiu09tReW1pSfXJAECJ7Bz6zh0uyaP3NVYQYOU1a4/fvMX6L
CYxWGNxl64SnEzreEoEIvFwG6kGgyP+IWBWqwMbUb/Solg2/egBpTAnqywsCSl9X9rs0cxrFKAKP
urZaeZnfhl+QIs80D300MKYI6v5QcBFA1BUdSAJhfeo2ktpr35sCIF+O2E7gB3b5Jo6iDNoRVXaP
hpO4z7vCOA+yi85poP2sFNPY9WHfHW5v8yvXNzUx5k2Cr+tv4BnaSFoch8i/R1qUHI0Yqg6W9fYZ
0eb01JVJ+Hx7vCuvItorUFLAfy3t/PVZHuH9oGrNeEAXvKCI8oNsNWUP4/J7V4rxIcG0dePJuHJ7
81hwgiiKET07y7q/OkeOqYzxiDCNx2s87SsxmLg1q9HBQHr74+3pvVlOEhW4LyZ9bdPSSZ8uh6ro
sM1k7wkcJdEtmRnmfgXXZS4UxIN9dYvv8fa0sld5mcDvUb01GPJyQNTvdEhZieICN27O1CCwqTIA
QeziuHceo0Sbzq2KYF2DR/GpKOvwJYyBJVdoNW4coCtTp32tA2ilKUSrcRUgN4NZ9SoWC7CZ5hJe
Ny4HVXoYaFUVdXa4vcxvHsll1uhvoBexlIDs1UmJcRewApWxsA3FuB3Dk0nupxJ2/MYFdH0ggB7L
QMh8LJN+tXUytFfMdOgU1+beOfsatkU5whYbB/+XStbF5UNCwwZdVG6AYFBivBymULW2m+jRugDi
y6NZw+g3J6E/hKjafEWM0topMNjPTj4FzyDF2kcB4/hLppbmIWh6HZlyZ9wJPyw8w8ngDSaFUvzo
+7rb2N5vTu/yO4mB8Guh86OvbygH5psDL0Bx/WjM73TFCP9qksB/sXGCjfelWddfiikvPbvOlI01
enOIl6HB3drLBU0+tNroZlZBQrBpUBTohp7q0ZGfxlYTZ1Sumz9/e3eBLSQIQ9XMpp+3+ujj7CRy
EPjbFMMU3HVpPO6pqkfPvz8K3atfvTtrSRIuv/mM1q/IjZit5evF2Zmr7r4ry60+/JUNTFOJhgva
XRyZNS1qLrsYTsPkQ8uu5Gki/9l1IE3Ovz0XWGfUp0jQId6tyxJ4xsMqtlCgdAI8l/JKiQ92n9cb
qcaVLUA2RSoMhJ2ms75aMQXWPtWqdulRRdk5CFvj0Jt26tZlp22c+zdDUfgGrbh0NTADJvG+/Diy
RHyF8o8JiXqsvVEY0Qti6jkFtyz4fnvt3pwpSTmJ84SDsWbQIlsNhe+R2qTBwFC//NCgF3s1+mrE
4JrcNyFU2ck3/8wGLExuD3xljqZpk9OQ2XOo11zBuu1AewGCRAbajh4hHQWuKGEMx7Nub+yPK0NJ
YiokLBbULqH85XKWgRrYQaM5rokA1D5u+4ILjmQYugHMMO/2vK4sKP08Gn3g9Badm9VN0UuJgFuI
yaE95pidVrE93tc+WJ0dzgDWtw6zxRczSJCiFmmQ/u41JQG2kb1BQAVV8wYgkvhGjlxDghZra3+N
YNzfZUE2ccYBpfz+NFGfoobHsyvfRIuzEaNJilaCG6MXjhZ7O04u9bjwSSDIYO+zEbNQgdrqS+CX
8UaScO17koQD+qDuR36y/PNXz2Jk9pgs9dJx04yYP6sty4P7brqGhtj97Wm+ucBYUEBjjqSTTx/e
MS6H8kGZGlisQKoYHO08qnN/h01tszGh5Uq/eICXZhIYUyg5pBqmXI1iQ7QakIyyXcfBA1KmiJyM
k5G/B5mlo4OEH+rtWV1ZQGiqTA22LajwNQLPBEFQU9y23SwqgfGGDcre0D5PTlGaG+/MtamBrwcN
R1f4LSIuQbA+VJXOdhXKyndYfWUn6PAtUpUIvemuGNo+Ot2e3dvKPcsJmY5mKaUhKJ7O5Ufrcuph
CxjQtVoqQLt+KpBjTadU84op6J8yTaK9FKfT7E6VgUyxnyn2neLMGmr/iHg4qA14slGjT7d/17VV
hx4OVIk0gLbm6hrq4ZE1zN/mYQ/zr+jG+BhOBP10nFBB30BHXRmLnv+y7vALdMa8XAKzEP405jgS
4bYNzqAwMFfMM9SsUcw83J7WlQvvF8IPZgToURjIl0PVoYUtW+vbbt302SHEZWHHHa4VexuHjn1o
1P0znvIfGwfxktsjX50k3xIsKXgn7trLkbsCHXx7YpJz3GpIJfjVqQTcuzOxaNjaU8uCrY6orRKB
8+lIke31LJPYRjcsQPTZyQBTVqLRzrXIFoN0oZ0lNNvDZPT+scKXbqdbMba6jsh//x1D+5CbiPyG
2u4ayBrPuA6VrWa70wTMqZ8HgcaLprlm3ovPt5f22kcFLkNpjswOatbqowaYObVTVNkuECjlsUfH
HeuEyDz4IsaSLo5Nslk9X5jVyW8jkSlwIgMAWQfhTYBBy43y6nan5wawzFm8IbPyB0pRwzEwGJme
yrxR4bq2f4jlKawCDAImulz+r0aqhIM1bNfaBB54qc2SlmKfFH/JYXA2vtzbW5B+v7YUcLluASyu
ggI8GSo0F2PbjTMAgwhT5Sgg1mJn0w94WJiPG+O9nRnjIUSwXDUEPGuUWieLZCprGOnt0PyofTs9
9V30OFZiPN7eJ9cGopQiBatIEecXeOXVEhZVbpltaUoXrZnqpAbcqTmYDLeyth6SqyORe/067CoV
/8uPlU8OppHYxwGA0dCdi0wUAqtsxFqsVv6LSfFmkeRbhIuIU1wOFcM7nLS0li6iedOZ9kICnBHd
HJxCtopu12ZFQLo8CLzHlG0uh4KCtZRCSzjifoxobCNCrHWVBtiCLr3f/lSQB8jGdIJhOl/LkX/1
qUoFlw1thixuVnGt7HBr1k4lghGPKO5s8X2v7PelzEbvfpkWELTLsTrkDRsIQdIte+szUNnxsQ80
LEPw7qR3bZgbt/PbKA00KNg+5rV0Kc3V3kitPKhybZCuY2E7Hau9g5N5Gv1uiYmLn0/1DxKLk7Wa
lJMJY6LqLCk/0J/MGn9Bl9QYp8RtcYLuQPvi9hdbynWXb87lgKtpCYH/BiA+DlcyhTtNKLZHkQNK
bDuL99GAegC+u+XGWi7B0XpQwA4WVBx1OdGryGHGYWasHdayyzP5Djc6xWvFlJ6QWUIphPLpvppH
6wzlSJwzpKWeb8/52s6Blkndg1BC1deoYtLArkKnSbqYFsOs1ZJ0X4g2O2AG15/A+Gob3MTlo72Z
LqxuWhxUQ8ieLnfqUPScPGPiACL1/CX2W0XulGrAQw2G8FY97+pgiEQB1lp66uvCYUWCmhgNkxvz
lDbOgNxjik34Cdhk/LsdbjYrZ8KibbaQ1tXlM7867bnVDVk4V9Id1KiFZQShiIChcdXUrp94wOMP
WE/+F8/cQrNZHh7eHQqkl4O26O01dswJqaYmOdEeal1nDBr+Umv7vo3V385jmCTDQF3HnJSRL8fD
pLrL9IhJwtQuD720KrCOQjk7ahFu5LtvS93Lgi4EKUq+VGfWd0xuVOlQR2wUKVBW3Pdah9Upuqf+
naCj/96yKuXTWBMYqSA0TqNWt16NXsFxIsPYmPa1647Nw88B5oYm5SruJV/FB69HWKQscfTT0Yun
LBkaG9HRtdvH5EwsCEfSlrWalFI1IcCI3sS6OLBdMioEO0Kj3wkE7A7SN3sX4VVr4+l9G3cuaEYa
wjRnCD7XsAVR2TWwfkkuX47ZUSAT5znDKNEjpUvTTuXgBkjnnZ0w2bpsr108SyZhgakDf7hu804Z
b2NdGaZr4ln8mMR5JcgcI+o2NJYxdZVUGbdMdq59SFJU+rzkapINdrl/C4EOQWNMpgu4KDhM2Jvi
Z9aqGwysa7fO61FW75YPEjuqo5kSX45uyaQ0/a7tHZzu0fh2b9/e14aiPA92gEBDp6N3OaEB+XV7
jjBNVlsD2Jfqz/sQK1gvL83Iuz3U2w456wV/mayT+83W1hieeUzTwG5V061l2KnuOCZ4XwSmb3/G
sy+Pz1Ms0p96a+ZPE/C+aIef3vDFXiiOt3/ItY9I5wty/aIKQIRwOecoR2xd06igmgYMib5trXdI
/c8vt0e59iwvESLdUvDQRKaXo4S81Ig0BtLtB2iFO+528x2MugEp5xazvb2owu6vMcdNdh/PPu4M
iki2MEXXbgTCgoXBD58eUZjL38CzmGIDm0g3dZTczZH/Rs6lH2qUOmR5bPBU/x/OzmNHbl1r21ck
QIFKU6lSZ9vtPBEcelM5kkpX/z/y/w3s6oILPjjAmdjbLEnk4gpv+M/1anCaf3/0SycTZBDFKKUM
wOOzF+wgmonHE93weV5NQm6vYzyFOxpXozMfWjsxrskGXFoREBoAYpPrE9DHnw9aNzZma5n2dljG
eG8G0zCxoCeMS+Sj9jirI1f+90e8tIc2/DCkMZfY82uv/3ZbGwjO6z5TfN0ZQxPMLZrHKZyTr39f
5dLpDLZAQyMDhph/Fm46lJ38xeG6BL7o4PQng/1YImYeNEX4/u9LXXqDNCxRzMIQAWzmWQnl2E3l
jBNx3EsTiLcuygFIfSKq3gLV7+fq6gxzy9PO87jfFzzL4xo7tfCeZZOorhjvEDEOd44WVexpxGy6
rsMjMsRRzLSG4KFri6/40np7L0xk7CmdXbnFXgNlNyXCTYcS7AzNSO/stHq90dchojq7tau7rxl4
2D42+taY4sxwqxcMlNHOQ4G2gGFVWJXBLs6qezQqDPoQtdHOp2VVwz/jWbZfhVMSRBJSUEucvyOE
cK1gJrVfYDLuZ0UrVPXePa7t/r/HxD9WOjtAXS5gifSsZBnWp7Yv6uO8Gt6VSuXCdmYRMpRtGswD
nV021pKsJgK91GNMyU+iRzII5vO0G2R2LeO6uBQwQ5QdIT5QLfwZEFYXfSKtTb5nnauoYMhy2xbd
+9WZ2ytZ14WDQ4BnsrJpTHGpnMXYCXk2CPI0BPxeqANqe/7BBOh2CoJa7B03v2bzcyGmg79hwkGc
Y7Iuzr6Uzo0APXAiz+TDrskG7G8XqzZPaR50SBQ1RfHBx9bqWpPv4mNCFMMvi8r4lXWaNYXKnxHr
37nNGtyDZ1ne0J2gttxsxkXvrldO5IXrk2kjk/utoYOD1dkHzLulr4VcqbysHElOo1n3bq9R3eFE
1HFQ6+rYyyV4wLtuiFMMtq6sf/E1/7b+tsF+C/D5qFWL4DavWYj1ZBdGsR9KO7hVPfB9B9R4jL/s
NfndC8k0U13oE2QnTB3Oc4bAlHONB8TmVDu0J/TzbCwF8BVIujA9DclQ3jhIFMeNru0r5//S45IT
kcYTargAtj//7XGXvO1Ln7CygwueHrmJksjRmRNnS9M/roXuThrK2e7vd86lQ0p6Qr+M8Scf+yy8
gd8ouKQ5pHlAX5BaAdvYss7vCaT/rFZCJKVDsoFyaFVQzf/5fNXSl8640PZcPQnheHRVvCDWcxjx
+7ryKi+dlN+XOotyy+hZo4vXx65ZeZVBl1un0kKdfWmFE7kkQoe/v8XXNK8NBcDLEtt1ShP0LAL5
MjUGWndUl0livHSTJ27DArsHNDNpxiQrxs6x2Q++jvNlHO9Q5obgVSyZ3I351O+NTPSfCuliXQP4
4xlFTv/z33/h+VlGIY4OpgNSCZDba1mgNp/H7eY1dsvk+N+XzUy+bicTPHTfoZXN9OZkdS4OOitN
gzlKnGW6kt1s0eL3ZOPXLwBrR/OB8QFKMn9+/hohpHSCKIAU/FTeQRy2bvPavzalPf/y/38VByHX
X72Nc86JM6plyPsSejQDNizrsuoLEDdA02nXGu/Bvmb/isn4tSLdG1hsRI1Xg/UE1eY+LdCfq9Y+
vMnXLIkb1WFrQHj5x8v7fKmzbQ0JeULPt5f7vinKHVWawiEAzwZmbMm7v++Xi19r40KwaTaM6Xku
WrGL8lTDWwS+f8TYfng2ZVj9Dw8EPpwBBXIszOa2YPxbyNNMk2ooV3LfZH14TN32h6zkeMh8rOf/
/jzncW57dRSAW2rpQAw+B4j1ibM6zrwRDjl0gC4T8x3ONAgMm1kz/Q9rbTUnGB2SA3EuOWUFWW7O
CvQoMGQE/EfazcOCL5QXNtk/tim2x4INQPdqk9h73cyrnDZdDIVUm5iq04rYCPD2rtxN7txcuSku
7Qj0vEyqya3lcw5bNb1JWo22gbYPqULrdraOjTV0VyLpxVU8lMPQWEVi7Zy20QQqC/wU6lQSephu
q6l7KPpgvbLKhSjB2J2ADZeJy/acpjjOYTr1CsbGypm6R/8eW1Bj8n9hbI+BP3tv/r77LjwVmK3t
eiWpgHq//flv+zxPRhzTUoSfPXCKJ6SO9XNKArH7+yrnCQSbgbwezQKGQQwCzjV1wCvLDl92KC9W
Arumd8aYOgspcAxW3uAPlu2zsEv+Mfc+X/QsUEhsauH4+ziz9E2D42U9vsG+Vt8MmdNJSterJK0L
75JcFCdQrrJNo+HsqtVoadu2JKJXw+DEfMrwRjQM2P/+Ll91yrbn4jaHvUh6xJY/i7V5k4RJUKA9
ZhR+txtyOjiz3ydYouOK5OXU5iN63sDvvewOMWZMjO3imjrEhaAFAB7yKMQiBMbOWdJhnlUt1I5i
3+XNRLJbe4dAGcnRo2i/kh9cWgr/AeIwdzN6cmefsRwAVLeGm+8Ts+pv2hnZaaxZ1njogyD++6vd
gvpZIgDQyN1QweQS9FX+PAwbh6Vq8Mzbe2Ow3Ppcm28rXBiPdKrHpw5jcAYFTZnxuqsmubL2hYPP
2ozc+R/Y+/OvOi9UkNKtir0hDW/vrNRomgF57HRc4HY7XVPNvfhaf1vvLOnpZFItrmA9K6uHOMix
JA+k6O9s7VyDL1w4/Uz6aTMKlB9I5c4y+WCqEH1wUGzD9s38NiO7vZtFmb/tMuHXUam68isagtXx
7x/z4gOC9sO+g6jDPf7nx9QcejeHurjvAN3f8vfKU9nm1m2IOt/Nvy9F/AR0goYPAIOzqtscKCpo
UfHtUFveJTLPPqJS0R1RD9ZXlrr0Lsl7IGeA72WQcxavYT+UPZ5APBU+M5EddA1WqVO3T5dRPK1T
gVMy9dmVlOvS3vx90e1V/3ZJQG51DJx4OBe+2d5iVGrFbYYvRqN1dhuMKriSO1x8SAIogxufQve8
RYy7ikqLJC33Ym4eqmriPtfpkdTLOyZNCOIG87YrUfXSktxPDAS3i+pVcT3ai+l1IQIly5QFWEgx
QNt1ygW2L0YMFhtC0DHrg/TKqb+0SbElZWTElAp831ks9/BBMEJ7gaCJC9R+7MfN6M2H+K/dn/++
R8U280RRDNWkc+FTXMXsME9MJIPt1T3lSZHG2ezouG2M4X84eTDMt4ERFRVtrz+3i62TfvQ7yMpl
n8knV9blDfhJTBpHZzz8/am27f5nxN6g4LB2qAbAppx3ZnUOElytfr6H41u/gfzX3At1tRXxev/z
1qigN1DUL2TBnw+ELBMN/TWpN4lLHBEn3IdwFIxlY37vFhwh//5MrwtiuncutCdAX/RczsMlVm51
mLUDfo11Wh27tQwOuDI+ubrATQ/nxNMm3YITsUqOjpiXKyXC64MQQlTY6nBGMxvb/M9nTQEaIAyh
BoQCExetu3G59RjZPAsMZqIEoYi4brAz+Psjvz4G4OthYPN2N5ji+XwhKHJf1EE4oHuTjDGW7sMx
NAsjLpQuT/+8FBNhCiDWgykTnm3OOQnT0QgR1mNOrscIpxo7wVIDh5yINnt+BY/yOqNAADcEOwXJ
Eh7mOfaML5UWXo8Q25I43e2EtifqGbKJwZSGuyqo3wF5dzAEm6885aV1OXiAW1FaRl3y7CnrvsL4
1K7KvZNX/sNolvkTfgDeTk7Gc1rZ6ljnNg+8sJX//fXCrd74GVQwADn+3D6Z2a84C+lyL/t+urHG
Yr2xfa0ZFQWlaV7ZqxefEtonJCFvUwPfTtJv95JysNnVmI3uhxXEJz5u1hD5A5JEhV6eim7q3tch
s6li9P6VQAbeHODu1lex0RBjcP3nymIebbvHOQ4El0k+WI3OsUvW+abuzerKFrpwNsDsso0guf4K
QH8upXKXKJohTSb7wMG+RNd71+jlk+ja+soxvPQ+UUMArAUfihHtWaI2dHlY5gYj9SKgJdkE3nBs
cVzeD4ltfUQbyj4uNgYUBfKrV/Yr5ebrwOOS+VJg/99Y/CzwDOOEFnYyg00BdjQ6EbWHhUNyW9BG
GlKrUl91YiZpnDgzPqo1u6HDYKZrBNiy3N7JtsK6ylHr7EVdbnTPlrH5EOeeg4X1NE3A2wztdZiM
dGUb+egf/dcb3L/7mvnsdzAVDA78cA4r4PVh1zEUH4BVtsJXMAo01iTxki3cLHaVZqyTpfMEpXmF
n9i5yvk6ljh43sxjEkw7W2lHxbrlb7JQsRnKVrkW0dS3wKjcohriqpX254ziqd8plS6PXtbL/Kil
Nr66ixueoKgXaHLNWRYcJU+9t3UmAsTAZm3HdKLSYS+22LKD8qR2jGKHBfdSxLC0yyu8MYdGVlEX
yCyJptDFVnsYE/EwZKn4Ly8y2cfYFTsv/rTkxQ161OopEXISOyEW571f5bl5g2HhVEXhSKUXLWjF
Z8cEC9RngJ9jh+OLmd2tQWaJg7CN4UdX9cXW+1PlLSarvrhruyADy2B7OKYlwhhvitbprMdg8cz7
wjMn5y6dV/mRAsB+O67Z9K2usvILPpf9NzFlLcbNWdl/9fDUfRghYMEs8Rr7SzMY1b3Jq3xTIxf/
0zKMtYjNrKzvljLh4jDRw/s2WObyxDUD91XjTPQm7wpDRs5Qhd9bdzO3FCrzyni0x6rbjV1tuJHZ
aHI+nKOMH51BCyQak6Ff7vDfQ0zc0Kb9RjmTLU7rmpRTrEqNG9vs+FCG9ZQHRpSL2ZujwS0drBxL
T31EFzJ5tJZCZfAJhfqcp8Y8R4io+BKDy7F86ChOXuyc1C/K2gB03ZhkxXdTTwhAdM3sOA+2lngq
wSmr28gNihqj0qypPo19mDTxEsJc6gep2l1bVc3N6NSeiAwTOi3G9br+UI7S7KKhS2YVJwoXIvKF
zp4ik1T0BQfcUkE9Xk1MTXFq++Rha5vcViz2Ywp9p8IrQSpG6WZACuD3xvId7up6VyC2/TPARjfc
FWGytvuqyuksYBBKPeL4unkzoCbhR4MZ9piOeshzD/S1/ShPXI05neP8TM1wup1cRg9H01jt98qv
pB0bTe0NvJPEJB0NRH1g5yaK14oOVOy3JaZXWhvZgMnVOGN7ilc09rrmiNVEJfDmjGvQncvbNctX
b19O0qt21LPefQ/bOojoPpnf5AR9JeotK8Ag2YblYGNe/WPsgoLZS1UZd2Dh5PckNJZnV9k0UrCP
XSxQFaG4H4ZhwU8VYqP4YfpZ6L/Bj3LdtzTdx53wO4W5i2jnLl4TiHT1DjXnNj0suZ2mfA3q7LiW
Y6EOWqNf/7Dy330RrWGJt4k9O3PUDyojUih/msob9Hza9JmZDZ5aUeNr91ulle8fWgwImv9KjIxk
1DurwmCNhP5JW7k261hgNSpifgRu5BJTiiLKfJVOj7Kw1jGqZD3d+31hiEi1zeCdJqPv88+uIebi
OFs18OfeNwABV1U/MkI1hwHgWpIM70fIqsux6aUuMK5d3ResI+SDQA87xUdIWssb7CO8IO6mgTMW
tNMsyVHLqviGMHnWR8A5df6kbLOGl9V0fmq9K7ApGuLVy7MPMG2NEIHpDMOlMLVGHSUBlPZ9BrJi
5LXMqtmlsnScKFjSJTuGzqg/ua5MvMgvZGCfQCGQtnHR+7ilYbdsHdYVjuNhsZrGvl+cLK9extWS
ybPTp/Xwrkka8Qz2kLsiCoVqHt3ctrMHFRST/ol/j1XfoVwVpo++OZf2ZyVzO3gIxrbA4RbdyXdt
m7YlAUEKD4WSwSljx5uRCxJLkWdHjOOLlxCPQ/Sxi0mdOosYc/Bbd/RPod905PKZTru4n7oG+3Iv
9/iIuF06SA5M6uikCQavbtFmw65KfP2C2rTpPExeVf03Z42LG3jroblYJLW2HzA2Kj+0xqySW0+i
fL9rvSx452vTqvYMzzDBW4Ru/vO0X4OAxhn2g6H0WMaaDDDDVCsDhRnye5zdqsM1vxGL1cpb7BzH
IJrLzshOpSHW6U4HkmC5ymG4cwTKlN8W+Lb5rq/dFQGZssTJzVS4uL0buqxO37ABuwIMjlMaXVyZ
bLdHn/SrOVqZb/efYO3Z4dFrC6+L8l4gKNkn0vffKQsPhy72Bl0lhwZI1gwwbmlAaw5FvwyHkofp
HtpBQis2M6jGFci8YXKirNfeHT3SsTqF4+qHh8ysFsKmMWtaZ1gWl2IfyC5TPzNnlV8UkIshlnUX
+PtGu86H0jen/j6XdpCVEdp78jkzei/f1cLL0H9AKsfBazWwU73Oca7DYSUlCYCryofRbzFbO4To
j4QIEVvpHP5nOWVqPpWlZY6frASFyn2OaXR3mJkvuril1dUaHPrBQwVag6Dp984S4Do/KAnr4oB5
z9J9NuU64c2cTqlTHAxs9PT8WIuum2Ct5EUbCUnv7IVM0RYRl/M6fe8qhhFHXTSTeo+Q5CYR23Yp
UVG0qwUSpG6CnZmuBReds+BmNltW4xzyQPtdBP8N/CFu39UU+diHml/DLMibCNYTRvBTOrchzUHf
rmOiVz1FEtv3Np6BZw7x7CS+HwNfJgIos3K9rW+ilnvVV3m1W8YkfdIjahr7VCdL+mDPbXPXG2WZ
77K+K++tsDCqU+XrzIytqZTfMTMcwbGaQVFGbLU0ifMM4809QqU6jHojcZddqqtwvlWCIIcyuJzW
eC5nPAUB/j+NsIrkDgLxnMS6zrQZJaacbma5pTZDkSmC22irT8j+hnrHUFw6ESbhy1MN3dig4jSx
F18IqR/Dqce8qEyL8gn3d0JuBcY53VmEgiJytbCzN5mpqGcsUVQVzvQqC5FFtbTbEcOUDZRc2Gt1
UIPZFDtlTLV9WJKSCrpABgoXCWdZngZkZByEnzSOGU2Kb1FUMw8eYxrNeJSF/jrKR1ycZfpz2BzN
YU6MSYGhJa24OsZeiiwYpfaKXaqLID9gTOou923gDuIG4pFjn8p6zuaTO1iqPUojUfx27XMd5fHc
V6H3vmsXryvIe/SQhFGZdL6EAujW4UMnmlI9tDk6MPy2dgrtyPbXRWDSDoGw+0yO2rWf/K5tkqcE
A1xioEnyPsnIcAvMMMfJxgsbZ2+lTlgcVI8SaInc+V2RqhuRBIPsd/yfkb30qaxc2t31MO7GHqu7
vWcUPd8FHe00IjhUIpIISFXx7KK4E2Eeie7xPOqgOdGNwW88XEpnehfgI//B4l9bjyu+7BJPWbvv
9xXnAG90cwm+Nd7aJpGlvMY/dYNMy4j6MRsQOSF1vJtEOLz3V3qbe+FPyJHJGnvTKHcH1T+1qgQz
Ons+5NtsVZ658wkQKaRjdyASGWoJH+YsBRCZcrWMO6tPsh/u7AcL5yV3v9pT4nbx5IfyLR6qkw3p
wBMnwzPzBc/ysHRiappU7cBaJzYyw2K4Z/8lBjOcvHWikKnE0+CEzXysB/6sDlJR7ApD2f+tRW6T
8jEcfZeJaf6ipip/xAmW3nBWBEuJh2IpyD86bN1pYk5AdVJzgGNrNAVsUHyBkKC2CmTBFuYsoPPb
0frgFqnfR9CEumbfj2X9VPb2MMVGKfowHkjb3nSznfbwgp1QHam7up/rqqq7UAdBe5qrcvps1GH4
kC9hjrkUCn4r2YPFf+GN4TKcssI/DIVjPNWi1oTg1AludG6vPwtvSeq3waTtJzam01M6SOMZgIOf
kuKVxS0Yh+SDqIDZRwX1xLukSCQJfdY373kskd75aS1ZJgvMp9lYQiuuDUs9hN5s4sBTIlB/5zWz
+DSYZLE8SrKoU75AEN8NjjuRfQLE/oTNLyfeCfUicDpf+uSmC7rSj+aK77MLUNt+ypeu9yPk9aSm
HYZLRGRy1+EQbZs/AKYBrNHlMnzXXIw/gRcHzXFRYf6AfyM3W6BHM4vKkfCz5yiIz3nZKfSNpDmi
tKBcF3PYsIHTvmQ5UtMiUCvmgZl1E/T21jqaAnlYE6cc4nA2Rzt2hNL+vnBG677J2KMRXdmkivIB
dWbw1X5Sn0JwavWOF+15e9fOjVvqCUMevKb3fqTaSPx4Hfsqo4hey4IbpuUOWZ06HB7JxHQdyXrA
KXPgBgh2lHbpi1qauYyqsczrY+EWyXe16pxaATl+d49LvOehCLA0bx2KW5BEIrX7KFwMb3l2hsAi
30Sb/a61B/7topjMMmIr1F5crEt5XHUyzVGdVU7+To+W+QNKoqdj2flFfajcX7rn1M/ocTsZEudU
8dYPBCpLuWtciyS/SLzaoop3gU80NCvnWHmlXe5ygZZWZDVpNkXpDMkaPKThUaIPI51Vb5q8j6tR
i3UXIpL0DXX4ft5zbcuBixkN8giJjk4cgXPaWHbNXT7utevXN23WqDDebC8XPjC9FcCWXpNHVt/r
IPYE+nePc1K2j5VZ+iqSbRsGDwnl7gm0tvPJtOxER82Es020ytB5zlNltrR4snWXltvdgLmns8Sm
2ZPW2znNsHjWvn7nicFOI3SBRX5bd0z6Ii8X4n3WJMNyGto8/LSSP97nvbS+IgpTl/dr5vXbnbp2
LTzb0nlr145nvMlrr/2WC6OsDytZ7cu8chnHJT/xvwYDLCLJsvoPU8WYKSJLVPiR243elHLWSsVt
jyADpZrrkkC4/frgSn9ll2aCtKVeva9tPY/ythzqgopyCsQYI8wBxykRbuVHYTsP7FVdEu35mmX4
qBEBxJWX7mX6tPpOoSMg8MNbW1bJepjMuXmpinkZ48CdQ1IqXMDpBlki/b6VJdxwhO3pQM07/uQ2
sLKd4W4Se0upeSteMGcHt5vVt3VepnVXycYI7/CRsp8a4BHPdYsyf2yOi75hlplSOvl+/rYW7oLf
kO0Z2AuqdiN6u+XwwUpE9t12evGiZhUylU7a5jgrh7uKuo16HH6HQpkCc+PbIlhHhIXrIO/irGnL
hKBuLS9cAAEK/72evjqNaZR8AI2rha2K4KlCpsEHQJVWPxp0NSZ0KcOhg4+9JnnkSc9+l6yNbUXQ
KOBoGM3SmUenJCGIeMf9t9bMa6QbRk/PEYiM5r0fNOrezSfZRJib1k99k5efsmWxX7LUhSrvU3VF
c1LlJCCDd1NMa/d5GouR66XDFyWCMofihHSShJmtr5DnB01s3aqszDJ8h21JV62nuR0ZlTWDEA8l
sQ4I4ZQhqFDabcxEqEv3jTIpB0w80B5V5S8YfGPDgHF3JqwTL6OWuwFCEvYAnNBnLzUZvuWV0xWI
J00NWz9M+5lcQLXf6br4JgmJnN/lZPD1IZ1Ew16aPPOny1BbRmmblwEecOXwvepE4UUt6tJONPdz
8Nj3fYMVYpVbz45hWl/DMp2seFa9/UOVyJTn7Po1djt7vEWUovVjQ5GG3CCh2Nt0Jd3mtl+SMIiN
XIlDulDcRhCT/CkqAOV7e79NJoMsbaoWIlSbfUZuovzUhVbxechN+g+DuUj3oJJ2+j5gfPQuzBs6
l0PoDfbObV3vS5LOJS+NjtPKSNkxv2eicO4nwG9TbGKF0EYrMnI/g6khKdQUUAQD2OdfPCdFBWaV
I/r4ydQN915mNQbVerHe24u/pjFsMdBYdth4760hFzd2MRafa7eXzR6ZZu+FnAuCcmZ03vPgW3O7
S82l+ETzNv9ule6idw3p9jdrpfalt7CSCHldwJrK1GC7vGltvi9WR8akVDh/BLZJmHCm0GOX+kZl
73EQt0ihkooCrh3m8VglNpq/CK6LU+dneFCURbPQGAkwrdwVSb+F7Uy6T12JZDkNMzf4Mafd8DI2
HSjrGscVETuKNnnsC1u+W6lLynhBWfaHORB6EQ2s3ZeF2PxR6LH5mLmDTQsic0kjEgOuSVSWXdvH
flYY0351LMXe9nN+ddEPZkAngjldZNjhaOzm0MNcQ9ZBe9PClaKpq53sKTRknsaer6YdfEaNm4XI
uIkmqqIXpE0F7uRT7d5UGr2IiFpHfFQ5kJ1HF3x8h4CEp3yOh6p6uBxpOccVsce/MbNstt/UwmcP
rSPiNnE6Te4TA0/PBI6bZsGpp89Lidd4Ir116DSWe5Xm5W3rzON4qExDhZFVme4ca29sLTRcjJaZ
xSy8MbJRAvwG7KKnFzKPiDAoftMxsGguH8PcmpxYMtGYkF9Ji7vSSRzjwckp9XejE+IYEiiH5k0o
XQHOoXAsUvMxaOiGYzX/PI1mke10I2YVqSrU6RNde/lV2akto7Ir1BtVuRYszLX2nqoak/qbkqv+
XdOko4i6lAoAK/u0QYmqnudhJ7n1w11tNaKP12CxjmrQebnvlrF67hW2KJGefTL6hNSjB6ODMUcT
LnXNAFFNj92S0ywK60qvka09Lje3dIFO4a+9FlE1TNitWbQcn+0a7t0pHPL8C0kRxaCRtP5yp0I6
M5Evq+HZM5JMnPrUbT7mbd7cyNppvmSBSD7oBSrO1klu2jvFbCKIp5wCJ16Hwb31a7zM40p2DMbC
OuTCnMnXquNcucF809C4+1LSD3krDb/I4o7LP4T72LrlzpwsFHggqukH6cx+ebfQi7GQZ2xpuNWB
a3yBm5w8wR9U77txKd40RUuuVQdN8J4Dxudqg6S4a6aEYp+bOrDfmaFhZDeFLR3wuaqttzLDw1Ss
MUaMc5m5oJYhaGcrQYkoqCnykaRucSkydyiPAdsTZtbmMbMi9yjkiLF7WRei4bL0mrfEkfpNg5B3
zv1gTOmuT1wLqktXO7S1RuuBbG7kUKVW7gb3fUvL9L6nhLtN/QY/Oneax7fuZC1fda1VdhuqgYAo
9WCfhspDOHhikAHJIXGDF6NzrSdJ0OEwo3Zb7CEphB/arrJoy0Jm/rIkHUhDyCkBWy3R/nMx9HUe
J4Xn5ph9960fZTh7oDReYO99zCZbWwczoD3APddJUJc1mmS090C6RU7vawx17CU4lg3dvN2cd9Z7
LUT5wZVaPE6dueT8LZNGcCPn5Qg2QTCLcuq8jUNthG6kwjT9jFReMpzAw8q3GWPLH0tWtEvUrWBL
6eD7ZoVJalKaew/621OtNMcknXMGOZ4UM31OUk9zN3pp+9ZnNPafsLsRl/eUlIgYT9s1CmQFOKFc
pfu9FCr/Hvo2eMe1zfVJrnNd3De1pvC0uQyoZDx/vqUTV7lRL/0he1s7NLuxje6bK0jT1yAKwMAb
iILZIgDXV9prZtd3TecxktaCJCxMzUNrDhZmKqn7PpfD/OHvk+gLOEkWFNCuAjR6XOscjjmUCj17
2yz3flYvj06C71ExEETlgM5dYuHFDAbfuanKYUK7fwwPusqNK+PwVzoDmzAZunYgu3HLBri5TT1/
G1Gz2VVKwVSB7k7wNlar423NJOdxSPNp3NV9TlKZyg4CPEZXXEWD4iLYUXbZT/lq0rH9+1t5DZhh
ygqqalOH5UOc06wVSl5V2mFpasukvqekb953TpVdgd5emFljtIKtIsKFyJWdS9AOi0AhMVyrvSmz
5o7R5UQE8Nw7Wa/pFbDR6wcC/oMVKQ7Km87J+bZKmZDChA3rfViip6vTdrpj6mFeGcK/Hk7jOQ99
ZjNl4mueM+Gbig8XzBUPNPQEgcovX5q1698jbjCjoLJkcW908/Pfv9Wlt8jAw4XJt+kIvpLd2Rjo
ZBrVfk27KW6C2TmJsEkOQ9pc0yK7eFh+YRlCXiT7dDu9v+1Towy8FQh9vRep/NjqZjw64zjETPbq
e2V7ycmGpnVoPGv42DhrH5clnOB/3ptsyg1P8X+/4eysSCydnEkhKL3OucnQXpf1fWqU9r+jHNgm
wAoRKkcx8Vye0fRRnV/ojexZy8NCzdEychN65GodxXemM6QGeTGmX0DWeFfgm5eCIE+HSjrMRUB/
ZwgLP9QrESmv93Up9H3mY23WLmkPtqBtvyqDifLft9DF9aA0wQYFKo5z4J+fNWut0DMwVN/3Zrns
ad0D1kb9GalbpnO6VFfB6Q7/4J+APL6hC/gCuIpP8D1DcSCpK83FLet9UpVtelMsrBQ3tpvcL5OX
P/azo94NA/O6WjYCs+OJMbJTGKsX2WIM0HCv3NtKF/anv7+HS1GCEwxWHVFxC77Nn+9B166DfmqG
s97gF18NXazfjGS+JgBy8W1jQQ6GG/gM9fmfq6R6VlSDNtiylX5AFhrNU2FNjKqp+B568oorB+ZC
VNrMGbldQHnRMz5DIaVe17kj5QG+eVZ4Y2utDsw5XdpoIL/MRLlvV79vxiuoq1dPCZwNAgxbGGYz
5PMz1NXaFTg2uEG9H+o2efHdvPgILWp5bK15vVlE2XZXHvN1cPq1IkYGm/0zDhpboPwtOKXVHKLV
gyC576r8hjmHeC/KkF5asPpxBtI7rku297Io+niWD6aiAhXz9x30Chu1/YZNKAgMLejIc+C16keR
54vBxjZ9L0oXLPAKsXHdRhrwdSntQ2C2yBF3pb6i/XTpfcPM4ZWjaMUPONtV/4+z89iR22jX8BUR
YA5bNtk9ozAayZJseUMomTkW89Wfp+bHAaY5RBMjw5YXWlRXscIX3kBfzeijTNRhVEGMH/o2DkGm
CL9ZpinMRrMMb890dzwoW0ivcU+9iJt4QheE/8o6RM0u++4mNrbnDinVjxUtkfakr11/cCu+2MdP
AEkgfBwZUF1bqu9cenQFwXpDrRpXP3Js8QHFvIkShFm+BevgPACocA6uhBevqxwUMDx6x2AVqY9e
b6p0GCu3Hcw6HBq38j0PfbKaViZoweIoRtmbn3y/GUUCGLa66TQxdJO2SRWmjlq0vqWUbXmXxJDV
fWNV+wupQ/4vMrft5faXfEH+xdwNvVwVID0HFRrwZuvUI8gS8EFNqMAc+9ST0lIfQ2v5VGRoVsAL
zcVX6n5Z2Dax+zeo5IoywBjF7xLgWfQoYnKgBIDHX0miRa5f6HRA/+A2gTAlg0T6EsCOrz8Dwacx
JnZUh25TV3cKhTWkLERzcT3qQMl6aM2yt7uprT6Z8UiE7Oazx17blyYZf9hM7QJzqUjOGC+ab81C
Wr7H2REz9oV4iPwGvIaS94aqJv+7nmBjl7RGy74Jo8mkBI2I0iPBRTy/jZDD+OAs9oq02JIY33pF
dx4ytSofbX3ssJ7qVvNjI4C+v37JNSRSiQckM/OFKc/YN+0oqqgJ44Lg0hN1c0cNJglL3CjODvCH
g/t756RpyH8BYjVNyW2SMcOz65t6hVHF6sSSZ0Z6N3T9D2ux4xAXjNdaebDWjIRiOm5wSG1uR1px
rTBjnfZJRrQsfFtNjd8eDvIHC/jyLZD7B8tEPqkp04LNhCYsKcYqb0OkQ9QzkJ/Kdw1DeeOuxeQb
FoCNNnKMe1KGI+Prl/mkJIsA0eUmgSSmbgNI5He82pmMNjRoTZJA54A0HCcJeqQ7x7AZTPu+r6ch
1BPiHLP3mg9JO4h/SJGm37cvl5dfVZMa6kQd1pPHn/z7Z181R5AQh720DVfNje6UeZr/8+DtPE69
1Q4HC747FnElaTzFf0Q7r8ciG3ZBQTOW26oYfM+Gem61bPXnZcnD108LaiXBInZZBMyb6KYaLDzA
XHyf1UWYAVusuNej8kuutdnB7fwiJuVTMiEHdUUV97TtTUTbxAD66vEp53wVPhViMKKJiJsjOSr5
k69i8qeBWDopribfg+vVgzPWTuaQdeHQLV9Fb39W4EAE65iJ0LKbOVgNClCOBCO0SpufX7+eTJHi
B2IZ8OA2CYGowRwlK7OclMI7d3Rr7kEnpXd5tzYHQ718ZpGNo5fFuSC1IzK+nifcAw3v6qQLncxC
bKdR7ceFyClUsbgEaEOOZNF287qDYsfumXw+7iYM1+02UXOXcWsoOrSMMfcpS1c761UjzpWVgkbV
nO6+zDyPF6bv/lrNzv1e2bAhD87JzpYi0aPXSkxINWTLo1nNuCuTvMJkpB3sE7h09U2ZNUdyKbuj
EBk6KPbZfNXNOpexJRJy8w7xQasKqDT1b2tq26+UN3tyUIBgwYlnIGou11/Tpg/D09giQSJEdWnG
JQkrWP7+XGnzwQP1MiaAXSxlmhBzpYS0tQOqVU+L3VbngLRFF7p4BcMIMqrfM+fJd+e1fK065dPc
EJ9XmYMuVSqv55ZgEQE2xOloNuHuMUGnDorc+gWyAPqBlRcHB2Pn+pT3JpL+6HACcd48wBEe2hoA
KYFAQoxqT2WpFDwK9bSwqAeHYW9vWPjAQDXkYcAB43pmQKcdbJ06EXas9kdEnKMq8GxkBg4+2d44
BNSkDEi2oCUo//7Z67MMWF3kedyFSe+6oRf1DzBBugNWyt66oXyJkQcVDRiGm0GwdKHLEqGCMyVe
GaAINJ5jZ1ilQn/86hQIYDGEXryIpIvT9uQKzerHbm5EiCw1WZ2XxOcoFeBdxnR+X6BFchrSsTl4
gXbmx6Cytiirr87WgaBW8qRB5UeEWtm0J6+bujtJrmgWof3JSA76YKipEDpt9QI0aIXV5FUCD1l1
fINHECPBGz5NLr232w/Ozs5gGZEFko7x0uzyemcIyfkmdBJhsUztIy0oxzd7azzY5ztXBi+aRkxC
tVJ6EV2PYleRvc6ryT4v8BzKkjq5q2i8BbFNz48y8h9EQDBCKQXj68ZluLUA0CNhaMUy9GGdQPke
1Nnx24oIMCuT+aDesF1AqfOO556BNj8C2uzF66m5xtIW+qo5AYib4V1XRj+nuG0P9vt26z0NIjUV
n1TBKWBdD2Kq7dA40+AEEWVB+rZKdpnpkfpN6hzGzLsTejbWJqRLl372BtCtgb10Ts0+Xx0tUOxq
+aknnvidggfSPiipRiENm+P8mz0JMz41NGVgoCa24voOdg9OWM6wSfoG3PYr7xmWGfEfGUxLGzBK
EteL4XiKOkTcDAHqHf0b2BnzCeq0FoIadw+o9S/XAh0GJAJxm4ecycV5PZQyrLnqglsNRsXSH6bM
Xu8bb+0PzuA2QZKisnCycapA0YisfhMRKRAAklXJEA5GNfPsAvy+Rx4TJF5ezEsolqb6LKbJCHQc
IF7r6/Y0tEOZDqscboHN8e96G7gp9hVB1CPNJzS9CbAnns9LX+TB7Zvm5R5mlqQKnEtkdFF7vV7L
CGyOAXbTChyvKt7nCbWDNRrKE/yFr38wkmkim2vxejPo9UjSEheocs1X85Qe/9ohYlICndFZMw4e
VrnXnicLT58O+jnJjwyIt17Oal3DCy0iE3xOld3FIv3GO9+fnTnLkGDNJwnfODKQ3l6mmzG3V3a7
kBrkgjEnSxkDFdriCQdkkHIzPKqUTPNgjnuHgAfv/+e43Z7r7PUTNRvGa5U6XOmPwywzvINTvTsr
wMmySkAXb5uqr50DhJYiD7SBKQeFACSkaEaAsfk6A/5244M3dnc8+meeFKZkSTe3COwx1Hda2wSu
lRWftEW4Z1efLb8tQVsSsx8Jl+0ecmIWFICobiEHdL0ph74s0nE02Clwus6qBTo/Spb5Q9HMyUnX
Ab8qil1c9M7IDh6PvZmS3Mj3l7LGC60cuxMELZlHeo663R1QeYSBlb6662a1u9cW5dvt0/ei/yD3
J/V3qbrEjUJp6XqmbTfqYOrRJtcTJYIZ69ZvIgtUdpZNcDmsYggjAfENMUXlh2tU/2hoex/cNXtT
BkggPct5LCjmXv8EXrel05wZQeTGkZI2GVyN1FWse4FO2P2i5Ee2a3uXG9Eawph0D+kwbeY8NB6Y
kta0ggE4VLC6oAl7u1nCLqq/317e3amxwPTv6cvinXM9tbZI7aFtEJfOTaqk6phW/ujMDpC1uXhb
a/pRqP0iX3/6nAgno9UjQ6qtnKmhdzNQUqbmAPUKtXhUz2VJ1ZOKvO7raG/cF0psn7RlMj/YXiYu
JWCVk2Ej3nB75nt3LS+VThKNzg2B5PXMdfAvPe4vFhKnToQmcMwfvarBSpaGay1SY3cYqCtHraz9
/SzF9l20KWgLbDZTkQ9FHusD37brPYT9O6F/miwqXb2elj+NQVF+WcusnAonNR91Jxou86SMR2Wp
3R32BItBFgp5oU2QYKfCgAPeIATv5cNdWefJNyhSf8XFqp1vr/PuSBJ4RKUN+alt91dLR7pAEeFI
2bvGpwgO3LvBVMT9iuL0wSfdGwqVVXlCkTWlhXb9SVvVjhdFZSh9odqfFq4BGDyDjZnC8nn9rAgG
uI5AMcm5XQ8VN4opppRbKUMW95Q4jf7Pmudg9Owx/Xl7KLkRt0GBzE4Zjgrei/StKHq3W2kVBrHn
dd/RIuB9MRP7YO12LgIkmBAqxZ5TesZt1q5btZ6yCFdnNlFMs4fO+ebO3fhOAeveD/FyMKmdT2Wy
IaBtWCTd3KzX66cXQA01xTSDYmm0S5XbTsAxdL8r9TAdFXx2xwIZAWmSIa3tSTeFmMyyStkWeHKH
Wq07b3rL/GF4a/7l9qfaeZV5j0nfpKQjTpGb27Sv8HNxHGKpYmgM8wzJNf5oa4C//WJYOwPyvJti
I+nRrUDS/eAL7t0sYCxQG8aHmP+2MQi1K70RCzHBpDrZecrMDtGJHokOV+k/F3lRXkDrisyPuZfe
VNnYhLQz8r9vL8HeYstD8QTYkn431x92rlGq6Gai5V4xe/UEhbR5k7kWcg+GSkX29mB7mxa5MMRH
ARtSzttEQY6DrIIalaQ6uUeYhWYByCVrAokxjGMeWGurHEk07c7v2ZByCzyrfc0JSGvEhK3AM8f+
XmjlHPZa4n6IIFmfbs9udzfRIwTU4pCbbn0yjblWk6IlXZxrRGlPpFvtZcYzPgQN7MCq6e38SzQ7
3VfFnrSDsGtvbKr5Lg8kVQ+Uca+nieXEVLdcGEFdpto7z5vGMNa18uTZoMMRm59CuD7f07h5bbmU
+MBk8/A0oV9Lr3iT180rQDAE803QmY56cVKA5WNhQP2alzW8vb57n9LAfpTbh7Scosj1HGEWKflq
4w9g1/2vysmtx9IuxMVyC+sP9ilFWZUONBI/BM/XIykw32vNre2g5HINRjGaj2hpKIGyqEgPz86P
2xPbC7JwLMN4SZPdfZxrr8ebsXKF+447idtGyfeCa+8+aTPr7Rzp1Q8P9fzPC8BOeKipEqTKZH0s
l3gO8joVBz5/T8iczeOFAQqO8jzycvKb6yD1RkD/lKMDl2zBV5AzedfU2AmvnfatadYGhjxKqS3q
1fdVhMmmp5Yqm8xuEJ3PocfGBQ41FlJ5t1doJ/jjiqRRg24ktfAt4jKqLQuiI893rgzTGXyEE6gq
jHQBxR7x2CV+462zOKiO7DzkV4NubqumqEcRgf+U3unjqXZ0cQFuYx08A3t3onRVA2zH16eidf3t
SwRq02lK7SBt9K+Dk1qXtfeKk6Vm75C3PlKtksdx+33J5VEb5H5CvX9zhhYFRizceztQo1pDNTvW
/a60p4dUQxUiVps5jLNJ9Q0IBqcJVuPj7e+4d4St//WlaSGB876erOVlo4OmCC55CGAEkUilcj3c
EStNqsufDAX6TDY3gRFt1nWN6eGYlMyCpk7mu8QCrkvG337INPMoON/9hLh8U3FCspVK4WZWUd7Q
r8SNBf4eDhtVrH9oh0kLVOpogd3UR9DJ3VV8Nt5mY0oqv5gEDiIIbUKDBH54orK4hp7iHvlo7E4N
KyND4nd5WuRPefZ8ui5KMYKCXhCLKULv1i1mP2vhIPlF1Y7vLTM96i/uTY5imsSLUJtBLvJ6RLuk
YJf0eDCU8MhP5ZDqfkv/wEeQ87UIGPl2PR9q891a4aUDU8J6aoWOlKIuEYi2Gg+qyHtHjgIT3RWq
yFRFNhtRiFHrMg4UWm2INhqJ5w7QrjXvTaHH6sVKCACLxove1unafNe9WawHBebdH8Ctzosp+4zb
FrSIokUkIMqCvC/cyc9yHLCMcfR+IwOhhFnFebeNUTkjPF4EmpvmH19/EummIiPGUwqNZPOm1OaQ
eAR4dkBeAm0WFz5otm7iGn+Bm8uOtKF3Zyud31lt6Zm2+ahdphWVFTGaLjRkxKJp+LACow+Sfhru
7DQtzzoVi3dOo9nvV2s+6tXsBWJ0Cih1o0tPQWgzPMB/DVgM17nmIWTnq1P1bVAz5S8NjcmzPvFx
87HpTx2y5wcX3m4+AXSRsMUhecIP+PrkzI4Y1G7Gus3ThvXnCJ/wTCG+vnPr0UNgaWbSSt35stRx
EhZ0TKopzVE3Q+7m7QMjQdaypw0zYtsmNRRo6RHw9YAaFhzUCOozXeGlPdjTe/cSHjSqJHtAGtpW
3otsqGkh4A9sqeI/sxDaOWmaDDUmsw+pVBxJWO7O6ukhAZ1Dr2a7havCTaMet0phdtlpnek82ety
VHrZ27oyApC62LJ8unkdlVh4+TyQ+LZ6PBuSRL28p2WKAzz8+w59JwFxPOSgu5ZPiqzFweAU8x+4
S0rjFSqZFNlkuW0zWcRk3CnVqLRF2hr/o/LS+OM0VW+U2ikC2Hqoe9hDc1bd2vDNskBbphmiAw7R
3vd9/hu2l6aatWkucNMEyo5xyZp07zRR6nfIlua+ikHx3e07au8Dc0PB80JPmC21WXqI/6btxJSM
zbqe7mpk7e68dJn+uj3K3ttGqQEgBrbnjLM5oVNC1VICkgKYHOlPdBcwSHHLAtkAb4zG1yIv5fPm
Il6twyyTePjNGmqD0y/VSvyqGFmHtgKInjdNOhXJyU0MYfs9IomJX9l9Fvs9mO+jiu3ubIkbgLFy
GUAJu76PzG4aC0V0lBasCVnmEqmNFRO5N245Twd5i1y47a3DtmS3wpckstwsbD4tdrXSuwlWSy1j
X8tRGXGUpQp6lFvDtJAG8wvqT7c/5+6oT51hMNLcQZtN01YQaUvZuc3RG7yv7fxzDRngok5p+RYZ
q/JtFXNSb4+5t6gU4QADSBsu7r/rRa1NktGn4liCvOn7LlbXL9qY9mhitoeX7N6hkAEtZXdDow63
/YC6MU+xU2GD3GX1uQZA+37S6vjg6MlV2n47mbFhTidZltsZjUVnDtpChyGpdeM/qxLVFHQFGh5L
WpkBDKX0Td+3K/5txXSA3thdTI9cV+IIOHibx9ocYj2xihJPkCEZ70VS6CiSOfabuIun0x98N15l
DEEBpnDTXH83T2sxUowpA3ttU4aL039HbWEMIVr1rx+JfBL4uEGZjZL3ZqRumjUPsg02inBJT+NU
RW/GCREW37QH4/LqWVnQrOl4QdWgQ7S5YmDAj7NRZ4R2S5wGvakpIboxy/skJ7u8PdTOi8BQ2OGw
ReizmZtvZZsY1BsZNZK4HpTfme7AMtf15N+ha9GDaMsjx9Cdx5h2l7w/JeCLVvH1B3O0KU9VmytF
q91K+TCVivq5ibxi8YtJNNObLG0Qm5/dzvwwoPmDpPY8Lf/cnvPOAWSzcATJH3gxtmUPt4iNBskw
ek+mnX0ZIUSGEPv137dH2TkFoNLpisjCCi2FzXsPtrjMdJQHAqFF6duqn9Kf7aDUfkQYcpAL7Q1l
EhaiWgTS5YUvVFF7wsjS2QxcpGnuDLe1H9EgSyEfjK8VV+f1I5LCSwT8Gl2sbSVrUakug32n4z42
axh7EQTLoXMJmeL0IFjZ+UyyTwFXXB4E3Kiut4ptdwhUjqaB2kc6n5O0cC6pQ1Xj9mfa2ZAEY1z9
dLAozNmboqQ5uEBK5GtDityHE+K/+G+g/OLMeeS741T+9BTxw4xy6x5h6yMc886XkwRgngEVL2rC
ies5di4itzWV1qAoRfOh0qfpUnnDFOradBS37C2nxj3JWjqURbeoJN6i3tJWek2oB2l3bjsOYYt0
7sFy7o8i6SGw98BkbJYTFWfUqQgPCAzgUhGh6O+Qa36tgwK7kKwbHry8ujyywutly73eRg+N9kpc
KD0aCuNKsj+qCKJm329vj70PhDE5dz6vNbT7zXwqVSqKl/SykD00H9RqQfJ3SdJTbtPwvD3U3k7E
SASqFgxPYpDNUGVV0doRBJaVVmi+ETeo8kaIwSiJ84+hFImJgviq3nXDnF5GSxDe3h5/b6r/s6Dk
apad6utFJeRyXK8iWK9KW714c/elRg1d9xNjXb7eHmpvlzCGybut4bWxbbOqUYVmacsNbLadOHVZ
tVS+2Xp6cTClvSV9Po5+PSV0aKY2XckM7EUM3xzU+u7XxUVZ38mKc+us/WUsGytMlDry5wm/k9vT
3F1RmfrgICvFCTYr2meNPfWCJ2BF6+6dnrsoSarrAvJd+/z6kQADy6gS1pC+pQ/M60oTJdXpxw15
flfVnfcpESTtepTaB2sqz9YmsGQ+ss0IxFk2/6/XdPZmty4Erb98aYpf3mCqb6xezb/H4BveAFUu
H6zZODJn2FtJehS0cz36Fbyr14MKUBNFZrA3cQsw/KSnRzJWUX/nATwIbi/lTuAsnxtZaME5iC16
PdRsaE23GqMZtP1MbpNHQ39J67pAnt2Jzl1vNY+NXir/4Q5zVOXZCcZsHjv6RGCswI5vhu50vRmV
JKHVmev6pazp/1QO+lC8EUYo1Ko7iDP3pkrUR2lDleyCbVVNQfRrsYnVMVXWrXucWhH7m6MuqIxY
yFaj7tc9HJs06YeDk7F3AUjiDl8UmxaImdeLPOIX3a4cvYDxgP3Pc1L62Ce1B7f33jCEtrJ0R/2N
FvL1MG1p/s8lEKhqaX6vO0e7NIW2HAQqeyeCCIISLPIAQA42t0yXYPSNWQDH3Gwf6zK3Lo0olQus
ZtS/6CqcMiTe7m7v0t2Z8RyxT+HTQGu9nlnfGLBykWQPaBLiaKp3fTiu3q/bg+xNjMcIejp2rdJk
8XqQsVYSNKAzJ0A+nw4M4t5IZKB1Sbgu/LQoG3+o0yOawc7M5OMnwb+o6rhb9IiyaGqtotOKlOow
jL6Tqc3bDhXp17chGUaii8kAABhu5pYmsdIqBeV7VxPK7wbBkC9a4xw113cnQxMZGDjXCRCG6xVM
EJA1ktwga2xs5c6OFfS52mEwD3ag/LGbOxmqqKbqsm4LumwzGbMcazxJ6MpZTmY+4Cb9I4IE/b6J
DFRPp/QD0hH/qrNXvNVHRE5vb5Kdqxl+Eq0lrJ4obW47S1oDRqJEJTtw+th7Wwl0GLlPMCPptNl0
/mQwHWQWgjK8QdtGayu1L81Udn3KxXtEX8QJdauke6wOTT0fXFK7M5OUF+nISa64yY1HEccLkEsn
qNsGlXCn/WslbAmGNT1KA/a2iQZXAPK4w8u6FUkwhYIMrhfR3ijbDuVYZVr9ZW2wEbj9rZ4q6i82
CjUnomapDrPlXhSTSikPWblA7SYMGxY9eTc2cKLSxRnvihruboDYpxG0KHYWJ1Rz9cfRcZtzSqk+
PnUTMtF+bhuHjrK7GxhoMXUVFcjv1j9Z00WrrAOEH52n9d+8S4Y3ZMzN4LfzEJ1ZD9d7L4WxNL81
0HU82bmki91enL3PTcUR0I0s7CKUcX1W66xtpyLvQF+QCLxH+GpAudiez92kH8baOzerNEWX/3E7
mNtYW0utaDCob1DETdz7uq+Vy2IN3clmy/09JdV80jHc+oP9TMouMWlE8myo6wmqmS0QPwVjmAt7
+apPM8K0WjH8W5LQHGy0vbWkPE1BzkXlCuTU9VAdmOfCUiouBd2lORbpkfNfrhdldRnaTjXPt7/c
3vExYLGSE8IYA5twPdpoxkuGFYxDrVPT88fCbRrrbLbO8gesDRJOZKXAE7FBtjfC0I2rQjsWytja
fHA6zf3ZGsL87/Zs5K/dnlG445T2Yee+7HXGve11UcQdp1Iafou3h/YYFY59SlIdrfJpxibk9oB7
H0sKgsn6A6WbrbRBFOWxB4bQDiqvs89GCaoOS6/hjOVY/gdnjCYyXx0VIVkfuP5SzVCNWsn9F3R2
o9/jRVIFYxxjuOImR+CmvSvl+VCb3Y4otlN3rWcHxO152Nu0Ley5/9ajxxKk0+z506qtSMt0vV9m
TnPQOtnbkmD3EFcEHsiFu0n9ajzzdIvuV2AK0/qImGx2LjEhPogC974cuRihEpVMPqG8Zp7hSHDJ
cawpA2qRL3F3t0RokisgFt9NpjIdnLE9DBtQOspUtNhkSrv5dFlcA6FvYzvAUGSJT3o7RR+wWrHm
O3pDw394+6jo3rYxd/QcU1F+sNc4xU1gxr/atxdb+wbIf77oVTv9mnBPqQ9+4N6KI94DPgCqE1nU
5nsLeE2FZshWgFk2X5Ya2Ae43z/A0UBSpowG+knmiJuMIk4ajM9x8IC3oEWhY4rvtdoqd7GGVtHr
T6VkSUpTXkjz24YDUflsTTpoSXVF6CW0yy5F81DV6oIXWPcOyMS7O4lynYbwPffaNorTx2putJzO
v2a1yb94bGl3WaHqn9F3tQ+q1XtvH7PSqB7oxMXbYEeFapH0pQTOQC4NdbLeQJ1X8XHu3EdsT+Y3
ip0oX24v5t6dylsEl5iEQmLXrg+KtlSo8gxccRz35N1sIbvL7dpUfusJNWjEeIST2x2QgERKe0nQ
iFzvZyczGhba6cipB4oWq6dU0bwfrQPVZxRG8ndSG0cto91FJZNG+c1BM21bEe3GTvEWlZ4bprz9
Q2H01hdNKYfzuOKaHdotBkfokBhHAeXuoXs27OZSsOC69m3DcUgmVT91KXLx44S12R98PcI79ops
c2w7AaVhKzq2OjxQ5BoknZa2UERLwKNAdknHE+khGha3x9w7EDbYLu0pbeNCuf6AeZeLEdwPTUzU
xx7EUhphPJnO+9x104NHcW8RQYci8UGsRLd2MxTGW9E405AKrCHNMbBSQXb5Q4lm78E67m0SSlso
BxLCQg/aDLTQf6q0Esa7QJ/c8Wu7X8+RJpXIZr2i21F46FgMbf/P7aXce4kdULEOcAUpbbJ5pTDW
SGOphxAkkFvQpO7xvugy0BlJarzF190+2yApTjp0G5iwpndw3+wmPWhn0HaEQcBjuTmLsUuxntwc
hLs+DRZZjVY/WsmqZn4z9VoX2MZgfwY9pKy+OUxAMSfA8pPfDPhAnuwnnVIL9zeA26peHrzge5+E
Z5WbSYZ8WIRfb7MVNkGLNQVbuy6Md4C94zMJNKaqvVpl2Cu0WmCkSn2wJLujAuzgHy5DEKjXo0LB
H6ehJ8TMDFXWF2vjd5bP2Vtsb9eHGsE+H+5lczDVPTw+1y9yr+x1yXrc7AP6UoplLClhOnCws4E/
xklUXfJo2ItzSgAWf/MA8L2rePZChKdtooYo/dsV2Djc3pB7B05yk6SgClfKNlTAy8ke1Z4SUzUm
0YXMIUa+FF3JPxkFXj6KKtLtfrvIcwGudyCpx44iuzf0qXiHjfmRvK68YbfZAu8oAFAieDTNN4s6
Z4phdDJb8KZCUIOx7Us25/Nlws3qvh+c2q+jQgvtrFEvt+f3QlaQLpzMlYEcUsalTrJ5VJ1B61ez
wcTL6fPhUXcV9RQV5fI1xgxwCBWo4MMlzw298UfLnd4ZKft6nuUHL2fr0XyST7v9k/b2NYkTSTUR
DFU9+So/e3XrqEXzQTgOUUy0/DBmFWFUUG2D5uvNOkdvMGBzwgLHzT84TySE1EgpZ9Pz35zibq00
I14HN1CicsgelEbg9RQL5SEXmfgZRcrgPKpJbB5hkPfmK3MMHcVBGbdtGgZEWRiJIL4XTFHkWe8L
s3QuY6bb4hPecNGjPQvjLKzWOEhudoIb0P9cWCByJXtXnq9nywxq0mkaZMEDbWjrt1EViUBby/KX
6JS/4S7rB8PtvB+uxIfSjHE0kGj69XBLXuct5Sj22WDYjwV2aMEM6xRv5gpXqmX0zLfCrbTPXqUW
gM4V6+Di2psuhZonFgLbfKu7uxQd6qmF6crGbNT4yoimgZ9TTv137QZPRlfu+uv2Rt5DHZOL0+WW
3gHWi7PVlTj7eF3vBLNokq+iHfWLM+XxI9Qc+1eaDzhi21ibYlKp/DAWo8fLKtMPrsmdq4XfAFIH
oWWg39vet7CzBcGUhfqnU60XMnaEByCr3UWrU/q2DS8PqrpTnnPMNoPb89+Jvkjk6PBLYQdYvZuN
PaA4DIqaoZcyXT61feN+hdbq3mur5/53e6i9xNZlHNnfkN0bVS7Ds91cYieVJyifBKPXZA9EBN5v
BzOg+eQlejn6UabpNYFB3j1gzortzKJWqn7GDAjJwkqVqshpg3XXqRBlwlXX6Rjs3P6JO+8Vv5Cd
QCGBh3PbR7aVIUGQPMWXPnIWPO+6vnxHLdk42Od7w1A8k/gQ/jW2xeHWqku1TtlzWpQkdbDg4zaG
bbEWf92ezt55YrWBf5nU61505fCCz3rPKLi1kDqKT/ggtp9VoUfYTrKRnSj+dHu83XlJUUYJJEID
dvNOaUZeLa5LfJ26S/UP2AP1l2MPR8iX3VlJVBRIZObkbN4A0VSmujhIPJXrOj2YNe6tXbK2Qas4
/Ue0LI6OyM7dj5+Hybmk4AGIYnNEapcOYJbNTtBMg1Lgv03Z+GwVNi5QyYp7+qXWQLaHGOUkf99e
z92RqVqT2iKyZ2+1pO3GtRZPkEa4Sp59Xswo/sxbwcbUG5t3v9SoH9bKcnAl7N1GdH2krgxdwRel
w3auCzPl+oP6ZbfzJXbnJT1TKeDtyQylPaNlmvxOutTDqDNC7+DgDO7dSJS/qHGBJJfmDde3hL3i
It8qFM9NobV0ndQq/ubhu7z45twesW329hK1LLBAIGgpHmxCR+FZA/EbkVWPAfDZRKjRj+ylfVfF
0Y+VtP5gafc+KKpfVJyJmmhD6ddzc41p0unuunBfjXf4enZ31aB+sJaqvWAUlfjd0B7hQPeHJONF
JoBUYEtoiQrFLqkSukGH7BhAJ/THT23vLsHMFf9vbWfl2zgerQNk8t6oUi0IbAXLyjG9nqheuFm+
JCptJoMiRakkSqhYcX8fr5n3w24s+4TF2aHYy97XfDbqNk629TlF5Iz2hLII9dFDGeyME4P7rzux
A05EPZPuD4NONcNO7QdFH8xzm9Xs635a0UlvQD/iQmh8YRnFX3FWLw9VsfaPtw/13iWJHhUyMADd
6DxslsZQlljUdCOCZMbAuPaq6AFC2WvlHkkZYC858hy7vDLbnAi/QjW3aAYFUzyDbC4r86TmmBkT
vvXn2xPaO7CwNCgz0mejQC6/yrNnXVM73Cr7kiDVG/tgVvABzqiDXRClSg/Oz97aSQegJ8MClQLL
9VClTXxW5S5Q36zIz+0YKedCd8aDzbs7Id7lJwQnUAL5K55NaM5yXGMMWWsrl98g8/BP7NZ/KQgf
YUv2BiKTJKDSiYYQBbgeqFG1oSlaYGtKRwctyo3pZFboPOUxefqrP5KHgiUaQNQEeE42H6nCPLoY
Jeaxhiz6Vhhoaevg0U9QGP/gAie8I7JhCUlatjoHpp6bcNsB1a9pGoVVM+Tnmvr6jxUj+de/FZTX
cBiTAFV6BZsvFY+oCUwQfAlwHGwELDfBAAy1A5FpR3XfveIWqZ/k50gQCwI51x+LFCjRcgSWgwLD
ooumt8opLTDXWsZ48Csqzac5d9pQuOPiR0sMza7U2kuCC5ufqMNyL3D0OIDW7Nx3dL5smhAyEALM
dv2TFrfCrbti+uqQtkFPBQ17SI3QWLfTkzUNenh7E+2OB5SHZqkNaXobt/JkZ6vWgtNIJkWpsJrV
tTBHQePrgmXkXZR0+kEAu3NAoNVQZkD9F/b21rdjEAZyiCMBkDI10+8sq+P7iUggnEqvPUD2PLV5
NvUd6kemLA1Lxf/tYuZTEYHe48lStBrXjLpnaR8UrROoc9Fk/5jliv1fqotuCBSu08hfCapRgUHL
qoVHmM2jv+B10AelnkJJnoTTfCIM1nDVWLtS9YXlrY/NBNjx1Kz6+CWDHVHh3VrAfIfHgyNgQRif
nEpTqR6yQiqRqOrQ6zj9icT6VWuzavlxgb4F5rd5GkPEbUfKeW3bfSzWZvitz12BxW5jI2+2LJXa
ntSur5eTkbT5R4xah+aCxJ6hhlkjdCWwu7L7K8t06+fa1vanpIy9T10SdWsgkCE76izI03G9urKR
h0GcAzCCP2XA8OxONQdESSxtBKfg6s0/ol36sEyt/tJaVnXxHPQ6G4/Ats8ijedQ/fzajStH53Ui
BJICLJvbb4jiIWpyeXZFFL+fvaYXPpmo9d62RmGepkR3f/3BiECMMBBCCZ8X+Hq+OaY9teZAZna5
kB9s4CCnxTbqR81JmlA0vXtwE74MuKRmtQngCJq6hPRdj1d7VqIvI72+HgsHtE2S/ozhQX+qcZEg
edZQD4ZPdbCsL48ng9Inwo4P2i94jetBvTyLSwwNENsVdvG1X1OdMuRoPURAiA/eZHmTb/cP+sSy
5kgdGQjo9VBxNijTEpFaJhzGU5kq0Qf8W6yD8uLLC44JPRtF/opnuzRdjDmtbArnzao4b4q2Gt4h
6VSc8FRHudhAF+lPPhudKHB9EHB4Nq8HjFytUCZueJLXHr1nfS1OIMwxWc06gJ+wX++zBcPB23tz
97NJNKZEwclO0fWgsDoNC6oP3ak+EZ9sE7/RIRrLx6k9ZKnsDYVEGGQLpEopRGySubodeqFYHPvB
rFAxMcf2hMak7aMac6R2vHcCDNlpYDsSjHrypzz7dmQWUhADpFfc4/lZjZZ3InaIvrhq3Ly318ny
bbc8orzvbRgKRnRZwD1LN4rrQdO1NbpVZylxEG+my6yl3cexcPUQDYG2P2EIi07B7a+3O0+pLsKr
iFLX1mVUReejFy7IwrZN9XtXrcYADmP77v84u7LluHEs+ysT9c4e7svEdD9wyUVKbdZi2S8MWZZB
kARJEOACfP0cqrtnKqkM5bj6oTocsgViu7jLuecwhe4fJ5qqLfgK2u1fGRQh+dK4izTp6vq5MqTg
RgL+RdRmi6Z++X2I4HcXhiETQ1VTUjXWuYmu1xbd0OhpXVw7dIDDbK/ODshn0LlYVTpDErZJRUVI
6uZNkXQMOiY2i/SZrNz6iXofD04regJgP+G7Hu9lXonIVCPV2VTJ/m4pN23Lahq+V7niFwARhtuu
JOZdxNs8sS0O7p/P1/jUfDFlvI4LE88Haxp0Q9HY/oz5BsX3oOxnaAajNOm70x4a4eckfU7NFvkd
qOXCfgNVvFrdDqGpLlBXykhuu3GteHFRdo3ZbDqh+D20w2VmWar/lg9zfZBzaH//C7NFpRh9t+iR
gwd/vNoshAR1L0adIUERgpLCq1K3kPWVP1hWbKjhXOvmh0T/sr0gCgRPGXJ4KM6vruoUzcYiJ43l
lY2105MOfi5B2VYM0spcxabU6Awb2r3cvHStqrgvAF474xWszSG+AXcHEicIV1Cr9FYP5oyChsAm
6wyShiqdAKZISq+skxLNStnn63tyKJwkxAeAaSFlf7y+eiLMblEvycCZMly7RW1uZGN2j+PcnGt4
PDEUrgsuKeJLFJvXsEYtqRcK0eoM+Eb/i+8w9JhNVXnJKuPM+q1tH9YPGRMwVeEtAbooWh3akZQG
QBzEzOzaL1LD1OAFnJXxg8Ctvy5BQenEjcvEGa/g1Px8BOlwTfE/PJvHS+l0aBJqGJYyEGaQ5GCn
iXMUQPe8DPszT/OpUwpcEe4FMBRoTlzPEPItpeFZhs7GaGn7mINZITFQ+juGmsc35VT1qw5VAJJe
z95YugtNkOSAqfGMLTqx0AtP6tKuC6TMh6YND62kYS8NM5PV9GQQ17jwGrcDWWujNoUeUZtB9+m5
IuuJdYb/uiSRQJCIxpTl5396wTXzagjmEitDeGJtLUKMTeHN9MuMyPfMe3bC+iGYQgkBaAHkfte9
daxB0t3yKyvLLR5mIf6zDS2QUVNmq4w73XCIIPKU6gIvTzvM1ZnA/eNMF8KNRSoLzci4NKvL6Rjt
bEJPycp6H3n2mZHimUR1nyqi9f5zO/DxVVnanhF0LWoTyFuszB5lfdmrcbQyBlBSErB6uBhMW190
XdTFTi/k4+fjfVxZSMWhmIoEJw7yCca1Hm2FIFDPZorz25vTuBOBfHWGrrr1rLa7NERkXZjY6Vh3
TZ1+PvqJhV1oL+Ftokcf6e6VgbDzOietOy6qOm5zadDiF/M4uQ1EZW4+H+nEPOGdAHDoIqBaSgjH
h1X5gwpVCFM09/actZFdfQEpv9oTr0HCW0lx2ZKAxoZdtqlbTtGZdMV7o8afAyLUvmBrQdqCkwrg
6hqOMnAU5UUzqsyv7MLZOn5emTEiPhtk5j4prgSSEVFC0IP+GnaWmDZLNbBMqCnLuxqhE7vpNXhR
4sImUZdIKJfN720n6lLCV+8uB59J5LBAYkX3tSjzPuY8RKarCoZ8W7Op6c5s3UeTg+IEisOoYGFu
qFYcLygK49wissXtz8N2C9W0ObM6c1k85E1q0kGoa85b/+3zbTw9Km6gvdAsAqt0PCrra3BdmxiV
ssHeot1u2koFUcdINfJXPyNsh/pj8fL5oCdOKQDH4cIFCoZtJCaOB/Uno4kUVBYyr85lDKENZx94
zQzBauiu/4WhoEgK5vcQ0d7acQfKz+l9GZgZFZ277QCDTmCDjQT8kuzMBq7rhsuJhPeMmATjAJuz
2kAQMLOmLSoTWsJhlTi0VFs/D2lsGqF/E+WRkfm0v0T+vs9+f47w5+DdAWL3sS0UulKF6gD5yxrw
nSa1lddbqwiCDV4YcubanXifcdsWmTA8UajfrLUZOlh04GZKeCDortkDWfdN6ajfsAa1jsqc+U72
sr+YHUDj46YveQLUpTwz3xMmHTce0TuA8YiL1jBLGhAf/ZQ9jo9Z66Qc2HBBx7J47YEGO7QcpC9n
vIETAy7sKgvBL7BBQMofn1cnJMR2OFfZAOHmB9JCPTInpNlTCN9nBkLQM+N9vJRLiyMKSvBcUCtd
a3BUPvJxKLqbWehTcmk04QAkm5ODl6Hwxaat5/FBicB++PwYfTy/cHaQykLXEVBQAHcfz9IdpBMW
LZZ1ANYoWRJbCUO/4FPR9M0lukt+QJIQwDPPOFMQ/GgNYAtQZcLiYjsRfh6P61Rw6lSPF9P2RHRX
yQoF2orWF7SqizNX9MTCHg21uqJkHtyyamENorBkwLKBvbImXnhj9s600XnXJZajzyl+n5wfEEYm
2rYXorFV0Q5NLA4vOuym1brlM/DX7Gfg4T2ZChaduRkfh0I8CSO38MWhqXntPU+dTzwpFMQd4fcl
ComiK20XX9wuMH7briLpg+MCfDeuITDLx5sGJg3qi173eK36OmFg7Ny0InTjgBrGl8/P5UdPY0Fh
wNbgzi/8FqvXoqOgSkQDG4YK7GHfTaOMjaBnG2sGAqXDeYxV40m0AzB0wUMscfv58B/Qp+AgMl1w
2SLzAwQM2vKOpzoNTLcgPRWZqSnfy2b2n4oxcGIki6zr1pZNAidJ7Jq6G+7wiOqNREdlOgJuUCdk
RsXjjHU4tclAuEPoFrWaJel2/D3QY/b7HMzpGev0BOYWZj6iOIKqlwWlwc/n/vG+hBbeTYS0MAqo
sq2Orj/6OXN03mTEc5oEBJc/J7+LLspRiqwdHf2lUPIc09pHM7SMCc9y8V8X//J4emYd5LyGc5dV
Rk7SOjLs2DdGdaWqekipY4QpV8reRKIIztyej2YehBig38duo8cNBdzjkTXgjYQ1dpu1deHBc7Ws
fVeG89YYcivWcJTufn91EV7C1sNlWCCux+PVZZO30nLbzGNTmFEzqBJQhNEs1MLdlX31FdnMcyX3
U3NEUhFd5gtVJgzv8ZgVnHa4fGab5e1sJ2XAC+CMClwmcy4T0ob+/vM5njiscGv/b7yVnZi8QEQt
tSB073Y0tnkXXLVKNlsz7PwzvsnJqSHJBe0GPJyIDY6nBoVP0eViajOXu2MMMlAkEZrOuKnAmhFH
XfT7GTwYBYQ/IOuFI4KmoePxVCvqAjEKlnKuyC6s2rexapvt3IOysh+86MxKnroX76gCSETAb15b
XGH7vVOFQ5OBAM17Iqj4J1FAadpCEywV3AquPNFXSVU67My9WCZyHGqhSAc6NkwGxG8oLRxP1EXD
c12jcScr8kLcoEldHXw2VmeyTB8ABrCzfxoGiJDjYUjXOcpSXpOhrE/B8ixJ6ri9OIQ5ucvDxr0o
AlZkBfDRSU/QnVWUWG13GqYD9OUk3PrZPdOreOpEoT4E1w9VMVDur3a4DzvE2jIA87xWU8ZLCQF4
wVhicj1twkKey1meHC+Ci4AO6SVVujrBYvCdyUA/TtbbYfWTmWPw3Nn2ZCajEqyKC9qOr59fz9Mj
ImjBC74kFlcmyC+FRJiOrZ25cOMeub1soDnfWK4iQKGH5/raT5kDVIqWtBr4QxDmHu+xVC6gv77b
QIU3tNMiqsMk1FGz7zouz5ynU2/XkibFY4JiEZiQj4cKh3YGI0mIzQuL6Mqd1JTypg3uc8GmA3jA
YPPUAPDb5wt6YlQQcKEsBcbVhdVptaAjkpHBPDptBvZcsW/n0dixUZKkhcOfDK1vJSWqVWcGXS7g
6oIuhBbgL3yvUK0ZIEsAc0sd1TyTVjAio+HmV1Xj/vRGZ0ghrzJdFJ5N3gVsLsVk1WduyYkpg9EJ
CSe8Jojo1yyXArREenLAaWZN+ZA0HC0DU0RAlG6P1UPg91ZCXfucAOSHHi+80qAjQsjtLNy2Hxa6
aZBZ850uTIER7vwMlRS0+Es+ej/gG7t7Ip1cZQyScjdsBmT4UpUyf45aQrt09g3jzNuzXoPlaxbr
CJ4pQAAB/Dk+bMpFuZNVdrhoT6p9KYYh0z0vM09CHnyqwG6at+xcR9baLmNQ+N5QSkXmBpCANY8I
WGINr6jqPA2KonnCajdfVX+2PXx9uN5HAQAJiF2kUD+A9Kw8Qg5sZDmYcJhzsA3D/caiSKS5Q4Y9
JMvqjXA6L5aUtpfNGJ4xUGuDsYyOjOaSI3YXAoJl4f+UE3eGwTOL2Y1SMnT6UDTOhUOgqt1NSFZ/
fnNPjQSPCHkbABGWXpjjkea+dSawU4Rph6hnir0GKak4DDn/Zja6OQPnODkYsDhLC/V7f9NqMB55
k9Y2kO2erkTi5n6fTKiMlolja/Xw+cxOnZOlCfffg63ebxHpQRkDEOW97DpAnsN+GwAms/0LoyzR
IIojcIvWJYXGV46VjwviFk01G5sKb1eEMvjy+SgnFw6AEFSo8U7g/B8vXDB10F0Fbj4F3yG7yyfy
CDzcsFFQ6j0znw+pruXoLSyZwPYgAP1QigLlRWCXnYPeVaBUkRB16u/cbaIEj8hw2fWFlfAcbNqg
pxVbpx/DWzhKv4tef/+GdzwHsE3Ima48gqnjjIYC+HwQR9KL2a6s2LS4vwfhtUotYugLQ7rTmZdz
7RRgUHhf6PUAgH3BdqzunPRLtzBpCWPmd0PKzF5MSdnAkua53W8NhLRnNvXUgHChl+IiEqegajje
VHS05LQC/RMq0DlanTi6SrHcdhpq37iwyrNapCcOEUYDjAqMoHC11iQNI6m7cnAjkAlLq90FHRsv
Clf5mwBe+5m1PDkUXihkf2BaoMh5PLUmH+uomcIwze2pSS2nM2OOdPSGu2jw++2rgXzoQuS9tJgB
qnk8lJh9RAH1iFmVfNoXHfnRoRngzhIIhD4f6cSTAMAP2HVAKwWJlLWTI0tjtKAJAx6Bvvbv1Gj3
X1EPpuhj85oHhLH+ZZNrkphkypHznsiZ4U/YMyhN41aiXAI2ujWoyh4JpY0FpBNXefngVEpcTmF1
zpM7NQpq7Mh94HVFvnVlaQroFQXzDHsWMbQ1c9eIvtlV1J15CE4dfcDQcN/Qzrsgi443rfMb3+vB
yZLKfmL3smfFnpJyTFwxhDsLZbvk97cOCNClQoF2avB3HI83QHQ00B6KrrUYhy0L/e4n9zr7Fizw
dhED9Fxt/DFsrnJ/4F+bQJBzUiwfwrzFuiwkmUubKy7fhzQznSIfSd4oRee9STaT1+dJzof6B2Dl
5mNfdM2mtMgkUtn57gyRGyEzCCBG9yjlMtBlRzR4ohEZzxyqUxc1QFgNMYElFvrAj5CjuCcbHYH4
VTsb9M6oOHRyb89RDTxzURf7+Wd3/X0FALSClhQSih+ATi4xwxK8FFGqOSgHYOW66E4VQ2jFHvGG
664UTjZwb/7x+dafXHlAnYBxXsr+QHMc7z1srBMK9FqndVvQx5LbxQ7MVd0N2tTJRS/MSsXObC/6
6Z1JYmJ6zSOVUHAH4n/USO2aQ/vD9Fh+Dj9zYj1w0ZDQBDYIL886s1ETtx6GnEdp2FttLLFuOy0w
YKGQ5Ows2dK4h9Lr5vPlOLHhsMtQHVmSm0sG53g1vI5XpEIlP0UzpUak4ICU3fNGiAvPOv18qBP2
EokTIDt8aMdg95dP+ZMTO3lAqlsM79tEjT6D9DYwD77o0FNdyUQiRNj7dfPoclZnTIPQ8vPRTxgy
HDN0T8KOIShdV69aImTpR0WUAqzo7HrouiNOnIozhuXUckLYExwfC78MYoLjObqjr528wpuKjvmX
xmvII8EZvIR06rkmqBMmE2CrBSK4EOHCSTseiVNO5oZhDUeg1pKWg8OmBcVqEmix6Hvz8kwS/NR4
6I/H440wE12oq3fVpJz1piMi4FQkQ4t69SAE4VuDt03S1fW5MvJ7dW9lHiABu1T/wNWPpNNqfmIk
FTapj9KhQaMtLegIXuZAJNy2uwslDL0reDjGPSQm40X6N6Zgzr2qHRzbaBL+bvD8n2DZs5PZRwId
enzTmQU5tdUwHwHuDnYANZnjDbAH4FKjqI7QUkkdHGfi3/XMrWOAFvPs87N7bqjVWtR4NQVrMNRU
m2xfWgFDwc6ht56N7vHPhzpxTeDnw91FyyBqvWsrVJBiKCcQfqTcrcjW1Q3Kvdpoz1yTE4cJ8RHo
I8E6AL6uNZEGAdxXdhANBdWrgX1tdEjigAgr69wJPUsy9H99Pq112ngxN8A+vCfbTMAgVsEfqq46
932wVuVQ3320QuSigry+MjqqnhVSf9fgWJBxo2l9ZqYntg4eGlJ87+gctBStTknrMzuaPMx0kTEI
QXEQRyikX7uEszMZqJNzXBiXMOAiGrgs+p/sa6EU0qY2ydMRXDtvaL4A31phmA0HlTQvn5VH7Oug
N/J9z2W/+Xx9T04TIsNLWxwQJutGl0XwxglADQIHv7SfuALGSIVeXsdRO55rIjo1FuzeArwAATJw
vMfzbMvAUf7swzKEzI6hjhpelFV1EWq0Nv3+rJB0WaJA1JPhqh2PBHWGGXFml4MIjXIjQ6oHsMRh
ZO2QFNVI1Zkn6lSsDcDDIhYCop+FuOl4PNOjECcOizydxhapyoh58ptvlwNUwEIzNnSFdp7cf9KS
1xBoYW7SNKI7c2BPGAB8wwK3QHv6koQ//oYiJy6awBrMGTo6X0H/zB+56M9Vb084O8jsozSMxN17
X9/xKHg4jdZvAyTtRmaWWciKFl113sLWbaUuOIW8jWEJ63e1UmEGkDDBGUU6Ax7nmnbRtNuqoq6Z
p9rqvW+eOfkP5UQefvvUHA2y2sWoLBrdWRhkdkSOdhNcNrstyIbxafr1+VAfqvL/nNDSXwv6dlAf
rsxLJVheBc6w2DXCXodA1o+2XekXy/DphTLmassnp3widjknANZ1xYUI+5bF0gQEfhxVe+74LJNb
PdtwEZAzQfoXSPB1acOYCmdwtZWnQ2GVWyRu5w0k8xYZppzHNT/HoXLqHC2UYohOl/r8Ol4JlTV6
UBjAcDYp8iru0Wg0xEiO6XGPOll4O4/IUV0DOCHOeSgnzBBge3DZcVOQr/lQQ27cOUJ/hpGGuQs4
Epjv7ymvOSS0KuX+vq/xXh0Hg/iCNlnn+wwjqKfJkdBur602ERU3kQSmPJssRvefH6lTG7gU4v89
1Or+W2ipD1sxGWnRMCet52jYgJl03ETGIJMG4dmZ8U4tIzQAF3QJKDGAOjy2BFbE84l7ykgtc5hT
Do4PNLtodc2swX/6fGqnQr8l24UiwaIr9wFaPgYFkZaNLVNRq160A3LQ2DH7l4GDmni2fft+idjB
6VsXMfgygj2oTtyYmwDFCiSQkH50efr5N51a7gXnihScg+7UtZa4k0ujDgzTSEUQoXMLDYfjDYdY
W9yA1mGPbt3hd6XaF5MRLFAeBJoI9df4DlV33DBVayAPXkk40QHktoaxy6CGda0jj/0Fa4hEB3iH
kLtFImm1v3TIUUewSqx52LBdyQboyYRoe6GLHPbna3nqKAVo7sGlBHj4Q60T3nhVTSWMIXrF88e6
bJ+BW4k2VkD+yqEF9BI9ESi+wdVamV0rKjWj/mykeraDZzUWd73bTyml9rme5eU3re0pQBXA0AMM
BMjpMuc/OXUqKKpORTgf1WyLtKtcEefGfG7lTp1CZIDRkYSFCz/wxyO61Ejw4BK6vuq3oZimr0AF
5rFRy2pDKvRJf75TJ2eFVDA6L4AVDtbBuGEGg5oWcsahas10Dkp+N6gSOPTPh/l4IBDDAEQAJBN6
uD6kVEwNfsLGKEnmFX77te6BG066RrV3VaE7ccZxOjEYHCb0P+E1wv+tz8Qs7RkqnC3JtMV04sgo
2ppQsEvGwJ7+6en/5+v8X+Stvf3n/ot//Df+/Np2qqekkKs//uOme2uQCX17k1cv3X8v//R//+rx
P/zHFX3tW9H+kuu/dfSP8Pv/NX76Il+O/pA1kkp1N7z16subGGr5PgC+dPmb/98f/sfb+295UN3b
3/94bYdGLr+N0Lb5418/2v/8+x8oSPxpi5ff/68fXr8w/Lv7uh3fGvry4Z+8vQj59z8s/28w74t0
OATkFq4zuAvT2/tPnL/hVIPtF1Z2ITZe0g2Q5ZLF3/9w/b+hY9cHoTv+A2avhTtatKBjxY+8v6EN
FNgm+DJItiCI++PfUz/apP/btP9oBnbb0kYKfA1aYFa3ecGk4qHD+MCZgH5l+fmfbrPGF4w+hNUT
1ZnsycmH8IcT9giBOYBqTRwRw50SRUYFIFwTlV0KinXWJp52nSkmtJlexchrGntR3+4KNYB5w2kQ
vZrIASFV7LnkVZCmKBIj0MZ1ZxWj2plohrHToRPc3iIcZyJW6E8miSshWckcApewzEU82M7W7SJh
b5uioo8kRFEI4Xgri83EeO7E3O3yF7sroyIee6du4067AfCWepzbVCNUclIKH7VEGrt1ZSxq8KSC
tpEhh10hJ3YzEGHU4L9whLUrgGycYqdx8OkNCDRT0KBDl0qEur4AWKG/rIjDeDzxKfreVyFeitwr
aZOMbR3pPfhWSZO0oal+9paYByB2hPVSti29grzqdOCAhh8CqwVrtRyHHo83cC5Qh0anK3JFlmUE
WYcsjXHpGOB62waI6Hrwk3ugb5v7Rj4v4hZGDIHmkex41AVjynU5P9vQm/riNLOoEaWY5hyXoT08
e53rMfC9RP0zI577LbCI9wQR7ul7xSN+k4MwW6bW7E8s8XqnMDZd2xZNwufy2umiBLwmIrZb8B6i
k7lD+kh2Udgmsg2fIoLuoQKEA4bD4saicMFQNgOUL8if2Xzbu/Vl3tkJWGYAIXJ3Lssa7ifcpXtR
9jSDKKSiIE6s55ewaO5M69COPB5D/VUXlb+zWy2vdUnTiHCAeI1E2izITIeB8cx+DHNqJx4bks7i
YCZjCVfDlQWmDp/pm3kYHsw8uigM66kWbwDe3HLyVPv0zUW3O7qjn+nQHBhUXJDYuRmkTGpEIjHN
99YI0trJdbaA0D1zECzFTXnNJ7VFmHmH6xf7UyhiJ2q2nKkERJDZFFy0c8VjMszx7NsbhqRgHObF
VlbdQYes39pOlZYBO0gzjMF2fG/KcF/mEWUxkfYDfE7n3q91+1qaYu/MOILhNM9pEdRGGbeO9ZCP
EIRvXCsbJzO4rxCDj0kngeaJDXjj2Wgp4xki6DR2+fDLrvorPyxvkVHvLhtPlABci+lBKKDxgmoz
5MNFQUZQV45j7JIgJiOw0tGht2kausOtL8wNdTSUy6KvkfViqmsFHB+qQJbbJZP5FaxNmZWrr3Xl
ZqzHngZebOe3CkqNujZjJLh0Rm157zORGEAYRWYXo2CEo/3dd8e7XMt7J5g2RuknHUGvVueApWZO
p/K69r1NGIEMJiA3IkKa2HNTN5o3lQSVX+hfhoW5mScJ0u3ykkBkDO8mWNG8QyjKFCBjKCFAXtSp
hszFt7hdv4OIzv1gPBb1qz3kl04A3Kx6tv1SxxF/DYBJN+klzesNriwE53bUIq+FH+CzQM6kJHiD
qBi/FZCO90meBMX9FFkPHF3J28KNfhhG9IJTdzkyhctRjLHHbZYaILCJ3CGhPX8IeD0m5jTbsWBO
As2kOzYHm9xvipj7kwPgyrMv5WF0qzhUfpSAbnvDJERQpN9By1BvXUPOaT7ydMTMfLTOFo2VDKWd
+Pn05g2qWEhIbfuO9t6U2o7iSUuqW+qGWQ5m6Znx3XKmASvLt7lX1SlOKbB0qGVcgoh6/jJjmImP
3wIDGtJhOV6p0r92dPXV9r0tQOPI6djGVlTD3tPhPdMqGdGdh0phrPWNSelFVGv0uBhJ6+Ikj6K+
Nmv6IyrCWMBXi7uKejR2eN0gxzeqaMMh+F2N0JPROW6xeHZG6ztn8y5oWHnfTHzrgg7DZc5dF9Ab
kx08ah5IBTKDsX6Y2+A6AEWFF1cqGLuk4/19UI5fbGPauyEYAMQtqPR0QsmXyR8PPa+gFvUyjo2M
wUvZ39eBvhqNX+A4e1RO/8WeLqKp34x98ChBQd2hXMnypLEl2pWhJkm7ab4k+hC0MMbGonNf0hvQ
dhx0aR5qT+1cFxdzEhvF74puBm2+cfCYzqL6urZ3zOkPE4jtIaTOKPjMWeyOYMEIwMZrlpAnQ1sL
GNbVhIx5HIEcdlNyoOOcTsHU1EwmunQ2g53/ErO3L8NqR6cgv2ygxPMCDtwqNccQSAh+g2e6ijUy
bkk1jo8umKZilBscL0bVuMraymcJegTnst9q2R1k7W49WsZ4Z7W8odI7iPy1r82DNfVJ2LQbObKs
qvAClDNA0Syhhb3V1fCDU+9gKv/WavvYdvTGneaN14HZ0/uh7X2km5tgvgkNEmtxazI7nUBKgKKH
74CtsCt2EZTgKvQFuMULGnagNmFMfZsMlbip8jke6j4JlDm90E4cevTHu2X3i1HrclCVHzuuTpXv
Ag9JN1xKWNu53wRsz6cmG4j/MLm1/TWcLEjPBAejqRNadTdsWMxv67DHAfmzUPc2btsrD4y0NOUP
3Q+bSRjtjwpE8hcgEYkRP8Vo5AwzocBAX0ckzvv2uTAQKwlq3ioNfRulbyNrz4YoFsgE5lOLMBsd
LXjBwMOzc5iGFaQv1O9f7NzFLosbHdpXtpx3EBSMLavVqUTXaBKQA4kQUZAp2hE0NxljlHgmfe6N
AJtUHcjErTujxq9XT6aJPFEyo136GiVoPP7cKzNIG3t9lOAtnXdN6OF2ehXcm3qnnGcQRoWXvZ73
/uRdzUH/y8MLV1kaDOvcRrEWRQs17drlWa3gOoY3Vv/VZSyGYXpEjHhJkHNDx350J/NbsLZ8Bbvg
nkfRhiFFPs8/0HUuYredL7nZZaU3oMmk2HKHXpQReQDwqozteUyYLjeDK2kyFCAbU82U9aX5FSrb
r6xvYcfUru/FNdA8MTVwfVq5R6MDjrHjbZxo+EmAyk08j16JcLiY0Ijto5GOxw2V6aSsB8/nuJBg
jdk70m3TUHgH4uR7VC8JZYmv+x36VYvrEnMDgySgC9vBGs1b0uPJd4aYWpkuf4L8Hp3HcOiI3yZu
yWBz5xfm+zFoB2NX3dclBBcqD61t350yxCjNt47Y8RipL6GPNkn13ZEUpbwZOaDxjkLBpXTbpKm+
ec0Yz9qOy5le8xCeYHGoJZ4CH31H4Q4R2c/BB0MjDHw1WgeU9i8EIylFHSLwvAR9v0kAcnaPgrOX
WWgp9uPSmG+jwcukkScOdEBQdMK73D75bROX9JvuvhYlSFDinrIbCMrgjbLjyXc3RKmkqtq4XlQ5
URq7niDxESajK21smX8RooYGJjhBdtTm+9I2UzViouqShsFzz737yTbzrx4k08Ki3MEr2fWeBck2
K6l9AyxxClwsr4MrVMqacdORn6PtplrBy4UjadYiWR7X2VGbCR8y6zYDuioGsADHU+KtM1HeAtuc
doi7Cfu7CW74HZpw/XREBZVrYFSnzoMzzJ0rMFo8jfzNcMlWtTejeclA9xLlTRrVIgaNxqbufoTz
nPnFIRhf5jZTKGznAqVWEDMwH6HHW+6N+4rdgDQdqsTtpQBxwzM6pbdinFOwyWSVC4EVxXJYejuT
rntfR3C2JNn7UmytehreULeDwZFdymtQX3mlg22uQXGHQNohiDWqofHjZqQBIopnh0Op22huaTkB
IGfLJzpxvgcRQAJSwrTHJwAuYUI93BraOJDOPbS14TmlTcV3UyChjmWAKg/f15beSyC2nhHFtEwa
0GtEU/BT+CBfMMwHb8DLBl4CHvNC4uWGzI4dyC4ZGkRPGgkzakXJbDs/5TBOdw2aEhyORyd3NxCm
vXCDNzdU33l/4Si452jIZ+NlGRZXyvJ2VA3eXTMPiakvqWG/sQAeDJJx0GlAkANXqIkQTUBIIRlw
g/Jc72xXJ4HJM96X2eLv2H4RC19vhsLeTLx8oDM2ymP7Yv4BMZUd6n5XZQFsaxdtRe1tx/6NoJfC
o07q5695Md1IdHkSkIyWtYu2YXTntc0lCeqN30cxahcba/wiAjCNfMG3RjHc5IQV3hOYBfCiBHd2
xFJ7sJLWbq5K1N+GMNi5pNro8ReKZCCdVA+98K9GYh5CGMtrlw3bRQNumPpbq2yTkpUcmKIyqwvH
SYVl3Cm/eLEGA3nWyQGWzqrs2BmpTHpIm6nI6GOdG/eO9uIu8A7B7H2f1ch2pAx2M2pz+8onMnW0
cRMFA9wdMw6s8rkOvtThmNaFmViVlwaGwWPTq/sXB+RtPAhvG0ITVgFW2d/muRmgtyVwzLhG5esC
dJppSJorp+vjthjAmO6rDf7iL00WTiKGlzplHpRl0eV+nZMn1QhAWjLq1F0seHlFtJE4M8s4d8V2
LIBPoKiAx+UwfUfmkzzYTb/TcA8ZomRivlRVCTPg1Cb6XfwhNgb4PE7zYOOmM8QfqrdQ97cQ3AAC
cVHbCAgR3RzsHncQaPMd9QaxizyxQCHqe6bKnGe+gQscIl5N3NlKNegN0MqCd8OM1M+gArt12+X9
/7B3Jst1I1mafpdeN9SYhy1w58t5EqUNjBIljI7ZHQ48fX1XkVkhKbMyLHa1aLMwhiko8iIAh/s5
//mHkzWv09kOJFb6WWt8M6KQ7GnLuKqq/ms/pnvHNjwePyzU2cm3fgjXtu+zc3mRYLuuES5JV7HR
hL2+MsJ+Gwx1s1dyZ/mziqUmagjfOldGxF+G19IdPjbLchBVEy8hVCaguYxTzkjsaHwTmdrD1TA2
3aLt7Qzxb4ECPkcrxf16LDNHPfRYycZEl+lijoPgUHdi0wz+fgmvphSdGwbziU196jamfyy6+27c
yxxBhIKmFbVHf5Hf1+J4eX5yt4Ydv6R0McWI7aFc1ph6R7/kUZSOyVSH46ei79UcA11P37HFSu3D
Ms9lGYNvDymkOC8UJDaucG/stCM3x9AShoRcI35omduFOtpa3FvZCvqp2p4E94AgKJLyijW9wbfe
HNgwLH09LT4vs+GY46nLwsxOBHXra5paOjtknk7NvY9Wpkimvu9uldCdsWnX2rpKm57DaOLlLQhP
sjpjq60luMNEldbALeUlKQLP0M8wRTL/OE5ONNBCOG6+T9uW5shxSuueook+mEEZrWcVrflrKQp+
X5hh4VShbx2u/u8qWjMdKyOjVNLDyogg46v48TWaVf8PRu3fwjX/R7TyF4TzP6Kf/xtxzYuO7//9
Ezz8F1zzoRVvv8Oal5/4A9a0ow9MGGmf4M5FF1QTjPQPWNM2PzCVQueJVBceMkT1P2HNkG/BkWAG
CwRu/QJrOh8IOgESRz8Nx4p54t+BNRHq/opqQlcn6I++1YcOzajgd300Hm7VtOINnnRptvbnYC1k
u+k66NkHNEb+eqesoeKtCEb8Rh6M1Yuys57HiqDKLhejSwyZbCvrXeh2sPYzhl7dcbIUZ2zfWkJs
o6xIqVGzEmZEPZiGu22pTqM3vdTFkvh4RdGwrRgzXy0kGxqHqRS6Lnmrhyx/QhkkjetWwHTPYkfU
bXvlVW42JE0RWAdVdpk/xqrFppXWB2gllDN8Pexp7hxZjOuxkJX7ESTZQDElqJw44mcBBDeikZFZ
oPsl7hurFV+8abUIjJ2cZk6v0qAaZpMsVPx6n01EEylVq7l0e9wOGn+7FMtI60Ts7JyEwQgWE5l5
8wnmReqj+VTq0oGwGHjHozqF+Dt1tK7SmSomTj3QVGmsIX7TVuNXSWjQIe6ET1rKLsuCtts04zhn
1zUjiGsMLMQjaMGqdkM/zldmPbd2XBUqlxxWYfF5mtbpAWZxbYOejdpKDNU4u2Uo/XArZmNwd5hF
FPnGqUNriU0nU7KIGYSo+tq12/m1KwmIiJ1iCIptnQ0F9F1cfkcAO+l+K5ZpealyNBRptIjNUIwu
HwtTrkZodLX6IkBuOV0QIBKHsvdGuFW5N1LjQdSmt2xqdxzfMHMCQWozkeCM4F7lk7t+XKDDBCDG
TJay7mQLFBlJWubTuTTGHszLHurn3KkUisqwvtbYqvY4ttnOyWom+SVz1mUTFbpOlHDqrzB8rSzu
RcOYl8M4ug0gxGrcu3GA3FiW9M5mqcvP9TiwaoJSp1g3i5UDaJh1+B2wDBMr08g0MOpg1DlFZSBH
KhJ7fCQoPudcj1S3J2tmht5SOQ33hnV6jcGrsuJszWEZB1FJqeWV0Bx2EsuZGvS5ggmXjdmyXfuO
3d50J6NPGouZ7eBJ8KPaFtODJspaxlYRth/lhB6XJwu/zZ3rQSVzARyVTK5CLqMDvyFpDrw7NnUo
V3oPNTw1fVG8hzYOzEnllIok7CLHQRwF8pMc/aCOcywWLGD4fjIOC7iGoJsfsvcoyvPnAe1Bzgmo
7XafamiDcF6X7ns/4hC6EelQ3jdG5FDidKNx3zdeGWxL7aZBDPsaLJPw3PrTrFQFTlO2PAAbpOyM
29SYx01mFO8pphLL1ZRXxDVEhePfI4HJnlGhu+Te+mW6z4tSVoC8qfNq80KlsRlmhtqaRl/e1vhJ
VrE3Ce+7yA2gUAO8X9FCBNqljlTzVYZ466lgSPwwyIB63w1GescmSufEU+740WAuNF0FvVwOqqXc
ia0mja4LUXst0UM9anMTNMTcun2lqsQVvglQ06XRrpxwP47thTj1k927gISBNMb3bjbmby0+sfWx
oXnO7qBe0zislrmk22hiD/uyph7rePTs5nPGNaxx40tnvTJWQYuKweFgJbkjqq9hJly9G6yu8xNZ
GMBsWokgwZ4wkHGp2oHaU1nVs+UbMGMmIcVHHQEIJsNahl8hkTd34VwzC6lxRcu2yJSddidknmJu
YfUGHw6jhdK77p6CSeV5bM6hWe+M1M6/24FuaOtE174Snj6NpylUE+MBR6fEpbQ63HWeta5J56dj
DuyTmuFu8qt8jMfR6dE5lxg4k2alw2fqyyjCy5zR1c6zlLi5vLERZn+KzCtd4keaYW5yh1mCAyW/
qNN7YkzEkLhO09/1U5+9+vYEVASxJMoOfKjSCc1fmh7H3LGXxOOxTRvlREux7W2nxeOhT+s3QZsR
YHLG3rbpeZEZCedhWe+CeU77xGcOpDdO1o/3yIbKLKaCpCvUOQG7ABo4BsVWVxsnJmOdTniZ168k
KIXPLQXXtxV7yOuaeS/oYJRVn8dSuUVswXRLE244147p15ptBpFVjxjghXIz2IDpmzXCFD12GPU/
zrLyyv3sGVUdlwuwLNCaoOM3BlUwDCAoROycNiQCrMqj5oWnpobEy9r0PVSlp3mmq8rondhQk4Cr
fG77ZjhLspjGWOiV9mWawzLfd6hqHrK1wWAtBFSFxF268rjMgd0S3LmoByfI9RyPjTuusTf21mNt
yuw2WIa5ThYhFI19gdlNYup2vXXHOULD4WQAng2NxXudZfOpCEqD/NhltDTw4gJes6xiuqcmsGmm
Kzd47RvtfLL8KXNg/UbjEudzSBuKGt79KOvFeoC/qtkbxoLlCjYdHGarkXnclZ7Tb+DzZfjgG37d
J3NkgMKZjWO+4aYygDu6cyNjSCf+XbNAQ4hXSUN2tSB7owJu3OUOotYqkgEbQ7lpM3t8kW5u36/8
B2PHyWUW8eIU1jPHU1udPMW0NfaIpN9CRneMbTRUiNdABCSu/py63a7NhiUn/8SS/EXIHK9rqKTY
IuAxbiKcilGEi5BVI/puXjYBBmnfEeG1M9Byuxqxs8opjT1jlF/5HWnNMM60P0HHLO46acIxr+fO
5v3KV+skNHkDSdjlUCjT0Cseo3XKU5b8OIRbl0Jh2NhrM57TdPGdOBuZYiYISXjfpGVWX1aP8WOv
UbyAOvYu8gssvdZNVzbTvdW47XISlaX2ZT2GfbJov3fjljEKhy783pZ5hs1UNc/S6tVyUpJlDOa3
V7W84AVpgBNsIiaDbXuBYf7Ra+WqOJdG57mtImvdO4FNM99Mxip340xcQTwsY+5u3bWYl1h3fFJS
YWuBJ567NOsBv/UAAJKXBrl1PntPfrG2zKNz7n+C+1F0V0ZOobZYJxfuFTSuTG/R69ly6w10qYB2
jPvjdFX2F2lopjxRmIZvFyfpz5OWVn+qsGdhMiVq8g4q8k8fINkNFfG5uZ/F5bQUNLVV6YYYtyh5
nwNfZ6e1F0ZwFK68DETW8PIqLVa36TgSyiu6PzRbslCeyZga6D0eF2U9ANg5D37kVJ/nQAQTk62x
3HtSinLXiZB+n2A7VmsdeBXFhYmx4w7da04py2Bu8q7bUIbA6L6u/Ku1UM1yC3jPegzm1lm+z6ac
m2+rZYTycY0KeyWtUGMGeEVyhMpfqInLep+aDN6v7GV1opMLeNk+jEPH4KmQ5mxRAIfpuMtLy0q/
esVQ5XA3J9d8pJ4I7CsPLwH3wVlSx04my1z/KnfyN1IQnDwmvDwX0CAUzRDtfiVHpKVt+F05INbg
29fuUDGbbgPx9afG6h+sjF9YGBddxk+MqsvHIJkMsGDG8pWP+40+Hg1dM1IPMphy9QLnggH5oxVM
bJ1UlcCPtWV3V353sclcHKpBc5j7TRoUw9OPC/n/ze7/QeT10zP5l2b3jm5JZm/1zySeHz/yR7dr
+B/YcXH2Qd+O6zBsRWj3f7S7hmN9ACqDd4cFA6S4iw/CP1k89gfkJCTkwr2yyfG6CFX/weJxzA/s
lNgGYDmLsppm+e+0uxfO/5/Lh0+wuDr4hTj2wsmBIP/rKp1bwsBcswyozavgJi/X4l6NeMWE6HFP
oinaOu5ccmH6piquTennjz/dq3+zfn+kW/1yARej9IsunRQaLuMHyfUnDtHcwQOir/QTrtR4NsaJ
tBdJsdSRrXBUA7SZroUWHbvTWNx47FI4phpDBFCnsOFsDWM9a8/vXsTif0oZDYKHamd+stHbrnuj
qz06xSbYYvA27v/zpf+mb+DewTqF+8SjxbKNl/gCJPx06b2/tLihE0bj+4sWh4UUA383Foh+YszM
IFL2tqx3WLRDv5lSEhWOraOt6gwqOP5V5t+vahmuBczCsaF9sekQRPO71sKoorHuba0T7XkGXJFG
Wv7Bb2tmZF1buW1cNbDmEysroplSy+z+SgN1IaP9upKgj6Lzh76OLQVyq8v3f74bC3ZGWQ4Q31Z6
Zr6tJNwXd5GYFGsrL7+Q3O7tAsvFgiCtcN/bNaNS6WGIxGTudSeK/NR6rVp24LTpAsfGLGtqhKyP
9iQ3FuPZNme2rr94hr/u0pf7hmSL1xKsybvcPV71n69arWXlW1M5J72XpwLywdpkzFUiInqdWjGq
7lsUECcTVNa4E7AO4DQpXIgyjvPWTx8qu55HRkE0aFuHlGGG1mVfTC9//zJZbmBjJNNABvz9MAmj
wi/MdGXOYkaVjhtmno/m0FY7SikTUb7dT/RDiPjsQwnhKb/pVp2Xe43/VhrbMEf1dqQSZGjS9OEE
WcWZ7b8Qvf8I9P3lTUY4AK3fw38B/S1Cwl9vJcvcXobWbkE3vGy4RR3RDQkoRkuVtsz+uvG6hcZM
gRvDmRGUYn5Yqx3Qux0QGdkpGWdzGZ7WNpVfxnzud26nq/nce8jI+9JoY0qF4aH1JhovjIuUsWl6
nGs2gzGnJpOFKHO3kuxHdTvMXurtB/y40mctx/k5SD2mcKYMxnHjSxFmf7WOwCx/Xf2XUEjsyINL
hgmCnMs6+2n1B2ttN4sMwGCysisT3hVspYVpMmaaTbIqyVHvazuZZ5ex12KbH/NQOVfY6l4Ebq3f
ABkhNfsr+WPg/P5WEugBKIr/zUUmgDb9t4fSR9NMlbVUsTu0NQqAdu6P87RoaFAzrdSX0hbwGoO0
aOQZQsmxAexkSj07KVSK8I5Q7JSWT+n5GHS1TpQydtDxhhdJefa0ONFr1HjOsU6LGRqnkFaeTKIL
tuMw6KtoghVZNDrGC6W5LSwXbiB0r+Y0hGLao1RAKQXt8alVzXvT0K47Qf1cZ6t/swxDQZ++LNAY
UhhXSJuIEuzn7UJWQcvw55Euet4N9fJd9Qz9Zdd81uawVESo4MZOLzymOGm65sEe8npj4yx6HsKB
KzFMc9f0E0wYlkv+Xg3GusYKSdhlqQYwO0wNQmAUvXdNdBe0g3W5UEakPC1aP6xYx+0zJAmHtdPd
o+VnjyPiqBjJpXmodbleu7ruGQgSE7wTWd/tO+2Hb0ZfYxGWOfl1CmFlYwNDfWYrPY3O4G4g8UaH
pTWzg9fYzUn3LQBuFlRZrCcrYIzuZUps6sz2Pvb0AkkVGI/wi+CXlFNzRC2U7a3JhJpQBCAASw0V
a5rnh661n6O0r27tLuiB1GghF6NfEgLS9kbR0DgazO+ZIH8elMuIH91a31xIR6t58mZGnSccHeQ3
Lfv+HYl04ulxGzpjxRRW13dGOOltH6aAsfn0ubCh3pmy+eZoux+3Ua/xotDVCMFoMf31nsC58osJ
wrMy4Z+Ul3S49H4fpzF473F+vIMF538cdBp+I3+hmRLzMnPzp9y4cUu/oLe/pu6wGb0e/WBtDjlT
n9gzm7OJt/Cxs+xGQYdYu62LwGmzmjiqbUqdB7Hws+J+nqaZiNYB7kcrRLufy3a4UaoMYyRYA310
pPa+mtujg1E5bJqu2dvKz1/oDPZZszrnMkvnbRTN7imrciOk64UfJVXeHCf63cO6dIpd31Ptc9er
r6rKBtBMrxnesFQavtizY7NAZxeQsrCbR3CBcjPZtefDXGiXKlkh0L5FTbYw4jPyuJhgXoVjN300
ggDSqiEKLPCRWcL0tA2zvYCF810YSXNKcPQOIe8yPYz9ypUlb1LVjLtK+8FwzEdd7GUJbUmK4jUz
POcR7V4KkWjpv7CxVofZtfvP+dzWd8wHQe7NdIitpVQbbnoPmbrwk4oN9qkv4bSQ5O5X2zx08w29
UgkEaVf2s1cwJMyHjL3c17yyUWWlR0IZqqul6tfrbLDyGLOvKrHz4rr2AHcjCJGHhpTys6OCJim0
6SLqk186c5XPls2Kpb+39WmGIrVT8DUTgQz9VKfznZjVJ3z81U6b4XDEbD73gMx9b7va1vypJbrw
PlJpCvehsu7D2c0faBWNo60w6Vn8pdkPIogO45wPT7r3zHEjgso9UNTc8afipYS7fagC5cGtU3TD
WeFkT3UQ6C/K8MvXaalTO2lGUcYi6NobWuD1AH7NF51fuv50Gd6tthqLOCjL5tNULeqwGPBLuUnL
IR30UJFRnkJSI0Crfq5Wfe/UpbjVhr98iVbcLgkQ/CJc71vU93MVd46Rn53BZAwOR/FG2qX6rove
pPZ1yvYKnku0T0sjP8Azh6mFUwNz2GoO502q5ybB7EU8i3F9H4pCvsIPbR+EJWYUxk54wrICxGO9
3ATNffwqynlFYSjypEJrFW0CBrxbXS5TAnrKhN0d3GWfWXm2tS5OHpZtFDpeFXyV7dhP+NRVoXNb
eZA+vEDoK6cd/YNl5tWJkfKbNaXqvpl0efLGTu9H5uw7H0TwZtC+ue3mYYGKMowvadOlV/U82Mcl
LJcXnarprq/H6nac+LSZv51tiXiLqwtaNyi9bBG91/tstGoQn3r+WFTNdFMNQnl7P2sHb5fWF2rJ
UhX9bUgCeFwM8zTEwsuyb2bRTSruTPb9ShQ3PhYM59mfsH6nhuLf0Q7izjcc+tW1CJuGKAV/uJOl
EkmuwjAZfSboWb+8dM3UbLwWqKvFrOmVtJJo56a8z3HVX3QIKRTABCqgY0BH9SwaK3WfDXZ17QFF
P1izPRzLNoWAZYn6QjKLVHGEFWK+9DRmV2lr+Ljfc+ph02oX8N1DAh2IddgOXhEcrFYbX4dAfSui
1j5Ccg9PVPwLdDPFF6Z6Ial0sDY3UVOUB1iLbTz0XbutRlS8egjtp05bBsi8dN+N0YmuwhzgnF5L
qlsGQbuFfAowT/mMX4O195TpP3UtGT2T7uRxrVr7cxCJ3RjitpXkDAy/eV3E8l/s5i5lKLmnCNWf
NCZ/Nx0upDeFly1xjZH20e/mbo37DiskLLb12SnW5XYalv6gph7CExrDmB3AORdCZc9Kdx/VGkUn
w8lAYOdgaa+61DVlnNcVE5iiOhc1XRdQnd4P5Pmc3MZRB4FRZ5WkNWzUwra/AVzOj4aa65172VtC
JcoEtkf45GE+AMasan8PI8naidBtH3mz6/Pao8BNhqHKErLi4MynYPe9scJjaT3jZfIW86Zoq+CT
dkRwyPrUKrZOmkbJkmrXilVFI9RbKkRf0A4vPeYpr8as2eUDp5y/WTSmdz6ighJiiMy2LuOvLOFt
frOV+yjCYkw6DiEdTNFjWunhs1R19qgQiH0n+bT6RsZJfk8cMe5OWCQcwjGtw5g5xRBXXajsxFoL
GJ4MWyEp5+8T0WjHqvIGrvBC4imiDpvhvLqeLs/MdjNjiVXDWVUVXXEosdCNq5JXxFnM/rEFG6ez
wNMn0Zjx70u9WomjNLm8kJuye9seADiFVxXvOMnYZ9seoZt15D5/7cxifUwdNbnbaU6Xl1l1Bkxo
CvwNo6DZislI9V5X9HMJ1LrqUTle/7FvCybsowjfcxs+HFA8CCQ7+ihj3ZjLndd2I6226JwT0+jw
1iBXIIynhvhx5l2UfFHEW78jRytHuVG1D9KoTIux9PIuW68pYi0W2NRe0Qef7GyGjkcS9oWUxzjx
2bXSwIwLJyrTDYtVxo43lBN6FaH1KYc6E754bQOzrJYwUcAGMMbh4iI3YtPGNAXFQhUhTkj7hW/g
5tJH96rogEtZoT5E5z5THOdpb3f+AdP35Y7VUWVXUcEwHoY3Gk2o0Yu6GC76bDiZHbYHOU7Rs5VL
8W47U3eACy6/Z71PsSpnMV1ruWZ3YrXg8CspoXmWcCzZdyKZYn7kQ06XTXOdBxJ/m9yK3ht0JSou
HUXJkwX9J07e/KrDmO1gFrB0MbQtXLWXzJ+WjTlOnBsgkf4+NYqOU8zp8qsyYriWDKV0k2qivtlw
8rSfRA+JYGsFTfrsD+Eod2a4rh10eQYDG7WSFBsHht/buyxS9fs0O+FzjWHWjZ4HfrEk6EPxO1vj
LeXYqhNKzLZCmRRkTxXT1jdzDQOQTccQ+yGtNbPLsA+fyZybm71kHPqJIBasN7XhTNPeipZo2BSU
5QPyjTx4i0oGCaJ+oiL0P/uFQeQXwLXJzK0dqxtD5g6GukRYAedrOw93PvzzB02xTU1C6KBgLp6b
zWbuQ9ZHV9iQdltl3KjWy+vkclwzSpqLeT5VaRM+W0wRPXjxcGDOhpSdkVSyisrPjSPzK17lxjiZ
JjL0PeWBXPfl4rX2FsACmRJ6naE+z/lKWhE2C2GeyCE1Xy6mkRZkNDu02UYN1isz0tChdu8Z46Lf
g11IzBEkLIe6pTg7pghevAB8Y2Nonug2RH8974I+pDhuZpFDM2iniKocg/57t7OKG6hh9dZnhD1v
6tosI6QZ3sL4p2+uDanDTznxQQhNZOhsG2zuHtpVnzI/9+96M7VPnV0ab3ZuwSuF18ANK+sSZjoR
FgbcwznfY4OkH8nJ4GgQPlNya0A61MnSi8PW78W21QvTPZk5b5rN+6atO/U9AouEV6GN9mDn7sSW
lw8MdEsh6Dlh8M/dvvIn5PxLvpYGvHS5eDsu3fF32lUdU2ACTyDj5Z4Yt/8Zl/nhF/gz5kFUQ0BT
EYB6eGCXvxvF9FWuRpVaI/SNDhnSmtP9FHDI2Tqjbh8RoB3G9QpxgCO29N8UNnRmMsFnWDii7WhK
AhzRp9s2XaEBAfRnIsbbx7u4ltk5B1oxyU/S1rDQjWoWZ3PJmHxNuZrHmMSY1kUtYU92osy+Ps11
7Rp7thayxENH1lls5ms0xcgh+vRSL0BUZ+A//pUs+YeT5y83gYSiwAV0ZN3BmvrdurGHetSa9NDx
2pbZV/SsZHaodGy/MX7N7rmUOTGdzrrHjImCnwO9iium0YzpvMq6Jl+svLXqAmq1U7j6L0Lp/gWk
xYoBi68f5kwWYXG/X5zZh/PU4RDEYdKXz1lq0fgN5hqVrMBeqKs5C8t97Wqz2E5r6bX7oO4VcjS3
pzf7z6vlV2LZBV7Ehwp+GvJ32BakrPyKEWWdDd1VKUGTtUAQV8NZRFJvM9+ZdmtVen+xOH9V5/7x
ccjsQQ3xKcVc6DebLVxtsUovTAE3xX2bcHh9mXxkT+3kRyiS/5vd929A/H/7SdDyMA/Bs4W29Nf/
MZG1Bin2zOKNIsqTAoH/qRdwwaZIuX/4a/ytMdNTK/jnd/n3L4TK/5F2+b+RTHnx6/zv2/0v86XH
uZjWb0P91rz/PGKyLz/1D524+cGNLAZLTvgjlvoSuP3HhMn7EHkox3k0Pv5EFIZ8558TpuBDSBjB
n4MkkMM/deKXF/mSzMP0EpcL++9MmP5Y13/uD2RecmiZJlcRXFY9hrm/Lg+nwFnPogKnhICXW1Em
AViXmR8zDECXaPbmmEQVh7SyYRirPOg31mwEd6Kv02O+9vSIeWTGrpWNN9E4dY+5oz93o2yPUyot
rODb6FwZNQXU0qhrpN4tkN9YttdNQbdQrL57raJh62GkdOyyCPl1w6590sUaHsMqGyGYd1TEtrLm
s+cYci9TvzqVwzTtLBJgP2HoYG20Ig/22OK0cs4oUc9WqR8bUlCuMZ7vIAEMTsSvhY0MyW14nVJP
o3mfxp3ddfc1FWIcacgvAWTIMDFEnu0DLCO29YhqoHJlcWENRFY85IW3h90DKRH6sr4vOxOPTgrC
JKPD41Dt3b2D8O0UUMPs6wxuo7AD9RWphNwNjvttGAt7a7YFk3rMaRLMbcuTX6M7nTG/2BrOoK6t
MVMnC29t6B6wc4+zsgOxnQGku9hygCF0PeavJv4ZX2xjhTPYUdcqMjYTzyqWkx4vTP/A0sYnJgr2
FyGRLkyTUzKN8/voU2ZN1Wkolu5xlE62WVxVH9RY1d91ZmeHChGQTp0pGfMfVLSmOeZtiiFv0zj7
CZbAIRRd9zwP7FRyIOoOdmNwHnOv92K3GtWhzUcYPHZRe+c2aNG4Ahke6yoybpzCLCKMbtp91Jrl
ZmlL4KaC4F70hkbhxz0yqrhdunEjPe97S/F8VoPkkE3b9R7euHdvN7TYPuQFnGqcaB/2xrBHeTme
1QpZSTqVf/IrvPFr8oYPAewXAmma4dkm7h4hkVXtMCRFNXVxMQMBLTdemHqb3jGsJ+zwa3vjYqdk
iyKLfW9N404H++XiOD46a4PsqtuPUxV8mQOYinbbety62twEOvgY2aLfzRPwQEVPD0jbByc3m91r
sgE9RkKAbHVQiA1wCNQU4cHkCFckNKKfDl2EDRlOu3uhlPnCORE+uX467RAoW0YSmWm+rf063E5Q
P7Z5W7qvbS3zAwxhhPR47DVnwAxUGuZIPyHacAWjGEvrNa/zdQ9YqL5ScRDnm11gznBG0wDGYx1h
NE99bDZFvs/qASS1vhQ1DaxagKoLEhN4AHUL4lDHrnDGxRoIr0mepYoXxmDbSc+oR7xaf7aH1UzG
CT1QY+fek1qxIgBQJhKxdm6sQZ1r8PHEh2i+dwzPuo1cQM6xXoz9TKDNtu2QgjeCWzQp37rue+3h
Mye6g6+hfYIqjVAlRi+nIu4Az196dBoV+jUTZbQnXwk6XJ9tNXSIq2nsxlbsTK3bQ2OMAPnGYCa+
Vb1C4Da3sxukH3lV5RUdYn0vcv0SkLOAdafhbPG9YzWiXXFutVs+1EWNwmrSxY7OtbpLJTY/bjWF
dN+zljc9ph9yG7UlyHLT9tWLz2j34ISzRO6kgm+9zq3zEtJ6kaI2OklpQ1JysJ7KIaaZ05VwTW1s
YVCjLJWTULHAe7nHnzZqbvKqL895TrpbbFbDvnWBDVO5fkFsu1znXbu+90GLcsIV/rLv6NPp+H0N
yGOQS7bW0Te4XMbFlBS31GqZ0BeJ+WxXE3nr1rLr6uq5Mlyv2xRzOQTwv6SYTyHkoei2IDRvTQzQ
4Y8UZOYN4mazTEqjWe9bo7kOM6YhDrqRI0dZzthSw29M5rFlhQZug67bd7sj485mjzfaSHAzGbWc
N2DmwjjZQTaDZRZTPHlsdxRx3boplF1vw8J4qeXkn9dKlE+29HcimkMEtIMRBwwsQeMvqAfeFHvM
VTdpm8LMUkaUHZGYyKsM1AvWr+vu7W6C2V6pr04PKhTJUhwdiVjdsmxgiYUVlJP4ntTBiFS3rsml
pQu/LvxSbVUh9q0YMb1wm69+NXyqR3EMIvVKCNONa+aPPqVTEedZKXe0VUBNNlRthom6O2AN8aYA
nq6Npc2uPOuySBxnoFHHSRlunNORSJdZh25lpyzX8WaJJDhTav0XdWey3DiyZukXKrRhcgewJcBR
okhJIYVCG5gUEcI8OGb40/fHrCqrzOxb91pt2ro3aWkxUSQBuPv5z/lOsk1Ktzqlfk0EbYnbb0Xm
re+Qb/0tCUoIegVxOTVOPXZh3fywS/UWTOtDMQcXf+AB1U3dr6FT3W6wRwKIst3ytECgKLzlgfOK
GyZ8rcdS9HeDZ6fh6voI2lbCAH/+rGcj/j70LU77os4iBimaZTuoQ/akeZQxv+Bhlo7uMc5ZGw1Q
EE9JbCeXEqUnGqfCfyzLDDoAk4SxSDBEChZgrHrGXB3cLDCf28krPrARIMOWRJDDBSHsiNKv9n0m
Fp52Y/l9RTVj2IhJz5cQD8w+g0rue83b2Da1G+XWaOOebuQRj5TzGeNAJu5Vo3mSPvfuxNqLX01a
2hday83HDndivjH4US8EBNcylP3JRqc+cciJX5tpEfld1qjyusTxT4tj9AmOiw5lszwmmICeDcf2
0BcxPiT9IEjttd4xKLI5wheR/lBrJgIEUcf4QUCpPdYiXuqtWYujp1hdeC77/EcQgDRwpuaNWO6E
vchLsZrrHCal1T4mi/Y+EFrIp0gId2yrtLUhkFKf+YrBFQ4eTukZWejVKczvfcMdtfh9ArOlBNCm
8aXmY1LugIej8gM2e7FjjtwJ7TtpWLP1RA90TRWpjk0Eop1RRqJs5Vub+ayDrdPdxaaKz9Iu24e0
g7fQJf1yhHavotRQGpOtv7ZUJoHUYFxo/ORnLN2NdfPvU0fsew83+fQuSXGrBskKcQcfpy06e0t/
X3yvU+ns0xJL1Wa2SywQRcCwYlSx3gVjujeomzjAZj3Pfm5R50w2/zS5XkP8IzUJK65aEr11i62H
A3/TTJhdtxQbue+DL/Bs2L6BqSK3SJ9Y0vtV291yAIe8PjRxm+514uvT0lndt3zyR5YQayXjbflL
SJBRXSdltMOhBI9EnE/mNKTk0lEhDm/r3afzi8yAb82hbVT+vsmSZOfFvvFcpAsPriZGGUGNal8J
7qsfnQNY8L705/h36cAOfcbEvohN2no3egb59VBn3nuHSxJUAAqdvSP4aYS9p+q9kDnSZdN/dY7x
xSHPeZ6DGOW0IhCUsuxX5Afa6iNw2sEkeJ2rfcEs8qFzPXRCp/JftdRGHvG7xsmzqarHqsmOJG2e
XbcngMuRYaemQj9BfcAW42eaH3wicssowSRg47PXwhXTVKBNXLEMu4Ev/CIM+d1lL7ljpBEzEvfS
rV6W/LdfUfXAMMM53vzUEbPF4mCScdzyTajDQvHTS82seDtV78qFpOMxUSc3zHfjZcV9HbATgx/A
VlXsreqHhzuNltLs3hX6OenksGkHY/rIB/GQF0N37csiObJPeexctStl+9B16W+7Cbb+Wj8xUfuN
C+6J5PFPp7D3RmPiy270zSLqf0PVPJald43L1touq3VcNOqWV6NW9gRxNm4qj10iWXsWjLo8CHEW
CPb0xKVKEor2WurPJY9THpszmSEvGPJ8F6eyf1oXZQWHOGvm9piTrjQeG3yb3qNRZD8RVPJHGxXz
G44phzkH/S2b2l6TR/o6CQqRewobzy4jzeThmT7PnDk2rPBRDf6p6MtkO+tZXwKxruZGBh1TWg2i
8I5JoSFZ9ZIkEokxP86Y4NddUELkS2WXPyUjfySeN0FnrWdzbo1DH+TZwW81p4W0ZHWtTDc9Gklp
XD3d4C4DPaYf3HLKfptul3DkapowE13zAHp3wtGRiatrdx125gzs02Jpk4exI/cju5yFcU1Z9h6f
Z2n023RENcBd1aVbxyV9rCu08mKmNbSM8xt+iS8Yxb5zWHsddZcP9hxafrKcq8G9Ca9vsnH5IPp6
MY4101r22hKZeCTYMDLq5YSVW9d2ZXHNbf+p1Azu6vENllbIYjI+V5k2t96oq4NklLrz/WaTJMI7
1dVA2ZrjDPu5K6fHVNn3pauuUo1628tEfTeNznlSBXAFZrR9VK92epZKp1t3VjURqxKxOveSo7CN
eN+YQI9WtuAXL/Ptc2ot9k5VEuJKiWy/Ut75mFdc3tqe5+NIrR07i+U8iezRE6Ag3GE2jszOynO8
KgRpE64aRAMGJzvM09WTHpZfIwGkw4wFOlotw26Qy5OUHfdo1DfyjDczI+qRAtMleyHcwS2bJMGT
RT7s+7iUBWCDGMF1O89m/63DecbxobrZ3jI+xPskc/lPwcgni+0au6Gs25v1SkepxRPB0Dg5k5Ro
SOrWbwmC6YPFoDqJJvJK9wxe/D5KWuOta/x8W1V4wRlamScf7MlJT5oDa+kcCr+tsSR0HsfIPLnq
OQ62POGqJyH0sEtR70Il0UGrWi6fHWP4KB/wfpOWadWvtq2a72IQ5bwZFp5Dm+SGPmJ+lYaYwpzX
RfkWvATJoEmtZjQzvdkNuiuPi6eLc5a737gY2PyMw2qeNPm7atu1LpUEiwH7aozxroEbZX3O+X5T
xXSI8wd4qwrIqhEvy6XCN/XcIfaNnFJ7/63iwqChzx/QO9r2PDqeGTrdun7ztWhDb1yMz1jDvujr
PvuyBum/kXPKj4XZL9/+rRGV0gOYS2olrPR2d/Vh2sbOQUAhDTPP/LD8fL77t9HLdY7QgcfNCaaD
CXh2sybBQu+IfMiJfofglhN2C9kjx878wSJhff1Dlfq/psz9Rb/b/25uiMT+7yLf/4PyHdzZfybf
nZvyVzP9BfH4x9/4d+kOMzfq2M2k59LthEHvP5U7WxJq5hcDdFtin9h6/0u5829yX3Bj4iPu2din
/6zcQcPlbOrfRF8X6ft/otxZlFkhzf1ZuqMeFgQ/flNQoOi6wd9sjcpTaFOpm0U5AXrDn+JpC8pl
eMwxBk2beWIEuHfa5GrY5EmwkVvbrBhxY+GkuLBbrPJDk0mz31EqAQawoF4Vc4X0nO9DwurLP/jL
If65GYZc7cyerVngYR1j4yheTQhOIZvRu85t4rec63q/BnH+pCe27l7tnoU0gj0Le38yscNuusr4
soFxnS25Psu+/QXrYHJ2mUm12abGB8nxtR/JqMZKaXpnaWTapK49vuimosAAm0vkwRExr4KJPq1e
yZRB4mOq5e98RRXBz2bKzPTbOCCH7GbTAX5yGxE0XVl9mxrrPW0Cf+Ekk/dQW5LZAZCg4tXbWVNg
HgC4UOaNpAbXIRENu0O9BmEnm/U82ep1WCukJtteY3x7fQLLfBHUbqYGOa86W7KjZYyY8GUu+60o
VHLJ++HFrlKQVslISEj2XU0/p8VvJistP04dsEHsWX2I1hJALWDRztNHiQOF2h2GNVQR1d6lRNXr
Nt4SS3BeS3yhMxpEDlHvTeVWWL5wTBwGYcQXdMZ0OnVJIF4EOS/7YHgEhrbEtZZvAWmpx94tB2CP
Qli3/HEeyZUvZ+Maqj/FAzpk3RU2aqcZTN5mHOfxQ1ReeZ/2hmCbnrjgKZXoNmWAO1b57fQzFV1x
2xTBs+m6+r2IORz5SUGTkOg8GVbSEHfTUIi7FGT5hROyHI9sd6c7VDmBzOq4LxitDohaMhySviOm
jSFte3MEP63BtYHHs2JPoOGhGESOxnRjAs45UdjCPhdYi9hxtiq77/MgYzdKBTM+cVim2i2w5BER
cwnisa9P5GGCZoBBD3ux6guCWX0W7IZuwfs+NusOY8fd0vjfEzk0IIQwBa8mTglRYxKYSWIJNA9s
RGdZ4A7IKPzYNl4eze0s9oERxxGTZA+WkxfWqIKdzHfuuqah37P1UYZ8pLzvUS6Jd8/lFTmdTd6n
8PJtoQmuU+gybaAPxJGo9Q9Oh3aUNVwNMJkQdvBdRgovnZYBEWEYV7sp1lWkNen9Bc8GSnl+Pw/x
KQBTWHIOXePbfmMAyeH0QkR1PAwnX7nJVjqjcWIvBhKzCJ5FCnIZwz3nzRHJswyW4SCW8tUa6D8b
bL2hnKJElXPZYRjdH9oNvhOUggR5iolwy3K68XgTfMnrneE3l37NLit5XIQZn6PbMO/Aj4fJLSfK
AJRz6EuAzviCjzE7Yq+OIGa9eDDh7icFhLb2G26IzqaXxSMYnjrZFyslOUl//tStJxFzUXARsnFG
eY8Aqt9uzoRzowauEHLxXYRbmdTnsmBa0em1pqj+mFRF5Jcr9EtSP58DY11cwRVEBqPDW9Iaw0FR
cfHqVQ53YF2LF0QIVLjb8NYmHgDyvli+RFyTlWcMzqZ6nBZggInJ2F0Wec1WBWd8i9oYzXH2oDW3
esjNi5s8JXWecm6ZypdVtzZn17FvGZ9PxXCpfScarOLmSojv5TpD0uorsaWKa88xoWAbTB50MvSj
oQ0/pMPv9zi3zalMxXwwrEzuS1MCZV1t2R7axFsfrKycP5zYkneqUVBqyhQvdOtvR7sZm3M2M80m
i5AFr6KVcKlyoyyeBy9b1Maol5Khd+Eku7zCgOwokKS2KDjVzIV9U1jsH665orRzcW+XWbmPVd8D
r4Jq6Z+GsmtfW6MkwZylPGp3BKoDAA5tDhMMnYp0vZ/2YABKCKNz1y37WZcklbg3dthprWPpZrgo
9MKmLF3tPmxKsiWboZcfCcUKO92W7tZOa0FXGlCu2AfFpr0mrnlkVTZBb2GNZgj+GgBGHFR7k9qF
Lap/zMI3MqIqgBS3sHTvsQSxIRs4FSeT4d6PgUP63eQh105zct8Udhehao7oHq7hPOFBYXGgS8sV
0TB52btctXdRyxjsTFEV50QUbNQ4+Yzchue+6N7A101E9DdCdgfHoqy9kdm5lfLajIo6apM/i+av
GX/Z5cWfa5crEHdF6MDvjMpCEyuQbhX5o7QjIlFy2NVcqwOMnE4Nxvc6ToxTavbNFeqIgAq1xlfd
8zzLnBpEkhOhHmNXlc09hniu1aq+VNNSbju3ai9jq3YFIQxnmtETsFzhFY5IISTbNZ2c7Urj531s
q3xXj+hsZs651bCGk+R0+kQ17gZTxXO2JJ9kuR1EKEq1ey/o9hjNCaVrwZycA1tQMvyzr4HDpbem
7QPA6ytDzfbklO5wZPPsPuel+uoL62sCnnjfGlPzc9VjHXmWqiCgPnj+AnwQxuVBcOU9KYM3jSyt
n2uwpcheQ3qf1OBhvd62DwHxkXvPacxrLav85Itl5PTPB2/j5r/kzA2uRgnvyOsr6xMlVm4aeHU7
s2k2Ksjdc+YF3wKQ7D9sS6UH2btcj6P9+kfKgIg96xfwOhBpruCWSOMDcEt4TUurHtXYJc+lzpPX
dem/iP7imZ5nhnHNHD9gulK7NMBLrComVoOUT3giNecaRjVQbLK9HCpnGziA02wE1QgxGymHoNxJ
DVTNK8gj51qk9041+yHprzV00vRD9TcmwiL6R5oG2jtpkUPGu6mPZstuqbby+ewIIt8+T8NTR3j/
wLcUh1m9wk7hieXfx27bYqJdTmgm+b1pspJn5BmOEo/usVl1+bOfCfM1yJQ3I+pL23iveVLvys6Z
T3B0LG61oL56U8y4dPCa7ZDW3ss8B/OFxgj/klKhZ/lMR0m+RKmre85Y0n0CBJFtzWRqDhynm7uO
58qzjxJwp+lZ3GZNgjPM9pWA+6e97IdyXMOKBm4Psc/wtN4ZYAGfh8EwtmItRB1WxOvusD9VTTR0
RI64k8o2kuTnPgqqqjOMksGH7oLmzZrN7AyLDFVoKNOJiWqpP+bJKXxExn58B5QonuQCSbMclua1
gnl2JUfub2Qq+hMj6BdoweLgsJzfQTnCqLek5mOApIhm1afsL9c0+THLdPq6YcG3Y84htfU16ymS
a/GgR1C92l/mr9aqp6fJqsH7qDzDmYftJ+W3f1XeqE44QlIIb/I3FRVQ+BimHbqxkuAei+GeDlf5
NDhM5Dwe/eHaO7YVWUYnwlU5cRKWjQEkzJ0ot9DCN84DfQNGJEvhfQMeyBeezzwFzRs1fXVrEU09
pue6JxS4HUSneKAaeX6Mhb/cLYNwTl6fPizZ2IE+TSFVrizdTjPoHcEJB2Kpsn8WshX8RBg/6kH3
X9wk0HhdbaY7HJo5szt4MyfZLd+B+4Y0KxS/ByyYeKAc+TrcnDRcf+2VQ/Zn7k3JESkuvs89DsuG
LZtI4enesFscX9qgwf7rZz+wDS1b26IOBkN2hOr8AqZ+17gmKg0BGMmU3qfQaZ/aPSGeeYxqXdxX
o634BNFF6jF5VkODup+eWfA4fNjuo5dkURuX95OHxbsAjyB+LboPfXYhpZbbmBi6RvnbL3V/rX1z
PChPfzS+8cAgpwPYbPe7NjfMncu+Eny2mZEJs7aG27PHtslUgf+oSe+wDcmOhCfPHZ1oe9/DOeyz
mIRyrH+1PazkUmEFN5oXTh/J1igM79VAzLhpbDAmVvtkrFYdlbO2Lgg98XYZzTJKvTX/3gBsApsU
3GJPdXDAfMqoBksChs/l0/EgjIsZQjM7n4SRacmPoq2fC0zDcIXqt/Lg2WajHPZ4hEAGzlsF9Yhc
kP1Ym6C2Tco/0CbjLwv/Ary84BhzlgiNFQUTl0cMrcPyN0uQ4NFkyn4abmg/LMPBaWznZFfkGby4
lJGg1jUDdjuOmQvO2UFYxglm3Q17GmOMFbq+x5AECkJQ/FmY3Se1rwwa8mUjCqfHCFdP0CTm4l6N
zhQqSqZwA/tJz/bBl+E6zB+0M+XnilHPhQfy93pQ3XOdi3iP1Y4N11qUJ49OJK2bhfpNh3W9HABv
s0vGlb56my4YqlOSAJ+DH7rpvOU6AtQ/NLP7rUyhbrg6IPbqRQ3YI8oVjhU9yxGEoQWWbPCKu48H
ObZ/q1txgbiT3KDi8u8kybhtReocO2fpd7M2eIw2cIpESntkG9SfhpIDn7KRYRqo/XsL1t/F99cf
vkyrg8lD2ovnKO2cLSu/kaZnsXb9gSgoZgA8A+G8OKCPXBlqSLpbYVh61zHwOSzs/AG7BN2hXNsX
1yGFWjGTOmDFgcEOOqkE7vIeJOeMkoVu08rZ55Wm6a4u1hmYcQ81lBhoWAbxE0v9tFtdBUqaf7hv
mfbb8SFI+EqsqdlMnrFVY8NXWr8IlbPSEcJhq6IOjceOzZxHUgvBbpb8Oduq9qVTrLuucF7LnLEP
Md7imBAmwm6LZBsPTBYlgr4c2Gh4XRYWVn9C/drZBWMIT+f1LsFiu6mC8huMpq1hstuPKzLJzMvw
+mOb7esaYDhQLqbZfWTMfgmlBZiGgmG/M3AM73U+6g0+0wYQmDji8IOiQ8SRAavYTGYmDnBL1Aa0
9m2kW1/pK+oOwBa9Q1oNzWHN+xjcbzDw/KZF1iYHyPyYLTPSclKvxxw4Rpjl4EMzI/+1pM61d6FY
yPya0BR6mBHMD4Q53roWM4dTOe+K9xaVViGh5DvtfVBdxuk3+J2bMiHIpdvWMcjNSFkxa3D7Vkgo
Q7J6L/K2OWi7OczljJgDNd2s5a9mqN4Nz574KxyI7Wp8AXJnhw1HiaKnj0Gc5zF4gLf/3Vn8zzgJ
gFz3fRkRbrsbihzXUL6cASQtlIiDIJPEUA22Jxy88ew4LXelASEDqZiG5jQ1l7vcYm40kRzemLbf
hmtA/B/r9LDRCVRMV5C1Z/FoQz3iM+F4W92lprni5xngP2JQyofpwdLDD89eKS5X8/MS1+6WJWzi
cAk7/yZm16aCK9YQrhCT/8i3Q2COagwAUZQhpkWyLX191KTKMKq5B88aBmSEToW9Sl02FSl1H03D
nMJbBw6zcnrjjnjIknLTLONhsLGnzzaoT720TtiyXUW1GdQ2nggp5lV/Vw6vPsVO0TT185VJJjHP
QHeRazV3ZSwovEjJB5pq1ceVkdCGooDmziKQHhkpVE677zivtOQLoHkYgpr2PKrhbVpK+ds1L0A7
GUwk0/5StfMlKUcOfzcWNHE+IEszBF4PjlGsksiD9nZT7O4mRHh8qHKbJTx+MRl+yxzmEsg22JTS
MSIxg6l6JTo6pJa/TU2dHZTKKIpdl/XJEvGl7FiK1+CQ9n77iQW8gyyzMnVG8jkYRv6FHw+otjLz
k9JFGgVCI04YvJuWcxaU4OCrLgAGibL+OaUzR4yczyobXONkGaY8VU5Pa1lv/LRwGobabfTGu5Uo
1Ld+kayxcVYwkGXopOnikla/zZ2enX82LJeYwC5WFewdHDaKM9v320nUeeY1H31/3K1FPJw9rQEW
t5SPx7DWNoBlWmAU9jevjc9zybrdiJ+xgq6cA/LjJH5QQ/YkZpR/zl9PXTo4d3a5HtcqefSb2iTI
VZ1WhqKJSF5taf4yK1qnrLJxok43+JYmhnFQsmqGXORYIYzLPVy8qOm/ywyufGrnz9Qt9BH++avy
18/Sb3+LlNxGPEgzTFMboHdLBB6szZcl+ptdMGJW+tAQvEss79Cb9Um584dfsRLodZ72a7Lg7Vpy
M4STWOE31KB4ap4JNode0NDWD8cy6r1rG9c+9d/L1QZk6+coMjO9OO2VDjrqYXhKhbpWyEnjLXaN
tJG4SY3fbP5g2HYnvQWbSZc5Gz+IMyaRbIvsJdb7qlk9fD3OesiAgu7GCZiKU+7m2wDcdtWp65x9
mzM3ndzJflpi4EUjiziTxuSxzwpWRd/4MfnlO96qK7IzgX+vzJgojbvKuhWxMXW20yo08uHRGKZX
RAfiwW3bERVi5uhK0s2ehPJrr+QZS13E+2KtL7ccMt66tWm+uljxiPEcMjlpdaW6CFSh7ZVX6CvG
DqqDosUDLUXbzLEyUmfm2u8b5pk72SfBTq4WBwjOlCmu/sTo7sxsOI8lfkirUL8XsN5J1+8gwH0w
paMdJ4b2CPofEZAEX4fWEjnIXCGLtIr6krIt+pIuZba8OyL4HFdOm8voPdHCTakGphEuUE0ZRzIN
GyNg31h6qJNEjaZbJwWYfJYuPxfHITGWkF7QJ6xpGItMlWwbh8u7zIfnEiElDGr6aNYVl50x5BD+
TEW2y0L2jcHphh3ejw0gshdjNt8L0PcbwFjOt9JpXzmTBVE7yhvhDexWYzw3GiPFUP/06iVKLJJP
kmjYxlpBtBfILWHr2RB7He8XA/x542ND2EAE2XWQR+U6lNGSyCxCkM7CzKpJi/PwHhI7ph+uAvEE
wlpMCKAS+8jEy2Hfy/Gzugusv3WlMqoj2CAbooSONhKueLgwPaO4nVLGLzduSMlkogpBwxGNd2re
VpP34VQjlqT28L2wSV4kDsduTj52q75cY3Z51jXxLTJQhjBMa8DWxmFEKOWwyOMuwMqZ0EugyR2E
LWQdIFMxltYciva6Bgr91vjy8uloqOK3DwDblNY1Xopj540fiY9hBxPkawabLnSd9LLmNUD59DAu
w13Zc8tpSy2hOcy3khZhXoqmiQ/UXPNrdW7usDbhI6jSdZeafrANEKho4mhEKOhQCL2leLoh9MeB
5w1+uXzt5Gs60kEl20/OzvOeqpRpmfZp0F2zxH1Z6Pe8mybKPnCjnBY2zn35m06tn1abn6AXvo2E
Uiz1Qcj/u1+N75NLZ281UNHgedo7WSZrDCbC46BSuBc8fCCzjcW+AA+7UbAYo96rD5av98sgX4Xt
fg6D9VrAxTwwPqK6UvnURLLMN7999k8tk+rEKQE5dOv7AHp9U+X2GwdFyicWm85KpX2cOpyvh6SG
X8pebJbOqZftz5YlLwpsLF90E2X7wrLF0VVw2zhCiIO05suMjveR3zRd2t8f19FAfi+/+bPz6DOT
JurjE3cymq1tDswhWrY5TJx/peagzvFk8D2M737TTCERO8CjRNNoUYgJxWeCPLKxkjfSPiZYw+3u
UM9pzgnuyAPf13CEmNVqIup4KCkAotveYw2svBs/vDLUb0/Py0qZSLrrpLi4nn2bixePyzgweiFI
ao3JtyZ2r2B/rwsjcTZ4y3bqzVD4sz7UlbgMjYOtHXcEEcbWZZGR6yabh+rgs5WASUMqPcjYg4nZ
egR5q3lx8jZzmkdggSMRsx3CSrCysgSg4nqP3gIJGdH0++ApRY1Axp6bS2Oqf4+O/I+mxv9tWOMv
I+H/3xjZtyLv/z7Vcex+/z3RcfsL/8EMI7dBSsgMoHsJakyoB//PubBhmQyGfaJEhJLB5DsBf+s/
Ih1C/C/gM7fL1LX+Vv0nLKr/TIdfdchq8ff/R9V/f50KkyhiICwDqgQ9n+yBd/sR/gy7sRIwOv3K
PlzZ9g9pCTx4LdlFxirGXtTev6om/jta6o/X4ycXBLkoQ5R/zxcVtq+XOuX1+hrMIRIg85vWTuzd
FNg1PNZp2Acx2qpHUJeDhBRvuYDxmFP8cmz7ej0NMxVWoi1OWUkhtzHaxRYYZP2vknB/y0Hdfk6Q
xnxlpGZA/onb5/YnCFAQNEgTt3oNTpvvqplTbEOKUrxVqdOfLpZ/kLj6P78BjzzN7dU8YjWAv/76
StbYQyzs4StNQapwlS5yb5OS3YI1ad69JRCbf/56f8MI8c54ax4XDvApsCV/xwhlNsyBzmb3CsfZ
ps4AzGyKrxcVuVjPgBpJ2LOJ+RdQpX/wJqXkcwStZklhOzd23Z8+zhLjVM8gBwQr2lNosGtBIuXo
1I1wApzG+Prn79G+xdT+y+xwu6y5thxeCJ4b5Qd/ZzgNELGdMitUyP4Y0Yu95/SSWiCuNw30yrcc
cj1Bi9GivsNrEbxi3clnVfqCfQ1NjpvZadlIJWvHvICYt/C2qUHZUch70GRmc1d+K63J+ckZx3xX
GTPgTYuS/JxXjaUO//zN/KPPjgsEa4mFF8Q1b5fqnz67LlNWKdJWhctk+vc1CIN91S/6HlQvFTuj
Lbf//PWC4K8gyj8+Pfz62IB9y+Q09XcQpRZyoMCtLcLe8Jj6JzmHQl/Z45UMIjZwtJds34CNqjF1
L8lROqXzNkmiW41KRlDstLnlD+7qT2KDl4kxquvXdBdC0cxOlN7KdZt5kq8Fa9P626mUeFMj07oj
h5D0nMKeYx7IXq7ft2l30xmT3Nl2KJ2vY2cPQGqEny77lGE9FTFIg2dMEU2/9eqB2LLTJY/UkDC3
6z1JMafrpz4HettiVOQTJHoiXt9e2n4yPziRuXxvVkl6gHg5YBLg98HToKE3bZ2hXvXWpkwQEJjJ
gARlaFCvAUmwjpl3keBBabJpp6A7phvZtQHnDipOxIEZofEzzvC98ExrGxyKlnorW91fi7En3M1p
yjt4ynQf6ZUjOMZ40WRexmz0Pluq8kfT0AYICcNUnzHNwC8uAqOOyJmBEnDoiWS950QfLSMTrQg0
tPlzdhQj2Ipc2FXZ6W28svYLojWzGhLb9ILa9NwBJ9okVQbZJ5WdKcLJd7kHOgqy522jckttKW5T
DWfxOT17dLe+dOC/VoKg07xumqCk7kPUqHScNGZO5Wsp/DMaELsdPRUkJnA1+9mBwm7Di2gbzLqt
m8ds74PeG19mtuM0mC0pMb5xyNwf/QwUfTO1HMCYWrSTQG+auveKBBS42aTpecAvGCLTiWHuTnsk
K0B/WJg7dKrah7YGh7up7Dp3Q49cvQknUbvuDgkUV0E+9MTuAlgD5ZY8gEjhAEu6whT38yux/imJ
/DzPq4g2kTHeVGBq+X/Mzd+DttVz1AWd8YOzERYLLvDZB/Mz6jkMvMK5h1o+Qm+GvP+9a2c3gKMb
KJwU9Nn9mEmXLYjG+fLhtQK+5YzifGVctMp2EzAOZ0Lo6yTdua7SD2uKmWxrAsfyoxy/5j4dJTWl
Kh7ZmE5D04+YbxJERchlcjfmcw9FRKByh1AULRQn6ie2xUQTw4a+hjVB88pmRvll8TXpViVIH1P5
nX7N+Sq1SbkfXmzHD/O1SB7ssh4LAMq2T+VSDE0LS7kqL21lOy/mzMNuu/p2S+4MswE5SE7K1TQH
0y6Qy4ypZfDk51xP9YPf3UZ6QNssvO0sYzYGjbGH0Y5B9Jc3jRatmzLtKDDj+3m25sZ32W6X4H/8
Ml3JE3iAPTfAnJfjSEUH1qB1uc0e8puNn14N84uPv+UQObSCdlLmCl9rkZKJ7JzJGLYYU2iP1J7u
GgxTDl07IBqMu3TwmYvMbpxUEZARqO8VO/tgY2M4uz0/oDFLUYAemsaaRgSDVBTcIWBgKhw5Hw4R
zk9YjLUw5mRbGyVyK2HV9TNHeHU4H6jsOty4aRhjely3WV+Z80b6jXyzjano6OApOxzJjT1vyaAr
l5m4Cn6NFhEjQNGZwWisWB+rufXM/dSiasBVqA4tjMGn273t7uV6a8zlKTX9MNw2+N5rbqgNyM8G
aARnwywkjzYh1bVV8Dvwh1SzlJoAFheL4X7qr0xqqeIj/zLPNlusPkma52wYKX+FCtiA9MZKcV+U
A10WBkMjSVSvk499PfNk+N/snVlz41h2rf+Ln40KHMyIuPYDCZKiSEmpKacXRCoHzMM5mPHr/SGr
61qi1OKtfnP4VtjtcGVVg5gO9tl7rW85Ywl4Ax1V9WiA1wP9gCX4BykiLds47Iy7occSuA95vdHW
6aC7cLL56eJKGTGwsbe6o+/CYCdqyRPbDn2Kayn3mOYBTRz1Hp6ZDNEUJqAfemKbxdp26WosPUqW
agGWZYcczWyDEZ/EJ2NQ3gPwHL3d2ZPRffVnElb3JlvqbCMGzfpMIKrhEHmFWowEIEG7CTqBJMKI
4A9yfpvsZ+zG/hVvZf2VRNLqu5MazRDYDWR8Vn93oMttEIQ20h2dDpQW8Y3uyTzb6E6pcIcMkf1j
hseBCUyrja9dpgiIigGX39ANRnfQA3wr14Jy/0p0YDAR1xdNtu0dGzsf0yWiOLidQ3k3MLcUAWMZ
pn8ZANKJhyoyfqRhlM84tJaOL1q6x0bT8q9zTFwobhsxZjgjUIBfVuwV6Hm1MRbeFsjXZ6bkaEwY
PNo3c6liJDq1W1QXYZ/QlUqAzuRr/m5DMrMPwbHOPMCLog7t773nw2Ml5oK2SSadkHZBbTAlHbyR
OqbosXbsvQLoFh80belq65O2l30Fh2qQI/YbibqgQrysEbkZpgzpUmfANclmYuG8uLHFwu7OEMSQ
LWrazrCq7AYJCfwZqZJcW/lTGD4yVXHBu5QSoI1nmzmplGxyA3CF9aamYIzXaR3OTw4YvHjDEzrd
F50uuRpQLmnxi76OULyB4YXrqltR0LW5r/hTB01eX2TShGVTODKYaEYxl4MetmKT7j55bpiZfA/I
maR3N7DECyKV2VjDdDhWTrwEXeTLKVBBqo/SksQzJLmboYmLQ8QIvjbxUtKz8xAhVfNn05lr3icM
vjQoJ9f8VfQhIchGTP+BanNmae20vPyCN5/AugyDFhD9KI6P8+DWX3uBU4LFcbLuLCj7CC8TMz1S
ZwF1M8JefHelq/90tNIMXJ1iCvNuH/6Keiba+EvZBxGON1cfFLgKYF+mWdvBUGThMfE684c5D+0m
L+fqawFI5SaMR1+u5sxUH3JURldaxSyLz17OCJ3IScyVxH/bJBpJ+Ow6gYv9gr5k3LXJdDPeZm5U
7ZOKPFvfrRbMrlnSuGQ+2/2kgzp/se3YetAqCwupK5OIHWWD/YPkj+bL0EwF0Zpx0ZG/YtrOFUkZ
1kKhsodPDK/p0nPh9KtqZNqzBuvRfeopmL6Nnd+Ifcyo4SGscHJRSvG5YZ6eT5sQmao8SttNPyP4
rWpmRPASDTJPuIZlhusVTUk+kbWU8GLpWd5dqtqtI1wuVOo49fhnkM/406+wK2iVFsKsIXv2ssAM
lfbifq7gydNdmmYQVo5WBc1oT9cpBChnpbIRtx2Ku4xgwnb01d1IpgNDT1qUD3KoWZmNsXFQ6KLK
wK7QwDsgfwWh5RgsUWvfOsNUPxqSph4cX+g1ftsOJZ2eVs1jQdxbehE2yv7MQ+s+xPVQX/Kdi9yV
X7ijFojRK8qA0lCSm6yTbL/Y4RPJGIihLdM22cbbMIUWvElFHtlgGnOAzHruVXvZ6JAktVQDvWfk
hvFZm1w+iE6hMeEChgaBbaphIRko9VBG2ZnxhJ6kJsdHV4m/SaDgPElvbOzAU8z6UaTZgi1yIZOD
RXIQarI89+/0TsJBtRoyMOhF2839IryjS+3HwyNqsPSi03vaqw2t6C/A14w7C+7Lj7rQpwfhttMc
9ClSb6Z7sKACbhoR1I2mh1+Qx/XWig8BqkEz10AQQMAuGSxUehLkboHrNtVj80bGjSVwh4Yprb0h
Yn0HOzQ8JqWD9XVEQeCvSaiT/DgKARqztq99UGlEueZIo9z3SIqXbHst+2FlBMys5naqbycRGu6C
4O8va1UvGoyux25IRZD4OybRS8lWkNOyycyFulj69fwh1UJokknj1j9oG9MOrWBzJWs6dDOS5ajH
Wx85v9nezW7MPGNj8SVheCImhxTzTnBnuq7/gB+ZSj3sMUYymWysjMF1M91oztCTR2iQLXxrAb4j
pXOOB6R2PfQ+EKJwRWIN33YN0x4FTiTpMYxFWBBwbg0ZncIBjtNFhUt90aMkpKnmzJHXSI66L0q5
KPn0XueahiymPyXG3KC3CKVAMpTNZeC5RaJtqgKt6dbpu9jFGBzS0bGzclLr1sgQO08qrAAlEXQG
UjML+7VvsjKjIBeEseQqdq9ShNbm1u3HkXXASWwkFvo4IS5UiB7DOTdTRCW6fmslIWNrN5GVuZ69
jnZPToAXoDICoK5I4UHIEPmKzyhciVVGQAyFpM4/TSPWHkJETGb/04kWS1lUoEigMi64hSQHqgtU
eQrRjDKhIzOcEPqqZ5L+kDJjPXpwuWmfUvfvM1Ez8+7ZNO9liRqAF7C27hD7kilOB+lTj3+U3QKv
pkmlL8evoWEQyIk4SG5nST1Iq6U2to2NX57NHJ/qTa1Z423oam6IDDBzHybHwYmBxFxUKJa6OdzA
eGY3hHHIhxpFXVCt9bQf7wgfYWWbE0t8IBPR/tmKlhJfhrAdlFkUv3yzbb5nceSN1ykw3S/I+Dvq
QTclu5nTbDFjyKoubvGkmZ87tCnuGhgsgj+MKi1cJ+ULCiq94c2JKr2jLc43Nw5KM8U0HDb1/Ano
pDUeDAUIZNuko3kt0JXTY4ZmWqN60BC24Yvi885j7yzhVhYgB2pelB1JUWyJ0mFIiMsRJY8GJ+yj
Nhl+zzBQF8xkBF4Mu1eEpHZNSvaL3tiX8G4cZvZpH3PipD0f/SaqRICIdqCq9FiQyZvEBw241CHk
qx2z75Ca/auR4JhjW1dQiKVUDsyktCbdy1Xj7RCF2s/UQ3G3kOLC7NIE8oh2pugx2lVUrleEAvL8
AzgexIY6yUftmXlMqtmAejtDus0X3y3z5kKfymTfms1I/thkTjtvUp0TgFlImGHVgvYCcs7oifQb
UqkreINrAI445DCwMU7vczHgZg5nLqgUmsu2mQH72sraktxpIMTmli8iVnG6wlq6bX3bu4gJjGL6
ZVvZt5m3GMAIcIZjTjg3Ny7uk2sMM9avVE3WTygy6uAlrttfULyxmxsHP/nIuNh+NMqI9cJBJ8Ng
Ly7Tm4liATnC1BD5UpJGvFdtUjmLWcX6JbMm7QLLbcfoy1Ta1hh4BrokFINKv6RPYQPjqqJZkeNT
UDqOWTrtKzlmhGU1jm5ve/Lux3VFcna+48uKyrgdMrQ28ewl3iZzlXYYrYScZLZDKWtP0rNn1jw+
l5Rw9fcW4JYM7CoarjMzm7+Obdsem2TSvsqx0L7mOh3utTVWBl/1yS/Ny0hCrV/7fDnbtTbUijSd
tJuiLTvG+psq29Bd3n/UBjWoznzd1UXkXVui1O8BrLrTpveGevE0KP1HO3oW6VT+smWu0Pre5U0D
3hNsCbFmmRLpo90O1ueGl3jcF1BPf04I6u+kBTp+7eMdTtlNRQ7S8VTYmDTtcDGkomklq5sWzSFj
EeZvZ5X3aKIe93cJUTFVYKIMp1vDW5CtaK7mPJvW1Gf7wey9o49PmisOeXaPWcQRyM9iSUladuaT
i/QZ5UZlNeUeR5rdB26t0ssmA83P6lsBnilByNP0D0cdXk+LR23rDrTfIJGn7a7LfWcRXDtMJxVE
wmt6ybFG87OYQBqh6vwYuo26kYkpmTVlNXPhKXdK5EySbs26LAz1I5koNFczxd6iw9C722KOtDhw
oiz7bKEDhuY0tD4KOF5mvjGVodMK6RBHXxJuTim5cIpTQqcaYRP0xMdmCPhTr70B+m0/JdBi+BK1
k8bHEB7fJyNuS5+xhaXcwCG7fsDwOzH3VpVWZTtB0+/XMKXecaa0J27MT4onPnHjsRGFE6M/qmkG
lPqw8BFkCupH8B+bSLedMrDaqiBtWoESJdXdCj9IlVPZRDiP5SW9lPTAhoIMM61jQ7mWjeWQjJfM
g4nAiZ7CKuvrpl37tZ8s8sTeF9n9yLmV26HTrLXo8Uyr1nTYHJkLBoZM4XjYOJPRP/H97YCVQuS4
GrMQTVpRpW4JZJh4vBVWv8rexMSD4Ghy8ugmr9Lx87/b4H11Iqy4uXQUP9Rk4d4N6Cqu/70MSRVz
CkbRVg5bIsCjj2ghp0eyfb+B/MaEgQfCpAdvk79qOCcNa0eC7J+JJGCuoFk0C7ryiLayC5rUza4x
m4X3Ie63M2ONUzrg0vL3TOQrOj1/x9TdpY3+rE1uyWLoQiK8177V5sQDANMgKh5lq7JkutFxoMAG
kckWukMSEGVgbFXjT2fmHK/HRoRlQIDSddOywVKecAE1wGKVGWEGnsfOuExkJ+hTm/Z1bo/lzftX
efFrnow46HD7tk9ahW4ap7xKo1OOpiyWOIum3sHK8EbLuKv/hPQxjo1+Vh/+/O97Hkr15lGwtDJ+
WOZTv0Mpnl1VaEqNkC5FvhmJeZMT6nlfVpk6MwN7fRRqUEKEBW6yZTp18sSozk/LmjeVUIo+2ZVm
aNRUPfj0/vbtAaK4XDFQn44BE+/lM1LGecigHLH3yD90gZNEXVYRKfYFUWpnDvXGS0C1Yto2vTGk
EcYJshE5Gg0PyQSq1h1C2eZmIFQ8Tw/CLWirYgTfdK5y1+8/E8u09uSZcM3F4Qs/kGGudXJ+WELi
WvAdoNHN/q3rqc0HIMQ7hNJPIFmmoHGp0kKgKmdmRouH+fWRXaZuJuRQAIYnd1DXoBoB6lsKFmMg
RSMf8GsVqm73bUrJz2bMvdBGgxaZk9YrVavuUDGgwc9C6HmA2Kc+cynEW9cCgKHgNbSXOKqTybbd
IMpljwEryM3qu6wZIQn29NTg9vzs+qE/FoQBrxtSg2DKtf2+t1R+4VsNsRzxsoED87wtNfeXP8b1
YfLrkClPmNM/MEvnzIL5etXwHF5h2KbgZ7FznNw2FD80gsnMXJNdIA9aFbp7I0+J55UYrd5/Qt54
01xYkdwgR+d/zeXPn73PGDYBBRGssuZrSNjk0mqgj1ieOYpYnu4XDyKiBkE9arEuEdWhn8x7bXS6
BlpStMeOP27Smu4wX1TvaexNsUGxq9gnhmNQxva8sfOKkgNa2ao1QucMNPbVa+jR+RIOFQVri0k2
28vzjVxHaZ1d1NCDQuSM/fJC4uI8EPNcB00ymiSq+uLMovnq0eOgpgECgL9w2tsnlEx3oDhJFMtZ
uWxgTWpInOqasbZaeLkNMZC7Xm+9IIfO/i9ceMM2kC3YLmsAaXAvz1dMhWlrCecbW+ZCQgdgn6Yx
SkDMkEelRWI9+IZxnTrKOHQ9rgcPnAkhN8b4d9c/rgHPmI52gsVPWCfrn+hCrc3YbK2JZMC7k1TH
Il1mjw0TPCAl2uWse+ri/Yf79XW3POioFp8QPsDk0r88eYfNtlkS80yUSF7vJuz467nV7csyjfx1
uHiIPLRVpD5E5Zk7/sYDb1vGop9BvGegXj554NtQYwqJt2pdOfidfVa+Aw0ctttQnT6OONECvCZY
ULUs3iQOEB3M/kXAPDvavX8NXq0lfOEM+L2Uf+AkANW/vAZj6mWFKhChDr7CaVIOI3tpyvR0ABv1
/qFerSUcygRAxlFYYm39ZIXNB9kbUI6AQZRediFz8uBtU5/OfFpeH4WniNfJEr67fNROTmgScWx1
IykoUtcBKyRFcocw/m9XBqzAQrBWgWNEjHWqg2oFGvpobggbrtlH9nGRIRTO0DL0aAHev2yvlyRU
HHyVLIgfno+E6+UdClOJdNvkUHjmUVwOtaUB/PGcTZFCzPfnjkZZTobj1fuHff1yUMNRLlqIJVkL
vZP6GNiS1pRGT4KJq2XbydZMVI1heezFMB2b1tBXBQColdOeWw3fuIEcmNLRNVC0kZ/58nxFPuih
1wIJdCFfPkARiIPJ1LOL90/vraNgRqOA9Gxf5yRfHgXGXlM7AIMIPDe8q7JyP4+pVt/+CwdxxXIW
iLYM92SB6TvKRr3Lac+ZmXUxCBCB/Vx5Zx4Q8fodRtuHbsnxHAvS8mkZ15mj6oslRQ3lhHVtDj3T
ROrnIw0kAnuZc6+Er3Qk61Z828FfXs/AFXHS26kR4BYuLwrbSA5eM2qPld17396/CKeQeFg0DoWB
DQDdNS0dDPrLS230Y2KgLMf0QYi9nkTyC/7xO4cgk4Pp02fIm6laz1gLCMYe3O7K86ySHIluuHai
CW6vNTITxJH86f3f9dYD7vt8AFBKUX6c5p8qv5ssBsnVuqhFsY3gRAVNL6LAL0BAz7L/GeVlsRWT
/+P9475xt6zlkVj0mgzxvOXPn5VUtNc8w8MUss5IlmcE5NEZCRkoDnpxbpV6vcnliSCAGPWerVsg
hU5eYkaXMB9kgogIAOqmr6EKF/lkbsBv4QWcEM4T9upfV03pXttLrnfuz9qZatVYnvKXxZ0Dp4+P
zCIjZNd9soDlsLk7Wi8kA1hGuEaBaWzgxaLq1htFzxbilZhG/5KBxfit1lrjq+mPv1TrCAoQ5iHS
0OKbzGtAIEjpfkB/OmNfKaRzj9qcvlitcHgPYiAPm0QxmKxgEPBUSP2cGPWNBwY0umFDR9f5hJ3e
OCaFYMYEQQaSPMOfdpR4dyGNoY2N2/BudkPtk0A9cDWadO7ef2SW23RyBcnqWPa7iCFt87RaiC29
rXVGBeuCIz+Rba3vdESwd5QR+p2c/HOvxhuLo7NUY5QnaAgpTV8+oiWyIkOPjWKdIya8o8rubqYS
ls/7Z/XGiwB6zDDZ9Hp8rk/XBb4wSYoNG38GN/aewHvJihUlN15WizPNj99hridXkO+Jyc1jL4Oo
+uQZxItuscIo4C8tQZXCLHI6bFN3EAS9QvEACAUsQTCuJmZPJka9w6HyUSTQR5shPBi9PLP4vL7C
JEGgmWSvsfQVrJMvQ53LKOv6oliDJ0h3Fhxw1DtFdObVe/3cUDMgy6RFwjJAufLyPvpGNOUm7xCU
2DH5VCoalb3yh4sSye41+IrqTIX3+o5yPJsSD/kp/sbfic/PljaLpCWqTY5nGWWybSwm7MyYw21c
YVj4uw8Ph3KJylz+D4/qyaklDPtyOdb52u06tbeX+mjOvHFvJ1565lBv3KulREZav2zSKNZPrmKG
VsPNeWL6PKm2ULCsXdxjun3/hN68V77DRxJvGe2mkxPyRKyTnswJhUhnuE22OpRMOtagDBGeOFl/
pgB68149O97JZ8gdpZ54CpdTr7r5XjoexCChp9t4LM41Ed46lMm3jg+tSWA9oRIvvnjKb8JBE5wa
a7W3sghJWTdwfvBqR/8ICfmn/ce3DsWHzqar6ruMHZer/OwJjIwBBH2PVCOtW2sPJyxcmWMhriu9
1YL3b5h4fcfQw9M080iPcGjiLoX7s2MVdokmqkUtVwL/f5JOxT6djOsPtWOYKTAi5ay7wsI5bRCl
kDVq2i7NrA9OLMN1atcwtbBUekGL2JypP1E1Ac4KceaVfP3wLj+Sh0og0SZs/mSh0VvqxrpjkSVB
uQ5GEYZgLAx/+/61eH3ZPYNC2iFLnqLaOd10MY6mddSTgWygMITRXuR7Kcl9tjJbnjnU6+0Qzhei
limoqXmZF7y86lXSOTlWBJKBk7nMAsQC7sfRQ1gziXYkxjZ3RbTuvelcFfvGKdKY4hRJuWbH7p8c
N/RR1VoU03g0BydclVHUMLkW7cVoZAcXxesdN7+55FGfrw38rIcpc6td7UByYyZLDiqq+OqHjmTg
QchhPnObX/862jAOdZZO65056smvi/x2rPUWOZ0yvO5e06PqqtPpKMWRdq5Z97oMIlOGDxfeExZf
dtgvb8A4A9mpqowmrat6hOhmsZVtc8tHV10DyfBWPeKsMRh069wb9/pZ9tlI8DwvREqdqcnLIwMq
qAtZ0y+poBo9Yt6b7jw1O+rMSrycwMtagerOFCwjxAUb4tR8UhMgXnnZSCeOaeLlPBaotTuGesio
wTwiy0Yk0y9waI0h5ApC/Lmb+cZ5suGnXLbokrALXv782cICGEqQ+yHSNbU0Lk9IHxuY4dH9331n
YQrS6qb4gma9+MJeHIWFUiG5W2LmQrO/a6f+lvZs8dnO+d68f6S3zsfHjSIw8vCldk4WykkSWDdo
PWpG3Q+3YV30Ty4gr4f3j/LGPpP2FV1Umog0fgz35PHock8kncsJKXpuOXJObwzcKQRkk/nRBvjY
BB3SjOnIhw5QiOF7azferka7u2XegCh+Cb0VKeyP93/YW88TT9SyAfOsZfPw8kJnYmACjzRlLUdp
H2G7MTSGZxnMzYhwhDearbgTltsa0/Xa9qU8c/xXl38hyfLOYgpyTW7CydrA4ggJ2ybWPSVU5DHW
/OzKbcLizFvz+vJTWlMf0YVYOskUnCenqQ15wwd5iVS0DULu2jjepUOIAr0kF2MF5t278FMPCahA
fL0p4vmbJeJ+l6Ez32hJ126UlruPMeqCPy/A/3ea/hs+zGfP4qsAsWM3/iyeKvhxz/PDfv9Lf9pN
nT9s6tqlYcpCgAHOZBH4Kz+MZo1t+fzFDoLkLv7kL7Mp5GIeZAtLKRN73jh+A3qqNv6Pf7P8P6zf
iwrFF+8iHeW/QyFG3MEz899LMQNRi99gMxc3yNXEXXby6kxAjyKTKnHFQtWyChP83BaQJ2B5qe+y
rv01iN+C2IVC3IIIZgosSdxJdaw6sUBDSmhBsWkIFF0ldF12S4jdR1h6T3Yzt7uZFzMAYYwAL2q/
kfL8rXaJ81DWF9b8dSxNd+vZyS+aew8othBXgj9A/F3DnFDM0dvy2Ma2f+lO0Z2reT8sK4E1a9Vy
P84SGSW5QgGoMWdtkBJ1wGGtGLiHT3L0hy/Qkqb1OMfJPUjIaY1lHB5hpLtX7JbMlYP+PygjBOJ9
YXSbsq2QsddNvZrKhiz5SOgI2QrrRg91UgScYTz6amiArzdgi9pyh8Dx0SvDr1HRt5eZkd3G6Keg
tvEr8bv0cpfCvrvsyLkh8Xdh6nbiq+sbt0imxl1fyu9uPOaXfrvgYZpqQ9F4wEHHUCoyvW1ZFU92
Mpi7pPVRfREAv00NP1wNKOa3+ky+FzdHkmdClOJcRR3MIJsgAsf7NrTOYo9IWlLm4/ZyHIvo0LQe
eW4qgsehjCeiD8YCHpaLK84oFIhfsH+5DsItGtzHUscsUWrFdIWYU8MGvEQIkSGFl0KpFWkLZF9p
xyFpxDaXSl4P1QT6D5gJNlxwVBiG72KLTI1m9pughvIIHcIgmp6VGToLCWwJajg54lWza/WR+bTL
GG7y+I+WNDFfPprplCOMhdiud/ZH1MEPOu27NajIOYAI+LGuyY3LiE8AEcPgrCbOCf0uoL928tZc
aXTbMZLGRIOHsmhfrbDAfCP6Ty0+p8Ay5D3iCTBsAN5ai946yr9qo6uCp7cmX4nEN3v5BURMfQtr
RKChOCIPxe0sCoBxMr6e+zAPmtB4Ii3U2XQy5erV1ba29C+dg+A3MzQYNXERsBIcctili+qpBZEt
nhRZzivkfDdaVD7OnrPN8DagSifnorE/5VILt21IGNRke3LT9gtYlQKCcpN5R2F26mGo9QvPxNen
QutHBMV2XZXDJ3rOFpWvrmHiGUdcPUAafYVg2Iwe6ngM721N9hcAuc0NWModpb9D+JlxaTTeBckl
5AOFtYMukFkAvzwR26Rqyw0aOVI967HZ66VAupuoLw2UsNXAthAVsRteLNI9ej39pd53I8ni5l5P
Pb4/E8AZ5K1s1Izik96qJ8A6WSDKqguq5SZEsTlsHU1O26T3vhKR8d3r5WNvLkxsutGgf6FcNPwm
NGGzvwPu7RCyzO/M+/y6ZlYBpYgLjVbhkHXC3/dGPR/HGIwYw5QZmTcBz0SN+uxK4RhVIvnKmhCv
cWAhE0XvEAgn+6Q8lW/BgBKO0gz3pp1+SZKBjFJirTyjN3dk+eX4wjCkIP3O96yNBi0k8IiV7c0M
E2XcB4ieoJdr7bWtCJ2g/wYTFwMlyjUSBJIu2co6L1YRO3auWmbdTW5jP7hl6QVYVfOgm/Erg72B
dyLEdCjMdt/gpuBVcxIM9Hh1jIyOLJKRW4ZxB6McWFW0RKzLb9Ywj3cyyvehWRt4t92FrDZHwIZ0
dzUY7TUZP08qHLKd1s5QAO0w/BEDe1sikFYycR8RGSDPZjy6MqIQt1w3P3al+4RN5pj3Ga9oRYBk
lUpzG4byUz6ArSiH+KJcqrxC6k+4Y8wdsi3AXXlKvYkmOFeY73CeTIfU1bC8DL3P68PvYc8YEcTi
/szww7F5ZCzimf3VaIw/qglLYZoQU0cQ2d6MEhfRLfL+3x/kv1WbEGnK/5wGHrxAYPy/gTL+J2Un
LGCLfw7JOCY/v8ftz7Jpfybly+KFf+/P4sX/Y9nqej6bJCYci4Lpr+KFKmSZMyxSEtobPICUxP8o
Xiz3D+ZwtsUkgE0sdn+q4b+KF/cPtFfshxykKBQ81Fb/+X9edJ6ak///uRLO5ne9rF14xejwLhW/
4VDHnHResFeyGVJwgms+ZUHnTM1hbq2bCjoeaO+2gxJGjCG4e0IQLDluTEK8ArOcUKjqnfOAd7iF
jGQhK68aa5fNGOLb6Emzks9eEYFjsAsyAGHG+A62F/iXOIuyYz+TRYKD6RPMen+lcs/YZ9iY4ELV
LPS5SodNDVzK4EUDbIa7ofoVI34IrKpvAtzkIH413jcN/nXC58Ld16AYVtSBDh0Pr9ziobduJkmS
tNcXDSEJ8QdsBj3yySFdsdPpVyZxoLu2JCnBF2W8C2Xq3ln49f+Fmv5/5XuzzPj++Xuz//4KLsOc
4a83RhMmASI2dTSiE8DGqMP/emWI6fiDoSSvBbpNKA6M/P/vO+O4fxAQYv1WCiLTXar6v94Zx/yD
djWNeP4dGlC0x/7OO8ML++yVgfZBA4u/aK4R3kjD6GSnOqmJqDDc7BsofzeqquCJp3LcLRaygP5b
vs71+pwQ+OUWYzmmg9CLAT3gFiAzvwk0z5otHS5i3PA1dFi3Sb71w1huxSBuS8/rP/SDfg6n8nJV
+PNwy+xwIbc4Brfh5S651dsQj5BsMDr61o7tAupGA4C+ntbnpr9vHoq+i2DzRMLgaT8k7PJa70TW
bCJgiuPK9WOCdLuJTodekYf37DH78Oee7Plyd9rkWC6jhXQSpQj9e3F6GZtCVaIQYDUqoGzXsam6
XZLlUEnTrLhvtcEJVG7UMLCcTl3R/bLOHP+t27jMFnSdgb7P+b68rj1eeEz5gFQjxysOddfMK/oe
6tjOcHIHdoV/frdfLPfPz/fN49E+0xkN0fA+PV8/HGoMW6bazBQhd94s5ZUzmv0BA6B38DEtv395
3z6cz5TBWPQk5tKUffaUwn73Bzuy1KbG/xWQfCEDXErGuuFRuxh8L7/4+8dDFIgqbiHimKdzlGaq
kzIZJkXpODrbNnLEB33I/avCAIY/GGZ95vxOn1V6rcSEI8ZbViBmhye3DzZIR8DKqDYA3qwPWQMj
sDHyOMjrMvny/qm90t6dHuvkw+wbg5MybFYb8jmafeYw0Y/AcONMSdhvwFq+jiLjA8Ol/taqfP3g
g2++yFxQ6f/CSfPA6rTLDJNC5mQtGMChM1bkh0C7LYPJ1QAA4m459J0cnt4/6eX5+O9Gir30shmx
67RsDEZwzum8mTl/HdmQUDZ2DOotSXwUtbMY79sJfBHTuOF7xL9Y4A+R4fb9Q5+uDMhOCP+hEPJM
uvfOb3rQs0e3FpkvaQHT8fuYbLRry1h3n7VdNwXzmYb2q3NkpePjxrnQx2IFWfqgzw5kohahG+HD
d7bqdmMkiX1TLznzK9elKURGC5iCLDY3BiD/4cytfOPYXGSaz8gmXMQuy5ft2bFRzptw11W0WfIQ
D2bs6BfoDcajF0fZWkbixxATWhHNpXtm3Xt1dRcVog1pjecI3NNpF7/LrVLIJs43fU5IAwfBh+17
6eW0RNyRuYfqptL6nexLB+lyeA429fplwrNHd5nWvsG6S+3w8sSln/kotUEugByZtwaZ7SszhGBi
1gh4NkaO08wzJ3JMnLb1sKmXzTGdIriGcRX9WRL+0yX59T1g9GgKTBQA9BgQntyDJi9J6WplvUHa
x97PS38kFv5f6cTlTiiG6vCjIIgLXZ15wt8+sKcvTW8PhfqyuD27+eFAc3+JEOZ0iam3SYffZCAc
djPy4mtae9bjOPV3zoy29v1X69WquXD4fs/VqeZ0vvIvD6xPoRDJ5FUbNyVdEWdsvUUm1KzbROnH
9w/1xjkiiV9GCOhIXOdUxDU4MHZ7NUEQk2N0HGLf3jYOfHCAMiQwN4a4G7zGuy99OznzhL8+MrUn
Oja+s4bn8WK/PElzGNyx0YdiYxbQZ0IonV8Yp36EIW4uKLjo0mp5yonL9W/fP+XTby6SJGZW3E50
eogWTt/pwZAacRhRtLElzhsE0WKjzzTOINnfCiTp+/cP90pPwPEW4w93lA0r5PeT5zepNMOnZUes
Tirmb32S0P/Bp1jjYx/orY2hOiIbJ1yg7lOSa2Y/uXIxyj21nac2comV763J2sN/aB4AkdJWM/zh
zM1gRV167i8+JQx5wDH+rn0W0sLJ/XA9+qGkTjtBSNZAsWaireavwqzM/Bce5EJeuz5u6GMxJpp+
iNqE1h5cr9nZ9SQY5Dt4WQZx64AL83tQDPOCjYnYrgd6FxrJ1y7sdP2aUZMl7kOQ1f7aUnT61qas
iBPJgEE2F6ElS/trDzK/vNCjDCLshHKCTiWNxkjfkC8XzpdejMjrojOFTsyJUZNYoKV5XiCPNb1v
jZwL51PYNnF0VVs93o6wMmEPZ1GCFiPV2vZJH52JwIw46j/OU2Po61pT0NlKHrtkDTVjvovMES9l
PNIagiyWZdZmNHML70RTYfo0Y8w/OGcqkpp9MekPnTdYP7O6Gi9Ku5w+Q+aGYov1u7TXXe9Hj1TY
5H64BU6Pqq8J61Ghr5UfZjqS3V6LJY5uWnZOz0pba0fJCxlttbZovvmEHdZbGgnDrvD5vO9llIJ4
Lee+6XazG0+fkaGQYk6kI3Elsx1+nQa0+JeR0qC+9aNyr0cP+m8wsCcpVpMX2vUuY5qiWFJimgd4
Q+CZWOHSa82iilxUFL3ZToHaN9f4xZtvpSoI9LFcrf3odYrYB5UWACG0VkXjPsXx/22E2X/dVa4z
bElUDPubvh+h8yRdHXfbJCnQU02i7vDhOp62z9vEPooZNnfMf59cgyR3r8s5rn6Zts6EAw2tTy6d
o7XdmvNOMFAO8Uwnz0uMvRsqGEOQGWLyAWK9xiIMpGujF5mvYW2z22grZoJWVyXuAGttt5MDWDyM
nGvCw/kbjmolcS5YqNON7y1ggXgwXGSfcewZ28EZXWiiVoo3JtamZssHmOivlOIq2kFTGIdAgJgC
B9VMAxb1qIs3wOWjdu80BXT7TkgrWeWjqLq9Lwj12qKZCX/6vobeudF1ePl+poaNZ2q4UDJ37h/M
Wk0hMwBC2IJiMGK5ylotZFDi9NWnPLOMZGOhayyDmIWl3KImzB4WIwm3QbWgracmbLfmjFn+zuhI
agtESyLYrT6QiWLY2Vgc9GlOil1hpK0HT3j2+r3JXu4aWqAZHSSczvvRgXCyIumycmFvo9C/r9tS
Het5lKRPxW7FEdQwIWdK+06s4WUwpoOlaWKoncSw03FdV7vO/i/qzmxJTmTLol/ENWaH1yDGnFM5
aHjBlKkU84w7Dl/fC5W1dWWoWtn12C/Xyq5URUQA7sfP2Xtt/NBu2Q/VkT08x88ON5PXCeMaBWnV
mgx42IKYvul8ZLEvzfzJGsL4mb0lTzYL2GsEXXCv7yT5Dj1FhQ+iuypLx4l8cnfNTZ7MzYufDOwX
VIqGi6Q8nLN9beadukstGC+Mucqq29FsKO9dO/GJMW3Mdm+bZl3tyqxvRn4OU4Z3c+t34R0HELDm
7ZA57fUkhH5oWtsqLsLKlFdZDwuK6I6iftUF9Jlo1FJByQ+a+ER4p7WQVeMypYK/LPi/C9uGdFWa
Fq0yr5MGmQyObhgKgFvaVbi0pw2VvzI2tfKTHzka3GWXLERFGyUHkW22hOlRzXRONvTyzdsRxFgM
3vkuTXvwVVkMt5DVhENMWsFdiEwYGyEStNzqP6PAYJwzgsRVe1W0YwqgU4wpSW5Wlu2sPm3TC3D+
+C+bZgK/ljYiFPu5VpigErucpr03t8wdyyr0biQEk/mpUIWrKAfAfR7yEavnJ9frYAeglkSDMTMo
equYjzE68zmq4mJCZwL4UsNRyQdVAYFrl4exMKDi+LWl90sxGDW0CSGJxe4nM9gUgbBghtYhocyt
SFuThLM8v63ntobBBs7QuZWmK5+F2QvzmJhyug9BZT3Gwex/qeqKk44i5INcBh6bY2GVANx8FRvY
yhDDhcALJPm2E4PwbucLTYzlrOvF36oKjloEGK1d2HcmOGj+nNVPRRJ7oEjjOr8jML0G5d2hQN8E
1Sg4l3dB9QCLBV07ZH3rgVFK8jqEqm0jSjT6V34/t28QTVxxavyhmU8F73myr5NwLg6gvNRwcsMi
2EPZEURBDsxooiLIkje4rR0EFvg0CTAFi/mIztJxi222IDQ7gI0GqCxWuJK9BdJkW84HzRT4wpdx
TUxJE48PrW6glgypMV0ugws5as7jcmAZ0MkCXMMu0TA2gmzuYVl+1pWj852V0zw/ApUJomGQNqHh
ddqSAzj3EEVp5FTZnkeKZSmxl/x6WQfQG3uCkGKl3nhftdXcnmYVt1i8BAiU3GpX3lmew2pODdO+
wIXuKpQ5hIBvHScOOuY0MS/GNDiejiiU2Ilk3ZBtMGlLgFyYeg9Unu/U5PNUypCbJKPo4P2Y7Zcp
LYcrE8bei5cSkouGtSZ3LVZlt5/bXudbzbi83RRhtrwkSL4ha7SobbfJakLZEpPl33b2SksPGx+y
qDCLIOUP53aMRvR8MTjI4YLslx8JeFgmlaIRN1g5h8dRV8V3mZTpBc732tyCMXAhmbHBv3ggyUim
IOP2ml1wUISTzuKlcTvoqoS+tUGE5R/s2cgwcyFZCgbNBoh8YV5lI6iPHfT+4dolWf0xQav7lZG3
KVdkZtA/zAKuPcKlgBGXSKzkB0LawD8YEhHxU9UvxW2zNCX8Uddmfm546CU3ioDO17lx51PvJ0S+
xH7sVAfYVeHjzGPtbjEQex6IurUJshQw0HpfFa8x9rNqg+shhfURMGm4aJReS06H0gd1YFeQs9d7
lzMy7PJUuXog3mMJiwtztPTXqZ3tYxsUTGVzlxAJ/ATFUG3bmdTFnbKC5CnRQu2xv83tbkpj6y0e
zWmOGmME6E+TK7zTHOPT4yKURTOoNBHgDUZqCly5Yi63VEzBRVMboxktPaEh5MJwt4YAHlQkrKW3
rhnSEPNTypYZ7dI7jAhtignSt4h2TA6Wb6DS0MgBSQa0hhrSw6Ls741XIMWqtGb1Kv2+do/EsWFK
CnmhTaJTFGGjtkza+YI5Z/g8NdBacStTTbrONRbzjCAHMhs3zmg4/BfNNPJ0C/JJZ881gBpgIKBv
yDFoBYMUNbr6yTBls3NBMT7WS971vwKkp4uU+vvHRCFKYwbS4GNtqORxnuqhwRxfVp8XQEWwwmjI
HqBYLM4+ZMheXdexn5cbFU5JFi2lvaKxmqQDf7Ok+ZUcB6+9VR6AGxzWqt23oobYFoB0m06EG+Yr
N26ujotR+RDICno3DLcdPcJoVX59AT4QQp1PRrILJ2d1zxY6K/s9sUFGddMrU6XMnYd0iSZ/UPLY
woAkDmIoi/Q4Jzk8VN25bnUqodtWUVJNJRi9WU1fYc+tjJ207oNLSt4xO+Z9uKiNx8xuiRY7GL+H
MyxjZBOqrhD0lOUlykZzOBRJX1HZBHFyRKYEzxiw7Bylk06dozE5Dds66DzQO5Y1vEAWsV7bMYEu
CiyXVKHM653tJFeSkUrdKolWP9WjmWcZIrbFMADZjORUbRYzW5XFLl4K1Cqy2guvm26MDhkUZKCA
B1aEHUM3nCZ8vNSGyxcBEECTowuqXKZ3RaB2RKoFkrZmm9/n3ciaaHdWfbQHNsZjCzqA3GY75Jr1
bAc/xswVM4/nrF8NXK2gvfqOlQ8G35ht03YGhwXZk+RgK8267EiyOvTIThmmu3EJyBthO9omMDWR
O98cMEXfSV1sx8MwDxnDQBnW11kZh/1Ot4L5e6Ogaub0OOrtWPS8oUAhRUHXaLJPfeuAeSywSMDu
GSwkizQJgISNPYxBeN1dF+6NIcB2a+dFirI91B1J6nPd56dgscTBHEK4ww6C8PF2DhZMGjTpsvbo
uoNBFcJEfgtn1we07Ip2ZUYbJinVKJ8+K/YuDXDNIj/c1VimVyvBmp2Vr3qrgjrzQpemItWXUg8+
N9XrhlROOMqVFI+JJiMLCFVv7Isp5qDnm3oi7dEzzJ3k1e6ZSGTSpDgzgGQbcFd2mBLLY20MNlEq
RJA9kwPqCpqIrbSxFRi+InXKhfxj87PyYIq5ocVIMo+/axNb/cgnOoEXrlEP5mWedYPzIwjG+egq
hLxIJ7L6BcVp5+5lrKvXnKeUN8VdFfpGLZx2W0yM4AgjZqfbdo1VQwBwV20L4+DlIMJxtHc+v5Nx
qNPEgtFca2J2bVka23YamxNZJOVyVKIyXvlN1bLxRJ33EDQ4+yLEVOHF3BDexSlWsoFDFN9gOuMt
swxb57fGEqpTb1chQrcuWS47LyCJUHYOoX8GjNZpV+a6+QSiCChcMHkkknmS+7HBtD8Rvl65y23T
F+7A6mtOTyqnTuBfn8FGKKHknUXh8WwQJ0p8ASMb8xfh8F66JqykumPH3GVL56CTSRZKX/RB1ZWk
eeBEuDDEU1FB+dqyyLL80WsFMzmi4IJMWXI607y2/TEsYdltlomJ+i5FMVXxCtZULFagbE15jihm
GNlyeo50citK0g2i3svShxWaF6Akysynkvn6VnUJRl2JFms5uPHg8o+dgbwfLHR4CjIWSFLVzC5K
PJ3p/Qh5fi8TDdnV1KPt7SxHB2RmZg7tXyZiDMeFMwlQSmmxHPPKHzreK7cMtmA8rBdf6nTad6kt
HoJB1VeZO87VvVmlQUzqV66p8Jo5xPVoBaO9dUTGrufQFklumQv5j64EdI09PHGu3UEKl4XNHkNQ
pkEldr5B4+LSwPbZbNxUxrB+SwNiVENQmaKVNLY3aSjkfGpbm6xNBl78dNngw2MUtR0kQOZSIQ8s
+igQ6lo37gHjOcDEMoFGzi8axw+Bl2O0ydrGy8CAVe6w91qydm6lbwzZW5nlxFvzoLBWbyXfinmL
7XDYktXc8aAR9hmekAmQut53eT4fvWUksnHMiaDclTYhIweaDgGBNroNHv0e1OFjp2L48k0g5+fA
LCZ771nxdIL6mqJ/0BR0EcJK/W2xW+OoQQKgYYAOvoCJa+Wbi8L+KkHnwDLiomW8yhY/xZNEvhpC
rqIZrG1G2aGviAGoJMlnAnGyaQ0MoOGRAwCHJRgbpzawc7lzCtXdx6YeUDqyewy3tcEOvvEc6WQ3
owFach+wkRlwMG2RHImPZTTZFUbY7UtqY5RaTShIazP62YziAWU0UU0w/BQI3m5r4F766ZaGuG5D
e7H3TrLeErN3E3Z8BdbA54gFkjhBwwtziX4haaHO8BU83hjsgpVCGfFqErfkhONkX8zx0n0LFkGF
Rpi84T+B+JMeR2/bugB6loB7Z1Z8L2YnSR906iJT9WSYiS3EDnBkddDQ/QXqbr82Ve/GG5ZiYhxp
FmCS0OBjHUAiPfjo0cPbGemGzXwTTkZo79mtUDuqMc45UYxt8mRSgRmRW6seVOQ4tLwu8NoYhi1T
kB5w4hDznlWAd0HfGQBAl8o0epDucSp2RckZkqMFPIzjhLA82VmUnqfC4V/d5vkkr+klCNAdOp6y
LeHPnt5aZE/CNQ3syka/mS2c9ghM/a7tQd6kFLW8qI3j11TNikg3uhtZzkF6hYRa85I8oz7krB5b
Wl/1ZUI2Z2um4mpxwZbAU2vjnxkr70s1+sET5ASNNqeLM76Bqxh+AC3qH7ikN18sYdc8O03aa9LV
U6Rvc9+sIa4zwcspJ0l2lMEj6rZuO3FLhbjMR19llb4b+iUBf0mx2W5ztyITrqAFwtqzBL1gXR4H
6J1JOiHnbfoXYWWEqlVUZm/GXIoXc+yaWxfjP10LDcKHY7UPPrss6bpcNjRuUgSYnneVJ8x6jyh1
SRruutZ87tlyPruwatMNAbnF0yAy8weIL23ftB1B4TuVZgSOgdRO/NNSTsmhIUvA36dllx9dL7EZ
H9MrQ729uK+M7rBEUWLjO3f8BNZMlx3k4HCGbXoK+40me/bOn3L3NOdz8cPpUitkZzCsF5YP2X2i
hk7940DWLoGVggKCKNKg4HnnOJbuLNOjGqE1BBGUM3L3I1nT4CJOzUW9On/NHYx1OjaDWLjR7uIb
3/BgVByYw4D/FXPvNpfZUnbmxjWVdAiQpIgigoxMRjZyUianYTDc42ym5q6VWUtep1Nq2okO7j4v
q+g10HtUw45gBMHRFdXWGJHfMX6pnMJQkeGwG++VpcwXGbrsELQwGUyBaOgegGYWwWXcazSGtovL
CARSCefRDTlIXvqAZPZJJ2uGAmMSc7BPxAgC1Vnf2dno1QUbU1XseRaCY9O0IO1i0jduS2fR1DEN
qW30xgabKOMAOjixdaE0OJX5nKIU7eJvLHUF2dCll9wUKCnfBHBQcu7MIW939KFzblkHk+FA3EcI
+yPhdYiku8xphFrWaJijV7wwigoDRknOoAgFGk4taZBabnUkUzMSBLS46xQGDyiY0oIW63edon0n
oN3iev1qZLm77P1YTZ/IklIzIpnFR+mbEM8QIUrXJ2sELcuC4FfVsSAyERyzHFiHirponxOTOdQp
VCz6DzRs+nBXLS4y75o2prtXi/SIKUjIMt25IfRMpNrpTHw6cVAI6nVs9dSnDaD0HKHdGPmx7Di4
1KtBIDeUAkMq4Ema9L83lleGHA0zqwO3uJBL58bo3bfzkg50boOlIfrJSKqRzBe/uklbCYZWAa96
ppfDICswG+S+S0xfwxT59GVwyfEYbT/9LENJOKUH2SWNRs4h3SYB4kpwQznM3G26xmQ8qlnRkUxa
50fOgkVTSbjzIV5yhxws5NmHqei7J36dFcNnlOklCStJuBFqGS9FQwkEU6r2DiwInGQUal0ZtRW4
721ASh38yW5u011J5jxbaev3MfMWWzRHKguT0mIBUrjXVkvnvaZ85kQT5IHGaLgw2beWyhIRM0gl
r8YiAzqdxXG4n0vLG/Ys9Kq5MhsW9UOwYFc6klBUUdUkY1BstZf14x56ePeVfm7BCYgkXnub4Ec4
zoLHBUF9U6qD0dnl45jPBFt7XkKYMjIcayM4/n0t6Oa6EUyE4d53eq+5zEszuea3B6OeB7Fxi7HP
GTchmwIA2yIFIYrznywrc4jdq2yOE3sDhJ3Tl+12WbGjy4XQeRQOtyFg/h3Coqhid48jARtZliTF
pzCpUk4hZTB9TzOcDpushtC8KXF8PessMMggWYaFXZZp0LYdg/6LkTQct2f6DvEuYSS4orG9eiB5
z+OEhfw7o8nbDMW3HjMwxyFFEPX1mC88hU242K+2amGWzJCiX/2isx9JUPYLlMu1JzdguUJ0oIld
YPJNnTeoqyXI71p2n/3eCQ5+F9BKDAmcZr4hqjlng/TjbJ+l2Ld3TJMdjaJo+oLOQL3oaaJPEmdx
szWGqSsPVYcDljY7cVanmBYImbs8lnDtw5KsXNytaUG+OBOuQ2NU2UXhC9I5Q1JagmM1zN6nkJNR
zjoq/eEu5aRs0Q4aknsa3MsnLxzydNe6aZMdZqS79jXVHyeWkoZcTJRio+JPGfOJYVvWqTn97MhB
LntupRjEE+OW0NtC5/A4mnW8r5fGrPP03iZm0bmRWqv5lvyeNvzUkOAtrtzCz8ZvXhE6BT2BnO4y
U8rhzvKKytkweAQM9IE85LdRshOuemLfAsaAv/1c2OhW7exzaNRbcNrTSYNvvTW1He5Y5Jy9jWnm
31/PwguM1Af7KqjAM99UkWuyFJgnEOHMkdoNp+ZIbkN+HFLRbUv2j7/UAf9Kxf5/k6j/f8tyXMle
/7vc9tC/vb2+/V2fvv79v+TpNvp0QCOr/HvVeboBeqS/vHVW+B+HoYKD6842Vz0Fuo7/lqdb/4FJ
tU7VEeeGyAuRdAx/eesc9z/IUz3+iL2eewuy6kyO/id5+hkaCB5A4AdQ/xDAM8l3f7f/olOqDd8z
YCnPzUWs/eU2BElPYzFEPLX08sYVk7rnbTIOo5TZMVONd/zbj3X3u2iU7/k3KcFfn2H18aPa4vzg
ntMltY+PrOpJnpqlax2bBXS0wMx1ibYj+EActIq//ke18NelMDmbTC2gOiHvf68i0ZUxeMrkGNaL
VmxHaOwT+IWh+CgI0n0vj+BCITQphG6QxZjYcxffX6gY42AKTL5To0FCy4V5P9I4ytxyVP7NJKrc
3Xio4vG61FnAlG6ufOJyOIG/et6cXyudGE8JATagJv0eIdO6VT4yONLWcVK1Z0XdNKKyShqSzzCx
qAHgulAFA2d6kQQzTU5GVB6Zv1+Z0ntkz4maRJapJz3LSXA3c6z3xW7QEwNawhYGIAEBNf3GJklr
3pGWQISwBX38Eug51VhvVDnUpolQpF1vLq17ITLaux8omX67PUwtV2Af0mGk5O650VM7NhwHsAXU
EfrVR2K0J3a3+AAbfAZKQ6COtJypCNxU7B08/mf3puvkZGdEFDE1GayjkZA9M8cc1WbelqdQoea1
DA+fRGA0+TFMLOsWCiL2wR77V2GNpNE4xD6PQWtt6K0xh/3z6/B+l1g/Hsp8ROGcQWmPoat//+iQ
cTCWxCgmnADtYNsOfmFuWsMkNLDrzV1a5sbjny/4ax/4+1vBFVmiLOAczoqGPkeY6Iqqy4lnJnqN
yp44AdCXTckgOiZ4OF+Twm2JFubw95nGAuIXJ1DyBek+HjArzzwVCQjoF/Sa4oqpMmaUqOxdUosI
Qp2/B/Fip4fWLsjBMMF4IjtvW5Dzf/4K//CbwcrhkzsOCjFoR+9/M0nqKj7GmgfHrJ6WvhyB4Sdk
0I/udWv/O3TbrxuE7ZlkUlZgx/uNLWlkfV0uDvWdWzjxdewu9MKI1qDlEzsf6O1+QfvObg0UJWAJ
OJvYwc/tQyn4dcOXBqQRgucbiG0A4ffEwvkE11k4SLuAA8omDi1GSLPnJm+L1zMuS+ZARFXdkq9n
lglhIhqhUHCiBcbRnXLpzuewxwmDwCt7Y46q8Di6lw4HkXAub2q6pG+m0gT5YizoT65Yj3lTptRd
47W9S2Ndr1pT28aAO8eDOUfkX3QEVyW1fTe6hF7c8of+/bTM3ov2gpKmI3B5ZnSk4HFqHFitRr9Z
8ijJUvNm4EGh3E27dDr8+bn4RTU4//3WjZTngmExO8z7B6MgZdHm8Mi9Is+9iyy7Basb2JoGYaCV
90SiQf+lxDLAOMSZX5dh9A+LItNy12F3ue3DOf+hy8Ej/kY6/UvfhPEXBDz+nd/l/p3wlVtvvHwq
7H2ppvmHpjmTkxkSFN///EV+OQnOvwgrI8wV1K1CrL65v6tLASXBB/JWknTd5BU6jFpdOgZVeRIO
HF3qVJQbfDnBYfS6cTu4RH2XxM/tegQX0aJIJd50ifIvTMgwT7DpGHYZ7D+EnnD+/eBtPF/GWU8I
Jf6fz3q2gsEyZJqwLrA5rbg1FAFMzyDy3Qc/yfkeuy7kYA1DJ3SpcQEDvP9Jhn5WKi0J5xqrdIa8
5GRbEm/nG6YyyROe87JG9uJgBZ5K3dF0MXS2he0j7/78OVal4/s7w8egnme15qPgJ3z/MdoMS3CM
GzUiJk8wJaynT/3SJ6cWEctV5VVTZPe0FlqH7mxUB37/wfV/X/soA0kQYjsDYWzZZ7+26GLPkC41
jZEuco/7v7vyOP9syPshXR5rtP/BLv1PF8TKyAjOXxmI5yhaTWtL0cRPwDyhQKnnxqdT2PVryhQz
0FFUH+xPvz9OGDHZDQMMKPzE59LfkUcnlfNIYk/ZqW1rKbzX4Ef+9UPLVbAoeCvxkFfs7AUjNpaB
38S3SvvQPQ6Tyfgdn9gHte4/fhcSdny89fijzuvCKahFMId8lxA7ROQZBc19CMXbPz+S/3QV8YuO
hRsAm9DZdljFLNXKRVZSEM+2JTUWxjJq3Q9ewH+8yoo9o5rG0nb+i3kJetJgYkliJgqTwRud8jiN
Un/685dZ35/37xfgGu7K6i3gEbDPlMamrTPPr7gxU4EAjehGZ9/yVw84aP0Tr9P8HOaujGjuOh98
wV/437NLc1bnZIaqH91tcHZp3mAMQjELGRMqZ2eOS/M4MnrfA3Cod80SolEpRlr1o6z30n0dyvCR
gihG0Qds9c+/wvr4nX0UDG0IrtczJKyms8XOY0CRMfxHGtzK9nvS0aCcHbc9hsgCLv98qV+S9vfX
wg8peMXxUOBIOn9I/SxBn+dWdOMRGz7ztodE/+RSgRZoAQ9H5LROYo8c3bzweogWmwCH/VXlNEj7
LJSuz+04ifi24r/ySbuS5h51uGfsK5kWQAUgDbIoI0StiHYbaGu6tDL7jWEVkHAHSUjixupNWubS
BccblXnoHwazd45uQKzqB6/9778rjiTPxgq+omWwkr9fvQH6pxPat5DgR0rsOnEsEjdGeVwcv/rg
rfx93QT0TC2H5RMLlndOkOTkUGrmZ/HGYCz1BpdkvDJg+3MMDX82XT1+UPv8/s1W9xPORM4RbEzB
mZEg9KpqjfKEJDLTmgZrDRdvHHNrYwxYxD74Gc8cQGtRzJfCUr/a5gOLtsL737FSImagSvZSaffL
hrFbfTEGQ3uxtCXwhaU291PpiGc6zPYnOYT9yXQKc1vQbTv9+en9fblAkr0a/ukkAAw6J/Q5KsiU
2/HwCjW3n+1kGg4ZwhxybpDHyo104uWEhIzhfFZ5H5Trv//k67q+uog5wDIiP3tJi9m1qkryk49t
AfBk4ZA/ZAjXU0N/9IOfL77ri+maVLQECHBmO98UCS1KUcrSmq1y+WrVUPZi8S9jAfAK8l1AxnJf
MUjY7PXvbypG29bqJGOGXCzFTbLkaj8Txn6lHK/54Gk940Ov1+IaNMN4gGhG/QbEzguvsSsk2FG7
VMRqGSKM18Q3WlNq1hruklN4znGlL2cnwycZOZJObaCLUtrytkkehBlRGalPfCBPFsOMvu6uurGg
FY66Rol71h1Pbgkc9MxorI2MtNiwRk3eI9e8S2RXtPuyqdrsgzfj9xvF9yIKCTfzOng850Xnrtsm
1YLY1CBb5qgNI8TYYZUfXOUXDfDvazY/HzAu8BdkOGBUOnefzSn9HAngJPJq1X3VJUT3DT0oov+0
7023KveqIDJDJR/wSTWs58pgKUjLdPjilNU4RXMfgAYqYcLMqZfvBgDKUTu5bUC2c2P0kcGAl5xm
d6q8rVFX9bRtZdwzC3WcetyInljbiDEfAYV/fp9/a1HyzbAgC5o1LNBsL+tL9zdfXQgqakEQQjxo
mT9ahGR8HybpU95m4sKFLrxrtGd/0m2VPcap6q58u3U+AEf/fg953XjNuD4JGbzc7z+CZDapCIEi
/wY18Z5hVsvqsXzkXPyHq1AUrhWOi3Me6OT7qyRqRLPQ1NAHO6YqGMu9k4qVufvg91w/7PsnxQUu
bMNLcSjamEi8vwzDaAp4C2oTJcX0uRNV+FNmojxmYGgfZeYU294eGr0LszB9iSuaArVpC6R+cpEf
TUTOiNzrW7/uhewZTEPQz50naIBnC5e8Ruvt2J8QD4En2iDJpKacP3hB/uExYhljb0JNA+gSd/n7
r93Ogohyg0EYxjRPItnwAN37tUe3kSmJKKJpTXiJeuHW8w4TiZ9vSTIU9h34J/vxz/fgtztNnQEb
m9IcyAqY5/XP//ZIE5NctXk2lNE4xtmVz96/pYOr9n++yi+KxLs7zQXYI4QN9YFN8fxkOlPQNiJr
6igo7HqDUCnc02npf6DzsZHSpuF1rWuBZjqF6tY2/nXHtG91sVXAP+kgGHtfq2RbMG8+zDCEg2iJ
jeUyJXzxArXdcBh04D0gHph2xJ7/O3AFj8b66T3GHxQvtETPeaFZYw9BbXbkW+FnpIGdmniK11hs
b/ioffj7Y0iPjZ4rhwxKGBNU+vsbogfoH7Ow0a1OcT1FscdYJMI+FIYoxjL5cxDeoA/sRkByMjOz
L5mRMPXXFHso+B0ze0ae7Drs+4b8oKaAts/F391GglDYhX1/ZRyxMpztwhIw35gkkMcXJp9MZWLM
e0hry4UJfDnhtOUgENxjiUDh6bLmf83HemSmWQjja5XN5hMxKvZnt/bzh6oA5qDDunwq5cobCQ05
fbbMQT9y+fgx9twKqS9WrWuwCwgJKIz9bIMy3nhE/mgkd4ykYZRNlYECtyMZObjwJu1dY5t1vhWZ
ZfwEhoHIQ9meLHdhEMfPsAV0gVekFqfBGsNXiuAApahytbNLg8UNVvwQxq0A+xhxw5Q9TDLWyHBq
9uACpZU1b2a7sSjoaGi9ZXY3PSz5SDSwayaLvZk6D+G9k+nxC8LfZNnXIq2/4Z2AQmS2VoqbyiQW
fmP7PYpPq5u9106E5bidgyCTWyypvb+vvdmkud/gwtiOTaBNnjI2xSukCWV2QhXkffPSaVpbbGn9
7DKUWBV2qO4uwmSlhSl7fXFydG3twVZpkB9znJr4mFTRhxHZMrXYxrSSnxjjz8YhYwz9STpN/xTL
BPPEwsyt/4UFRGsfy+IGMf347LD6t1sVDMUboszxW5DO+RUxrIi7cDkhcfOrpX7FoVrvbLT688lN
evB9ITS6YdvnXX8ZOiiwo65pjLduNDod9Vm9PJPkXuJKUIlhnwbPZqBRIAmONzYChmw/KvQfG/Z5
bCreou9nXCb3HpofJC0zQeY0fKX8Plo8P+h2USREztiX3+GgtzNs2WW5rotqWA5KmuMNfaH6Swpp
43PXNgU8N9QMfdRK5nB7l5Yax3bfQDhdO3SJL5u0yyOEFnF13fRVqLda276kJx2rZDPLqrqBajcE
u6XG4LgzS5CnN1I61bwtixIYlgHmt9566Lw78Igdapo+Hviqpr+EUAgwapnbxgkROFXIWN4IwUaM
5TY21q6mLpDiEXHh+1Hs0k+/LevVBOHXyNyPKqh9f6PJjSXtu+uLETUFHOGuyC1OrBMq9Y0dxBRM
4EvqfmvXjXNT6bBff7x62TWjNZoA/8yFcDVCfostmQgDkX2h2+2NivzfPRHr42ObGdj+7CpPvzSE
IJLcuyzqG3KpPsBqobt0L30RX6NjcuwrlD7pE1Faaf8slTkbkee0E1bVYnUIdFUBWdJJg1ruiOzN
mXJ6HKPJVrVoWijth/0lbev2CYFraBInu7JcKnSy96VIOYVTXM1vWgXwC1sILAdRT+qxqOqeULaW
MpqPU9VfR+w4yWZEfXGVBAH1n4Vn7mRlnsDGkcovCHUdvAkUTybDiXzkxbZGj8gXrEGP0sRwe1nM
/mgjswyIlJraMD2UhWQsgAJMI49x3VlG42DauNS01F8bL53njWjVfJdp12yBmfbSvcASa5sXNkoR
TJsJibedyKWzb3RAdDsGxfpTxu1pTlNraLSy7F/OJRAIMsjIhVLUyT2s9203jOEB5Qpq+UqX7bQf
QAnJlQCremSjaXM9l5qBh55yLIXGICsEwjkhLKGVWAIpXYtnKQjm9IdOuiXZ1UE87A2/Exd+HRpX
tkPfD41e3L5wbhFclQ7rXZmoNtwyxKG+LYLKfk1SlCOR0xoGqnCMlx5L57rA5nW/NxK881GnVR7s
ksTSM8PLGrahDLBFnqBexCSlQ2Rrj6ZZZU+YBNx069VIdDcidvAJsoRjb0QD3K3GIL0wJ0Ybilcx
5WC2dcei7vZu2Pvrwt85GY4QOfzIQjjy4GsnBw1e5Y/mEcs2muzO8epPYunmt7IWWbkX4+h8QbJO
eKZMHDaPacjCPBpQuFTIAAtEO02/qG1VzQ3uTyVqkHdLpootUdXuclcHffoiBSKqKy9k0zuOgTmo
yBsnRjZZyLFwk3PYjbe5NLHrmQqIdIqC9+dCnPuDtg0OiXbioXHTPgMn5LrbxAgOKpfdw2Lm3j7t
rGsaSt5mjtWl6MnR7iqT9xQejQCp14qXysNQkTD8yYmZrHjdN4av0SMZm6qQj3Um7vRYPwaKZ4aR
I5Hyt1nXfgWVfuLwt0OC/GZmOR5i9+QpM6JNctt4/k3sm0wiw3IbWNW24lkOvAYLqg4PIvUfcNZ9
Htjc3Xa4nHEmP2B0uZlmdekhJM6FtfH65nqxvjbysQCfEzivFhBkBHYnl//CgKsZY9IuqxwyyrXY
iwwVXeb2Fr8qTHwkqd4mHfkam6SOnW9Jys5VY3yK2ti8lUaJ9yi1UvkprgXWYIoxfWRkcElDlL/r
dBthehZI2MGs7hJQD1uz6w4Znkdia/Zmwoshq+Y6hhVKiBZ3SYh7V5en0cAq5WuYX33/mXrjcTAK
2oRjOn0zawwa5iwOzbx889P/4uxMduNGum77RAQY7Dkls1FKSrWWZXlC2JbNvgkG+6f/FzW5pZSg
xHdRQE3KZSbJYDTn7L22vZXKP8aGTc5J+2Aa5ZOt1bBJhznIO+PBa+L7zHEPdv7kxUfTXhmKnNSC
kpXuilHWIc/7l8v40uXwEpU+OtK4ewJzdLQSHK7ZNC57c0kOajI9mo3jY6nEfhw0ETRYcFvdfIpU
9ku0+PoxbGyKodlX+AgiekVBXVQ7ui4/Js24EwkltIQmi17rjwbwYt8naa3xbMrQGlrctnUCbTH2
XZ08mmgBk8wzkV2RKIR4cAtCBCoAkubS/jGI8VmTP8xRhLGW/cm64pW0iDKYVMVXPl3HWb71x4T9
UHkbFagyC00ckE6bP72UFz+RoIUPZ7oUSbWJo/kK5WaYLNDNDB1YqYi2slheU/MnhID9aM+3Ywy4
l+8p6EmwXiASxb0tH0bwfgN1KeJK+NbHre7Vr5bIL+ZpuHGxRNpS2gFCEU75XftiaKre1Gl+hzH+
orYZFVmsh/rS/+bDv8XuXBzqGUpxjzOJ7cb00LejDCKz+5P3+YD3W8tyVLAljIYAxDMwouo4do1+
3WL52bEwe8+4T1zroI/20XStC29WF3o0mRco5q9zQttL17uWtlUHXd3BTSC4yMkAF0eOSUc0nS4i
9jH7ROWvFcYzTALt38wovwFrwQORIGdUv4YBDwy44MbVD2NMMjoNCxxHWJ7r6Dov7em7U5naTwPB
x2tpFPEcAmnB2I1Cz8HxTAw5gk6AL/e+1xi4FDgps4dkg+VvOjXLh8kHznFQXWLUoa7Psxsm6JBV
iFNFpSSYFhhfc6NbfmSoY7HPITquNlijwWejiM1vXE+CSsJelD4X5rq2KAN/SVhhr/3rj5HjAYSp
R6Ie21rfo6UngBoCiNhYSqS3EcAdvAZ8FbjakdC4Ye+tsiKf2QAJZw4LGsUyRj1TLdYWYS4YctQt
5KrVDSGWIMUT0BujYSLEBkRAQj1e+RnQDXL5gOrtyBzp5bUZcNfiV6lb1b00kunBcsYh2+VxQv2+
w2E2hqLIkfHrCvvGRrYYV5M+S3521gDDdzJree9ivZ82ssDVHrZePjJ9dZqNrNcEsj1Q0Lnsqkkq
Rs+Cvx+/CNvGPIFyEKTuQlZVHeWExCtyQznttFJifmNxefDASCysgwQPaL7aLnk6EjmQm1qz6aUz
oOYZe3xJqC/ZhtiTaP80ypr4I6XnPPi2xKyJcMHpUO7XTJbNXOcFJeRGzLtkpA4WlAiK/s2RZZZ8
au1gIz8vBgtlDrapjTnCZ2YZGdndjkZezsy5RTZcSRc9djCLwXwwCwQcN5IJNg919mjulu5SfOVn
LYQfUx8VEBZCh/9l+BxotMg+xm9BNQPrXpH8Fj7+uq2Td+13rRPDdT2ruENo0IMht5Goc9uL0qF0
E6d9dL2Spd3JOq2F1OIuhF1k8UK4qz3GSMZdWTJ2/EbdLfQisXmBqHgqstXvxpk8+u5KhXFdSw0D
13glfhnR6mLWer25tahuH/PZFOWhHBbQr4JzP1QAufbnkopE9h2bzSG+RB7vw8nuY79nhEokBjr5
FNfgJOB/UfHJ2zB2/PQhH0V5pcmifiZve7ihCsDNz1rHU6adqK2V2hEnhKp1r0C3oa3Ct4UOk11X
LvuMPDJ+MnkbBPWKhZXd61ezI7QMip11rtdVIKMmPmTlkP6AtGMOGy1LsWR4pYM8bjLM/jeWlfpO
bzOTD9sqmsAxsvL7mBd1FmTF2qRFPmMjpoj4GnG7Vd6PzEd7EyzzGsVXVM14UOYa5IhaobxKOyfF
gtVbjtjYWZTea7HqfUi/M+3X1OmzW0j9PjbibHZAcC/tcNOaJUackdDd35wzCLn2zAWCPH6T+ihc
mcjALLXkN9ph84eTm4hydOkZEo6Z762a/dpjD6E0VP887e5OREX1a/ELenZDr+Fid6L6iG6hF6E/
aG4daGy8/2hsnO9TUS6cDNxSePtSWRm5QZG34tzxtPSbKDNAhXojRzHcRT3G2xYxtrnTyLRCPo9K
BoPLMtj2RdwgSbyjG4mx1h2X/g+1EL3beKXpPzrxWN3x1w4vhag5yhP+Mj8m8Dk4aHOQzANPye6f
kFX0IOtMvXStIwC+qnVuyigacAhCD+4EFGb84ZiNXXLRtlVS7GLo9s22rS12tA4Jl2xe/JSyxwwF
qtmMqbVyu42ly7YgF9NnESfFc4R7jlnDnfhvc5O3tKOc8pbAkWLk6y/YUGoYKmRQUSogu6Fc2jkw
uxJrYKshax8gqNvh0HFkx2U3rf5QtgEHL+ZQw1GiqZA5yUV/HV0dr9xg6+1z3Vg13h+/wJjnOH1y
uWDXssJJGwE8uRkDIIi1aRKb3CidfenaV5nCzgJuKEtQXFXaFbAxjf6L7R0L/Gr4EH3R/0mnAZNi
Rdu8ANfPzlHpmp1h5oYBEUhmUjLUTePtT+ftA80SjgAeBhh2tvnUf2dHqynMcuj3+VjsiVUlsZO7
ea7ib7HuqKdaNQkLGL58a0vFgjEhgbtgGpiod2w6bXa7XUIQlRmOYvIPjLl8CpxyauygHfNZBbVt
J2JPgpJ+KTrUQptJuWLEIpeAqAMNEd8lOKYVPvEZoBAJbTMglsHmLKL8evCC1VF3hXrBtLZFyWFk
0ySDe9StTMPkJ6T7IisHBggqT/3XzHxm7IamXfMN2uWvMQ/N7yiOLHWAS+Qeu9FJ3MAc4+h+TlLf
2Bdz2z1q7CRkWKiUIRa1TlNgp3NjibNpTVcYTT37KwowTeCLZDpvRkX1KQCl3P8umLgQeRX1nG6s
SfopTtAez5fd9d3eLIZWD0e19GrrOVhyt05f4uKKNAeHZg025p5ygKWDZpRsZpEIL2ov3XwhG86K
bztBNWzr6RGbG6Bjprat+6qA2CtZvzZ1H8d3dtswGBxFCXJlmcAhy+alN3CpLwtYlVYUP8qut1+F
ziLD+tQb7JnNhhWctHHmvCXFy7w49c8s90tz605QeOaCgNgLnLj5H4r0ztGc8o48WIcxlbMndig0
tuMvb8zlcYh9ikwl7p61rW9p5f+okGGJQTpqr/VY8pgRPb4vxRrZgrspS/PQV1V2NZXjdORwfEbi
8EkBnmhp5OYQV9EVvUH4/lOAF4NPM7jidMrRM922BQ8qL+vkTCtafGxqOoiY0YATGGmDojwNEbOY
8Ts0FKCDuqp8TTLhXxEA53MUkZptbeI5HzXUE1Nr4MTM9dfWjy11XTYeHk+T8gfIkDgm7qbUGu/Z
EVkFwDlqFZvs0uUIjoMswlJczoJTHKa5ilJGkfxx0wQPkkorq9liVVbOgfIaJCV7lvkLRDoNskCa
z9MxTyOORVSHITm4KYyc0I3Iy4Idmunups8bDfqQnLojllRpbYd8dB9Fv3RJSFcYS505V4Z+xQtd
J0SIJ5BjDJ09Kcj7+Hvf+8a/ZYw4wGWJ9axgUwxB1Gfqn6oW9bvkIj3W0GWaNlWONj4kgd75i/of
/g/ZUpPcWEy6/vPQdjXN9DU0PvTXVKnNVPUR3mpnTF86o5IvrLbdXc5qSLSXbRXPSd9xCJjrDPSO
zxbT2NWKLuL1Ys5sI43YQvoqipUlE1V254dFYRU/2jRHvVC3Nsly+sIUfzFymtFQfCcwugDCkH3R
eP6r5bb1QwyXQ2wbUS0vU4ZMLCDEohI7fR7ZgBuukhHS+iHlgMbsBUuPUiuJJI181oU1PhlWPeB5
rjNqXHJwhNy4lM6HYKQxFQegldYkEU3hy0O0L24skKbRdq6WKd6gNCoINOqT6pFQI8U+k03xNXeX
/UubgX0nyIBB2yqQVv+0vpQH9FjE4nTxlHzLwLLiuRyxjsM3VEHetJTvCGrhgN/5kjAVAjaK3wJf
bJh29nCm6SXWPsW7PgYiPgQLzJF8D3zcJ13UOh8zLzOh9GlTF9khkNDo2UM2Em2NoVpwSeSm6DHd
ORMurKVPyXqxae0GxM4gG3LzSWMxaAZ5YywUzYIWqfmtMXvOt0FlSmMTUC4QbFDOf18G3RnP9KHf
mnLvfj46ulWY7xigbpHhrsKT/8wZSVenKU+/C2GdcPaIvZHH37l5+2jRzHhxRzXctjDqH8CoTDec
Q6enZnLMcd82PiEtBmKVFE8BcjKKxfp4oQavafbQLvR/cljaY7REBYE7xaLHuzYbyp9RC4c+TAoD
BI2v2YROkqvtPjGjDZw8m6i5gXMJgGxoZXRME9E9U7GAQslms4DXBgTouOSt5YXpNOOypiFSvACK
m7qDPelkW0WwNn6Xjbn8KeoJWJHgO6KtMfjVE9Z2uC1xyXbx657kJxMvrXzUwegU0Oufmhs4wFSa
mFF+WaAP/qqq8H8njejOvKsPaiTkFsgeSRDAaadj+j5ppZdCjoJRU4fxRCF5J2Y+oCnz+n92k9fF
IZU+bYH1gODvlnlmsvSoJvZbS0TaVTOuPa+vb/uD52T9QdwvWaWINNZl7f3gMTQM5xT9G5CYcXOc
kd9xJlDWczXRkwBFKK6azDdvTVgbjC+j2mpF+c3oJyrG1EkuJXkO4E0VRT+L4/XXP+5Df/Htt/Gz
MN+Qin3aX5yq2qtKCiPhbKciMKo22dl19FB52XROe3Aqzlofw9rDRMyLJAbR2PvHgOQtM2BsNmwk
R0ASs2rdfz44stAuawCJ5uqCX4/6deZ0O4eBFHZ9Hr8sAJcDbOueHQxup1+r2Jy3/ZRXl16n0/kg
n2dXt0b09PWD+WzGgpixujYxT7JorU/uP5/8hOKoYKEANmRhNE5BNQEA8tVuapVx6FNoLyym6SZj
63np8OO3HCv7y1SPnv0y9jc5B9kHmhUxJS5TP3oqNsxgKa2EbrbnrfTPcxnLa5/63RzF88UbgGhV
R89onYqNGjBaY0dQESKq2t3VmJPD2K95s4bzp+71c1Dmz74ztPcoKlYhOO7gk/fZ6xoFPjHVoWNH
w03Ghn1bW5BjEAm1B1R39k72i/4wukYTUj6vodYM7Z6Js/wfRfAMLFrkTMwu0g6gySc9cl3M5eTS
vwpt0Xd/tUxFeNjGaudQdz+UU+Wckat98s0gE0fkRwGYuz8l6U+RbiftTE3F79vq1rFU9QMor3s9
Wnl2Zq/62aUQWTNvWETB6uQRvRuEnpZQaxxpVtHaqq0gNYDD5hGbwwAm6bkI54/zM0UumwdJjofD
3HnyHC1o9UT38IGmLaZIry2tDfST5Iwy5ZNbYi4kX4nRivv01K6lNWlKRTABiuku9saYJu0mrUR1
HYne+f71N/zxi7BZBIgC8Yls9vGkvH96EIJaAWmsDJuR8PSkzZeDJsrmIE2a/HDQzsW8fna9dWbD
Yop198P1sqiOQIKA5Oqj2d6PPXwq+mztVvdL7zZdMNedmb0/7qps1FzsSlhWUMucav2HToyuUKyo
Bb4FjtZG9JgZnjy6Lbw1oErUqvu4e5yFt9CMqPLijD7lkxtGXgIenSmAsK03Mfl/5sgmqhqLM0EJ
Zaay4Wpn8aYyZHsZmzoNCpON7tcv9IMoHyg6uy8Xnx8LiYE49f0bHeNaTzyLSU1stIflwv5R7Mp9
dLH8Ky7hpEBePXO9Tx7w6nNhwUKag4Tz5JOos2rojb5qws3Pw8Pfh8NhH2zDizHY3I/BmU/97dz5
fv7m3v7ftU79yXPMiUxfr3W1+7bjQvv9/t/j1f2Zy3z8yN9f5WQjTgur1NuBq0zqeappTvjnVPUf
fHdvL4lpcU2bR4N9ulmuRz1WnFWaUG7V03Qtw/luuLCvit0UIrYISRnbo8U40AaPN8udtvNfvn5r
H2eYVS5qMh4dHTvtaVIOhYsWN3ODJJgyXTBFg3fwjbTZtXCS/uenyaVINCEYC9+Q6ZyMjybqTa2V
XYpJxIif1crQGEv/f1XzMy2TmW0RTOes2cqnVhRDlnQwZ4BodCaLbzKubOh9Gd2+PDmnJf4olVy9
LqD0uIoBFEtfx89/PunFGYFN2jINOTf0l8BtCdFcc94kAo2Cxowe/yxKbdxk2B12WWUk/SY1Guf4
v79CnyqNgfRsNTye/opGY5blRVKOFt2WVtx4sLLqu98m+pnF/OP3wFqOjw1HL8YXFqX394szKoPA
zrmf7MrxgPp2wbx3Xsj8cfPrCMYk1AHs58jBTy6DDMYzBlflYa5h9QnVYNT3kuOdsdF6Wf4xJ6Pc
Gv3cfq+7HKy8B+jwJW1077Esm+QR4KFxTUcE/ByVEIWWp1ilGzadpy5ootHfgcfrzp2kPnk0FCM5
FGCTx+Z4+mhgY88zSp21UKaovK5GShey15kXsE7Z76c9eAw8HII2Vr3n6avudV+JmcYLjeyhvI6g
Dt4nJvwszuHZU2uQDI0YYFJnBthn9+YQ1sN8awBlMU4O9J50NUCRFAHtpLcPvnTBiLlReebePvua
DCwNOCmYI5jcT8ZxKlCS0emDD1dZ8LNoPWdTGFsyo1gBAtJnc94kxhbGPtwZUS+IkL2sGK78ZtbP
xdx9Mi0apo/DkYR202Ddfj/SyYRUUN4RO7N1zDaeQZkVEee89wzwe19/vp88XQMTDm+UKZh/Tka7
nIzUL9ME6689qS3KQYilI27zr6/yyULDK1ytFQZKFOb6k/1d7A8lYlEkY1Ak243SnPzXTDmshUXq
6weq/SmRuRBFpxUBV8m03QzYg/BhNHVIF9K9IjNnOnao08MGnVYaCBXr15jmUV62frOBNNZd0gdo
NlKr5aYc6MZ8fQufvBNOlywelAzZZJz6G030qrAp4VgaynV3sPxkgMjqisbh/66BR3JuULvicMhR
iQ/t/evHtEv6SgcRcAIYR1rGgMYL03Jzq3FUvM+gGh+MJWnv83ZxDij2aVlqlX/z9f1+tKrwK+Am
kCHExA6V+uSDaJwJ8Y5HaXnqckcBNWuWo13PINNVpJqN5iX/WqDNSNxyfa8ZY3rPHGS9kk6SrwIW
wb+kv1F1iRm4LqxDu+AGFahY5D4ioxm8JMkzEJRdutSEvaTbQV+lgqXMvk8zUQJf384nc9ebnQB2
DuYbuB3vn2kkJIdSAWrQqs35Oy0T75HzIgmo1E9AEY7+E2iE5Mwz/GTM4IjVcRN6627gNJivqMkS
90ZWaLAcSEB6kV2rXqLJ85JzkU9YMj7Ozg71BCqebzL802IaXWxYzkmmgexGqhPYoPPHIEkoVQ/E
whahPtQ05xVWRDALZZ5/S/PF3+qxKe/J6fHRGpibGc7gddtD0+ScUOrRphJL9m1xcJ7QNysQiPar
QHgrs7FQe4zAwgr1qDbtyxhgzC8jr8UvkJEm6HzEB1utm42bAcG8RjPAdjAfRzQv8XypEuqHqAns
hBNYPs1pSSi61YD0DFzT0O7A/sEjFMDKbnC4Oj+0vHKv6ryBTLuAb73J5ULVcPCkuEFpHncbazC0
JHQ72fztyXqvg6k0arTaJGW3KIW1pgiaPnO+9Z0tngfYvz9MCq0ACRu3mR80QsGjncG8D2a4lNpl
NzZ0N5nJskvfT2YaMfSOHwDUOcC6fQ2uNkxiiLyUTTSblGAQI/DhuhXdb8doVqhCX9Loo50r41ke
E07SAH3IAoo28+wpviZvhD4OHJ9fvR43Pcq6pubuyqhEJuiXiLBCnP2oAB2/ouZnkwFD5DUCcvIN
0HHeejFAvQA4uFYGvhrnm96Zc3M3awM69yJ3SA/yizj73hJbP2/ob7e/nLqEp0GYe55tXbDCaeAU
FX+rX02LQXqV3V6jvfK0TQGePwnKqOoavGJgm3dkmtC0YHQ1CKmtZphCb+qWbg9AAY0iOnmSGQRu
mcvRL6N50zTe8EQUHrotjYKJ3IxT1hwKkPElUVMDBKuVShzkFGReaf8sSyiVnhabvHOS49CnTr3F
GNAfyRSYjb1C5YWabtLRV6Nu9f5CWaYLUnBr126jGw05fr3PWJ1yZaOBHAb0l5PUi2AatRpVhNVM
1nYmJ+KVKtGUX7bG3BqhDRFyY/fNrG2QpU/21tPG5aWZ4h72tD6Aok2pK6JDqNhfB0mVosY1JqSf
6BU8ip+j7ce3ejebDGIrMglyGcE2hY1BQ3Rb607xhxmFuoKs80oLlnF91LUjhm6vpXFH4k1uTM1u
wfUot32jpLyIsJVBp6SAnIU0rOWyK53RatZojcG5IBwgpROnRGMy8lckLQOxpDqb1ObVMmgWCdR6
Pv9sWxEBGDVW6KOWO4W77d9q91UEyD5YTD/B2kxWNf3DtvBtkpJI5drPREs5+DZF3dx4PXL6vY9E
O7vIy2hEKQOV0tjkbepWh6UZUArHfL7zNmu98TF269i6YJUCvJ62EJpr5PnPAwvWr4Tifku+Xgz8
BA+Z1DdoSxux1WKnN2/9Pge1lU5wgUHLxq9pp1ffxjrnzOIqYdfXlhqZKFu9Z7BkDh28rTdYPXrw
Nop+W/PcfVdubkACH0f3r2SDRudmUPm4rZC5Xo8irfWXwaN2Hwid2jDmhMh/QRMZIQ4asjsbrc4T
0GbjISHZYFfqY26vwtSqCjWvWNBs2J24zPqyNbe5TsrPjL3+CYlF/f3rxemTYglxeeAZcIBzCsYL
/n51QiZFSU+NRTgMbaY/4F0qm1D1ggAWWnURQHkAr3cjffIXLTGdS0iBpg1UOpbbBqsJ+/54Sc8s
Xm8L/PvtPtUbrI7w5iiuUwF8/6PqNc1rAnKFHERZT+B2K1Qitm5fOTVBQojMLevPSG6xiaAFwBYW
LFH4gZGO6FB63Sx/2Yk+/7Cc1JxJGEqqX18/tE92rrjl6djTu+dUeFq7sHER2+VC7QCXhBcWbM5v
Sk3PX7++ysclHFPe+nII12U/fnrmSaGzt8PEVTS3Cwx5HUOvktnu64t8UqB/f5XTR00HdUwFVymD
3w/B4SXc3t+fucS5GznZgbeN27fxeok8cINi8xf93fYvMtLgMd+RqxT0ZzZc5sf38/6e1h3Zf8oT
jhdDNOi4INip7bIBzRwWR/MAimZjbqqdPPo3Yq895BfTRbIDULXz9/Wu2IptvbO3OKOC6jhfeFvE
N2cG9mc/zLOo1KwwRb66k62g6MyOujxbnAbf4taVxKowK54zBH7yvBFM4ahjiPqUZ05eaaaQKSbg
lSgjFO3B7mx952RTeaeaut58/W4/lj5XkiFlPOyRmHRPS625TXSYAIuDcLlG2hW36Dyawal/j9Hi
XJbDhJkHxoT6JokdGC/sLD6XeP2JgobQTZqmNDh1FCSnVll67bMrBvT5Irez6ho5CzJPpVYjWoGj
UW1y1xteIy9y20DOqnu1p8grtlWj2cCUM3P4hQWwvRsGtawqcmOu2DF2DVZxsSx7MpEIh4C7hv3N
lVKTe81P8oPjEUUVJI3EnCJ7Cff76+f6geZFb4WGlYfZlJoyh6CTmmG1LHGP6xK/aZ7jZs273CSv
Rw2v4H7HO3bVTRQOpeGTUGTOzZ8KVH4KdrCxHjVYvR1aMXPamqNPSKIt8v4hAbtdEeYGLDCssFqc
y1X/pIgB8I5iKjV3mteevw79/3xzVBllP/m0NYq16wrrb3n0TFIRpFvlj2roZ8S5uviz5Ev6M6Gk
sJvzwSjPzWbrB3SycHB2paFjcPIBE3ky9PsGHk8MUIZSyuhrV25PxSsscBomWALYe4XggOefE3kx
DjkUyzSSp9fIX2qp8t9n3uDHYh7HIcgxFqcwGvunzERyllFyoOUK7bbLjrj16sAAn3oVG9Z0mZmN
exCe1Ld5lc53XZZMT4wITD4i127dKoo2I6ABMmaM+YKTVL7zReTskcVYx44G35nhts7Ap4+N1Zb6
0zpnUHp8//KEhtBuBEwWEvxjreyL7oCSBePmvBTfLKM4V9FYB8PJ9WiW04oiEdqmdX5yvaHHOVlG
UxE6lIBu1nipC9nN08WZV/DJaODwSxiwDzWBjpDx/rYW0sT9LE6LMCW/iKS+SSGzEbGtIYGdNPK1
LL6HKnCdDksa2UDVHNg0Hl/iRXfOzPwfn7C3KoOo7nHW59ecfM+LW0wzzUDcq6Dbf6SC0BhVdPN3
m6TgS/Se6dOZe18f4ftHzAmYVvebKgE9xckaKKOWPJmKWrI7+NrfQkFyYKYW9zLjbE1R2Trajikx
GhCv12V2dog88gTNAotpoM1aebeIYr4Ad0RJBQL9mcqqsXaQTn8e0kdqWhb7POO0Z+33pO0gY8+A
w3sq2nHyRhdHyqP+L/PGJdmWre/8ccyGjMkBwcedjTnjn5OXbb4hgKlxAlLm4hu0VWOLJNGEV0LU
ZcTEX682M7ok8ldctPG9tczu73Z09Gnb42f+/+iEoOhm4uK1Um9hon4/xOas9Y04oYipcmjmF2aU
aMNxruOpA67imqR9aOpB9WP8nViOCi19qxlHnyyP6cym55P3bfBToHjD+3EBVb3/IcoggWGaDWr/
k29fdBi38HN11hVtinNyoE8WJ482FuUeRAfrknvyXRlmOuNjAdqolszZ6ZPXXULhLx5tN08fBZiZ
PmCzQPQMsTikcwpFvIQdXynhNBcuWQAH1AXVTe4TPpSnkjAqLVsuBOeu/Ezl9OMc7K0yYSisLApM
cCf7rS5BeNoBxQxnc9RfTPIusSTq3VWdgdZyCRLBnzs0B/LqrXMM4U8+eLZE7H480wArcroe9npk
totZIytwWxIqOPum3S5HMESqn1e7twk2B3Tl2dKhqnSl/3vIhvHJ1welbwc02R6euEpda8rrkw3y
BeCpxTAjqXXiVphn5v+P8zF4SI5cJg0zNqan87FLetWSMEmGZu4V1xQw4o0jyPT5ek767G1QAWX6
s22x6o/eD1ECbSiQDbibvLgeHvPSxcFLx+11Ysdy1yk5cQ6OVBdUbCrP8Hk+4XewqtEdBXMC3pvF
5/21HWTzhTZ6eRj5sNtsOEBXysmGsMPN9Q8xUgb0oo6mHabm+bbwkc8EWWTKJ4wQzp7Aluhe5kt7
rjT82c+yQZqzv3PX6v6p3C02/JYuZg02ifjLKBj1EfSFVUWUIYgdQPdnZL8tIipCg+TwDT9AfOtz
Ikm3wJrcQyTLBlNfTEzy12/qk8nEFnw2dEtYP/iC3j8tbUKOlSfYfZasXx5Lai9baoT2Ifesc+qJ
Ty7FWQjS5Sp+9MXbXPOffaMzExWI70SFtQ/LooX8sDHSND/Wo3Nu1/HGHX2/6GAc8N4KCm9t/5N5
K4l6FcnE6sKpKaz5FrdhufXpuWaHRMTNDabyHiJm0uD/0uqO3k7rRPhQlW8+51lLbaYul+SbRH4s
glTvkzvTq2NU8y7/cWO52oCJMFvkpetm8/MCMYEaCvscG3tPqbs33tCZpBzRgvqJBE48A2tRzwUu
z+9CE38MnxSlTgz6z9ZRl7RBi90yyHzYkrWXwkCpFsJLO2mxsHQFGeJ15ip9FxGqdK98pZMOX+tI
xDvJB4CNM8XBhI0JWotWoKQNtWagfTloZTIEU+NHf8WIz3KfF/4kCMKlwBesfVfSQwhExvWpx8NE
Jb/Kl3AojI5SL5K572nUGhJ/VDz9Hh0eX5CNUzehMxuWZ3ueoCmIEqsX/3uqsRh3jkTdNJrTv8Jg
QtlbiH9mDKpO8c2MHefcafRjp4WPiNUYCg66KuBA74ctrnlsXhaVUJ5ndKCIZW2s1h93TW4bF/BP
YqyRkzozq30iyfFRGtFchABq6SDA3l81HwlEUy17KX/GlWcj678m4sm8IzSR4N1mcp2NwhCKuUIb
LkYaWxs6vv2+MEvjvtX9ZYcZwDrEeL04zOnSv64o153Zfn5S5nsT1Lswrl2iJE4plqYdlVpPDT10
sfSTXOznG+qQ2baCGfwzjd3hBiG9h42EjoPJnvS2ZhN4XQzOtBcJUaRnHtobTOvkUwRyS6IE0DR0
FaevKm9G3UiT1dNhZ7Ug6DQZSLjh2/vbjw1uKCktu9smk24+zFh8vs1enRpb8p3IVlX4HX7lsoa2
g98/dfDHpHBX/KbOviVpRD5zT54Ce9tBqKMpiK0CXtVq2kbYADpwUHP0pMFpjvbGkn3qX+D2JwkQ
V+uchl7qm6/pMuISJd44u21nJ/qjuqrvd7HvzLeWZcjLKk0Si+Ocqf3tOnTZZzYPn4xj+mmoHjmy
wP467cLiTomBxUhF9JjWk+5pdq9rytamLeMoyGiv0cdKzukSP0zELkVgRCfs63gjHKHfD+NIpciX
18ygttDKQ+Rm6hKTH/uXhqy0r5eXjxtILkCvcG1QcgZk2j+5FnltCfeBjqECQrWNJk2+0qoQ39Io
yX5qxJwyG8VA4gG1jY9YoMidoNZqHxNjEa+tIf45bU+62Gwu32zpzn8TR3X3tASW5zO/9MPOiPIu
GyPqGuv2Hgnj+1/Ktr9zVSPXhCz0UPsl7uQY9uM82jtLyDk9igyE2qYhNRAcQrtE45quNNLYZN9G
nQ+c40JOtVfMQU8QbX1bDo157jD1Ya/pcr7jgKuLVWXGOvr+R1aMQd6eiWN6tvJfExWqf7NdYrby
SyN6du0FMK9LPPSfuMmy78OiQ0vCB84eB4SRZ4WxwPMXFm4h8TeJsYwP+tAglR57cIkHWJTs3f23
U1mHbHzP/QE+ia0GCxh4mnzYAFHymq1hFbSMPA1x594368U6s0v9WKuGtIxbA0+7x5tAKvP+Pi23
q9wxR2GkhtI6DJmg02ISkesl7kCFhZhU7CzDthfQwpKezoGPBxfzHu3lM8Piw/F1/SVIwfg211Lz
qeSzY+k0i4qVJunLF4/2Z2DYap8Y2mWcxmJvDNMOGc/BnaFgyqWkkVacmyTepux3U+jbb2CpQ42N
quD0rUfMVLVy199gqPFmjBFUAkc2nBeH+PmINLySrFLXZevg6rSYYvgyoy5ITEHncLcKSjYqqZbD
SBLZBYGQ+tG36DxG1Mqu29Hud0SUEQJVT9O+kFSF5ohqHi00HQZAXmyd2mp3iHvibSlbHPmqkzuv
AqZQ6x3I8tozrry27b5//eA/TlLcKGVePAWr6OxtmfvPbjHLsFcp32Y7o/zo26JPw7are3cH9FU+
/O+X4mjLQDNMcFn2yWkFDE7edikGjN4aaTEXzrRrOkzk+BHrM9vtN172+1fJuYt6y1q25M7eVsv/
3FbnanMsZcaSVS0Aa+U4s1PD9la2YtjiaSZ7vsF/F5i99EKM39N2KiiSjGIFjWnTHOiu1DMc5s5P
vSn6w1ITIzeMtXw2TDybqceb9GJh3ZVJqd1S6hZ3MW03yNlrtLYc4t2Ul30BwqHSD//H3Hksx42m
a/pWKmqPOvBm4nQvYNLRe7NBUBQF7z2ufh6oqs8oMznM0W46uipaLVE/gN995jWKPlXbHGOR82oq
yhNg8J9ol4NXlZZLbYmWgIMfpuTShM4mhcHMSYxJ/xDDPM1dVJuE68QHPLICf9kLaxELEsXzIdDM
MDp71D6HtKT3RQ4BtRg9QUzlyfakzdh2Aba2uaaV7jio4qaUTOii1WCEGcolqfYot6Xy/vXKOLqe
6XnghkPdctl6pPf7x5Bicc6HM1ahVdxHlxIG3VdlZwxba5YTYKgWJZE5OnXkfD4osgiQhQFHHcYE
eHHg8o7JEpDbob0mccvdxg86t0Vm+m1Oxvlebc3yBHL5OGzkVXH9IuAkvIUMfZAxRQWCiZTNctAP
SbHB/kDalLhUB3BriXr8RC2cmX+RUuBK7k6LEM4ghihjdFINCzUWTlX4j+/jpd/Efcwiouh2mJkq
KsqVQ4oO52ICjzyXVa1xoRBPbMjP3pudj7ckUuxIfh6yhfC1SBK6VyDRp9o8b6IseJjkKnUgT4Xb
1mo0108y9bJA3Ox6UoFlouUynut136yQe5pevl5wn5x6PAetPDiR9PUO5fa7ORoGxNQyR4q6+EWP
M4SvA91/FQOLyOTrsY4bOQsS9ZfBDmKzCTo/y4wNGlj+6IWRvoOKs6KOOiCV0uQUh6MXZhh5JRMV
hyxdnxh/WVIHBwTRFg+g0D6xsEs52F1pAgAVARgqNfFLbArWU6xVoaeiBgPInAumnOPhaaLJeTXS
PbitLUpjCEoq982gTSdCq0+WG4cVAHcSlWXBHZSN8MutpFzBiTyRQLMEuqBtNMTDTy23zyYYrqtF
pEkiiRbA/jsb6hzKYW+BdyBbxD7IbG7lSa4RxgQFafc5ahhxwXL1iizL1zAolQiTLR5rHMQmtBsl
SfkBFYmiJBeDmJJsllbe1xPzyaf4eQ+C+V9aKodwhLDjXMoN5iXQqNG1KKGe6Umlbb8e5ZMvQQEb
CWZ03mX+x8HZCh0Il9oIY57JRIZp7iOs5tIY3LduSSeCuM9eiEiSbEddtPgPU1ATm9Q5sDhK8B6w
zlQE7AK0ZvL57us3kpao9GBB/90eV/WFInQI79aCqMwtFSmgEZOQO2SEs9gWsTfX3RjUym4KB8BO
2Yhx7yos5hA2dh8Oho1roIFVVtjfKdYY5WuUt7rQE7oSfB1mzhOZYK7Kqq0PfotQW1hStP36yT/7
QCD9gPkAPlaOyK24USD+1kLcKmYwsmajWmcI3Jxy4Ppkxql+UhKGQABL7BBxXoSFbLYRJc5YCnKE
5MTGUwQ1q4DnztKJ7XzMsl7IIgBYoYDC+dMP2061hm5QSPMc0M5AoiAg2kqMlV/lGWqoaSEhMDgr
s2vmhXEhK9gsJgXm836gWld0EwW3E3sCY7zOb0ZAXyfS/s+eDhoiRzwqAgq10IPbVionK4TQliMp
WvudTd9N/JDnQP9GFC+ZF5MvGvo2RvjgsoyxoPbaNO9vdcWkt2mwVXx0oMSssU1jJEpSZNacXQM+
PgW5+GRdmDLh4eLigZPAYeJRBBE1QzATDtWLetvJ0Hdn5dRFf1wap7mEm4/JoYjuNsZV+2cizi4W
8NCudnKxRtq/H9HXLefOlfEOBFEbRa6BIthlXDThZYHkbuqiFB++oLj7NEuC4gKtKk+d08dpH7QI
TFqhvbJ2SLn3nwm11Rokq4r8UmEMN6XaLkp2VfIDKeh5pQ5TtwEL4wlx9tGSZHsqNsvrQaLK/PXG
/GSh0NBSiU4Mqtk8zMF9MULjbqBUVKis6CIY6jT16GjF1zVF4ds8mNEAzzGqD0QRj84qNjwdZ2FH
wKHurhYrSOmAYTy9KuathKX8iaDxOFKl6YzSDbRd0GvqoYkxArmWVubMmSCAeG2bwrxAhdU6S5UR
EyQ4d2shHcwTDZ5PBmVCaF0tX4SK0kHUMJd532gdek2NP3M7IZ51gYZPu67GYnIqX8jdIkQs4MQ8
HBde6PHJEJQXkoJMZL6/HvpQT2SU+ipnrLPmJWTN3BVAu57NclAv0YhEHQPdOOtN10NkaSmzyJKT
a8hloTHjp4962IbfGtQALiUYvAtSypheOjnXn75+zk8ekzyFhAswIc29wxkp0q4RWrEEc25k7aor
1PCsqpEPHPJGeQWyfsph55P6Ho4ccI2J1XFOYj72v0sFwqKKNQZUe2DV3CP4CKaSOj9DIwoyLnM5
+1aq8XQtCcH4NCGXtwgWqZnp+mWreREsAHlTEOzEXs3Ntqv9OPlANzJDhSkekZ/++vscX0HL7QaE
jIxUJBg4AGekkOkAq1CslwRxINQNwsugpajRmUgw/f5QWNRR1GV/grQ5+DK9RgQPKpUTBIkiD9FF
yy7NuLcntHBPvNUnW4KDE8YQPU9mQV+O8V+KCmFCIU8Q6UsYBVKioNML89usyMFOsMQJ1WBUswF7
K7V4SsLlk88Jbo3wbYmrdAbfHxj5rxRxRBFBB6muvKDpLTdX88S21D44ES4eo/8M5CwYaIl5kT7Q
l4/wy0uaeQyER13G8pPcRG93DD/yGjLhYnnatnYyKuTMKGTP1mo0fG3wDE6keVOmOur7goBopk3A
ieusXlkCWrgZrUg9M8PAQUGvlrcBboZIcwdd5VmBXPmugNbqa6kjt233YOctHBVIE06cLJ/MHQ1h
uuTgjCEMH3KGysoCJpH5pZOMWviIs2R3pnAhnGv4D94CHxHdbI7jm6/X5vG9TkykgUolXKV/diis
ZgYU8hAXQtqhKnyvpABqK/EgnorBFKZkPx7+KbewYONgmWE+sj9lo9QNSSNZkMujSYajMOk3+jjD
1YeNMtsRndgtQpwaNWhVvRQKSK9AaVAQKQmbIIII5na05uYkkud41WJGSMdbYkVRYDncLgKeGRNp
ZO3Iocm1GZNxuLgwaBaCGtJsOXE4gOMPsXYVbTVQjFUnddViiFSlKZqgvhHYeZMar6GYJVeR33RI
THbp49dTdHySqyDZ6EbRjsCU7rDXaKYqrapShFiEUcOrnobQIQpVdScdgVq7TfVw/fWAn4RhrC7u
NipeYH0MY3miXzYYZy62QwLmpVlRKR7yQzry5QAnYkTiXomEwxhucW1i9KxWOy0dh1XdYLbYj0pw
C4JVP6PtfBLctpyS+0sIEhf7g8qMTsfqcNdnQi4hUSwj6YUAVQkv0jTekzKMX0KtnD+KhF7vylI7
RNaSEnKJ1xddd0eJKitWvm9ispDSMIEBirTlk1C3yndQ2Y3qms0sic44AxKWaDO8n/iUx9EjXTVO
RGJnKixM5P6nHCpAeGItCmjc9RiS9E1KK2nSxq1MR9JTlUmFrhiOK6nWh8vKMlrN7cVS+Y5qsr76
+lmOF7um6EA8KDiDvaOOuf8oJaq9xNfoVTZB+QbLWTqzOuUdPlB7Ihg8PlMYCEwplypAMSCr+wMJ
oRFlLC8GqgffkaQkpo1Kd+Lr1/lslCUfUUFa0TQ9IqHLfhxWLYlO0oQsij43vbFAIvrrUY4/Gmcj
aw4+4XIkH3Iq5b5AekOXEicKi9pZkIYrxDKDXSNr378e6fh96IjrtKn4NEv/4eCrVeTEizo9JrBJ
np9RGKR8PzQnxZk+eSFCEdrvRAgE7ObyGL/s7RbDLkWqfHi2Q2JdROU4fARUnt26QYRmYGk+BWkb
23Bt8SXuZgD1Ute7CLRWTpDX9DURRDxLgwjp+KQzTlztxw9H7iCBnyaXIAs8NP7imJZ8P00hlarV
dz9JZZTRGuU2NpP29euv/UlfcSlzcNPSztPYoQcbU0GwkSMkEWwst1q23ywldizJzQ5QZ+wN8Ygn
vcCV4QAjlV1fD5v7rqmDR+JW+belJhBSWJhYJjDhBSZ3MCdxTmlgoB3EdQeyQRXncavLQbI58cpL
ZrJ/glpo8WgcnqweWEwHrxwI3eQnFQZjuVwnDxZ3vx2ZtGJQZwafooox1QdU9ZO2774rTTG4aN/0
375+iOMZppJP7sR/YJujfLe//KAnw2PkjoTIoEercCIzpHDRIeNfnfqqn1xjizYPXsSE3FjJHhJV
cOfjzM3wJzTDAscgrUiXMlqUttIZFio5er6hpv1Ii9mIbIpV6sU0EQ84vqgCjFLxoEUNUOxpfMyN
GRvO1x/is6fDjZRID3k9EthDhv+cDmif4bII1MpEP7JHoG0tw+m9b+HY36P8Xu9isRcjJ1Ag2AB3
CdZIed+auQk3ZCJ/wNtlxlX068c6PoUo/bEp5AWjjSDQwfzgTZGGQptkTjN2Kbg1NdvqKHb/7lW0
oAxhulBkJGMESrW/CqQxbkUy1NyhAyV8K9OoOKNhPtPU18QTBbajF2IoeqAmqsMq4x0uAiRL1TIH
Q+RYA6aFfawEa1L0364ro+arwUjirodUyS/2Xyj3BeQ0B/TeYR6UG8BLyHvXpuF+PTnLZ9nbwJTb
KURRjmIHgyA92MBRasyjjyiik5r5+FAlkfKgICP7aCiNuAXfrNuBLtabEQV3JO/m4vdnjZLw4nnJ
HhZ5iP2XjPzeKnKd1ApIylJItfJ1aXZ4yBR4PX39pke5EPNlLqDhpeG/bOH9oQCREfQ3CJHIcoF6
V2bnsoSL1S4kNFfa33f6W9ReFkz/T3QaYkr7wzUIzFhlv0jNmHq+zbidvUofTDqcs+7KSdyvk6pT
Hdz0yhV8NnIkE8CDRPPX5t6MPNS8+9uvvwCl/ePZ5qFoHwAToAt1eEOZAxePWWFlQpkAu4uhQ7vZ
oZInAn7J5cFytGTE+mLMlOCKB8B7bwJO/pbWlOhss1DU71EABnEdasHwNrfKdEYHu1tXKKfITibp
Mjj9LOfaC0ptQmig6YoZcJA1t1wQKSDSOZC6W0AXegtbpRK1O11vO9WG6ABEjDospmGhNNX3oY8M
s6MGAwIXfjsgmGzUw5TtCEKBheYcwg7Mb1RexEDABrodcLvx8lZNIjfUC/myESw/Rnekb846hKxQ
7s9D8yMLp36jl2Mq4NEUz2j4g2OFmN3r9SVNKzNGHHvAltGqOyV0ABIIb7ERDWdWCLQP0n2ksEaD
AMPubjCE1wKx7afA8GWs/OrpuTMa5XsQF8JrKUZajm26FhZ2JyeGxV3QCZf48wq4u6tDifA0UVJ1
3i8SRG7Zt+gRA8lC2TkRZ7SVQNnEwnYWw2g9qqgirbNAD2e7kktU9syiRFgA6zvRFRrZes2wSeAF
IaY9l1juqrbYiXhwCROMsas2VDmoJOS2gQFmI25OXTrputdpFRZZaTwjOoq4JtM0UvGLVzSgy5c+
KzIZrfZmRj+tjcd7kMKy6hqjWD/U+ZDlbme1+KyA9q0NuwD8XrkQhWhxaNKEolRjGWJpD1PZPc64
Mt4j4k4/Ki6rNl+lrJIACGI5Fp6F9WOxm8uFXVfOeUb/oeNyw1qBYr7bIxPb26wyXXPxMKWPV9c6
5lxjXqL4RwYtj66+UOOgZs7p93huRjY2cvyyHYwY8ihSYeV2YGmYIwHe6h47K5tFJKp7Ik1qzwmO
w+NQfKfQ2Y13lthVjwnqYKAJAWCxQshEz2kIiJLTSg0o7oggKgSLpfTXYotyt5OHRr0Q82k/gCEM
y8VwPUGwgv0U2oE/GA+oicSFo4SWeVnOdX+u8DX564xg8cJTenX2ZgiVePBWkFudIl28FViIxoLy
S0xvKgpttCkMcwx/fRQcX2FcloRLHPwLfuYwbvPnMa7jpARsHCD3L4ot14wF1PvrUY4xzRCISEBA
PpnoRpKD7B+CcmkYkVwsXjBDhK7tGCZ36SDr2BYASPVDNd1QGLBupFFBFjrXoLnIQhsiQFxq14aU
xg9jV2GmREnOuldSS6eHXQ8nHvL4BoSisIjKUkTSqHDK+8+o0kGdu5RcRKrgITnRIktsgdU8r6JI
vZlHbXoANYQ+DH6Rdkbpffv1RzqeCqB3ZPHwN6BmUpPZHx/Q1gyUQkWVWCzNqyJPx7umEa0Tb3kc
G3Ifmdy1JCj6ElYcXPQUeuRMDOPMEQa6PMO88lUL22fxXgu0lZFrj4CnzmNzRt8KM9oJW06UX8Sr
OutPFO6OwnWUunAjhmJGk5Z8/uBilOTSbAcZjpavTP43C/cMNy/m5qzSMYL63U/L5qMYZyJ2xdVv
HfRVBrUaUqLwxeKhNNalkvo/ysb4bY8HGphLgkkGAvcVwMH+BKrWpBkNzTMsRttkNaiBeh9FTXCi
AvLJZyMSpPxBawqE32H7H7F6DC1KqlS13yeYmtTzCh+4Ra7fOJHHHi9IcP2LXAToSARmDxUgawX0
goH1uKOZhCpJZEwrvwR+/PXcHGOjmBF61OBVljCJquD+Z+u0JmziCL96C4UVbKVyqlfOLCaz6XU+
UZENQXHAk4gsCg+xeBqeUi0uYyymFFDQfll1207p0v7ERvnk7UlTaM6i/kpl62eS/0sxowmrVEUP
HwGVOtc9KJeml0joGn399p+MQsXRXHQ5CEiB6uy/fCJXDdadVImNVMJwzuqGSzFNpRPf+JM1Q4ed
EjyVM3KjQ3ix1iV6P8TSIsCG3OAQN+WKCjPstNo4leQdFz8W3j0lXnoNC8DsEJBZ+kXBtVmRSBi9
eB3iK/MYz9b00EVauJGxHLjuOim5CfwgQtZc1p/UPtHuq55E+etP+xM3uZ/S8CQKhyodXItFcnCg
hyXyxX4EUEZHLizaTf4sPodJ134DoBiBR4MG39hDNeTmGUJfyqM0VHG46/VoSp3MbNU7n97Mg5QU
2APmCfyAVC667dQaY+ilqJW+Q88GOCpT3z1LralsVvM8iN+TdhgVZGwCKvhxmWU/TH+oZbcICmqJ
kTrrD1+/5/HkyrRY6LSAX1z0SQ9es431sZRAATmI+cYupUYV2cFYfoYyaZ4Y6viKXOq7Kt1LaClg
Jg9wAhrVY8g8SD9PihLJu1nsOs+o1Cawy7hQL6sMC2uvwLP1mapECQx80KpTivPH6RvamVwaIG+W
etPhM+h1NaHGggnRKA/tYx5jWoJzfLNSjEp5lcNkXKl+lTx+/Y2P8yVOAggbzChF7iPcHjYmDWsJ
aVhzbsCJ+oOmPSHXpV00fjRzkyanmMbHGngLcYZjhwmlS2IdNnYTkgwxVSFNJIlU3WXmjJmyNGfY
oVWB2SnbKVCCGj83RbgNZQtOoJmU6Z1h5R3WZW0aXkeDT3pRlAKSXRIor7sEOxZXaSEWAC9AU3dL
v6l6L5q8vg3noaAFqIXRC85OFuKnmIlcN3Cb8YPMaV9hmyV0wMWFOPXKoEiS89FPdMHGNrKCDdWV
WL5UppBJrq6ClnHJe9QfgjE1+SbGN1oFNdKgplvVGJpGczI910JthAv00u82Y8AtaeecW6doYUdb
Axl2Nj7NR6AS5BrL7/9yhtca5qUYHeJhNjfNOQWzDmYCRssqpAT36xVy1EKibvEztIDgwz487LAG
sKpMMeo7CttGepHIkOMWAa56g19BtSHFDWBLGPKlXyRI/3099tElwtiLjQYHAGVT/tl/TahdQgBj
EnEUOiY70AeVww8o25+j/Nf7+L+Cj+L675Oz+fd/8+v3okTZOQjbg1/++6r8yO/a+uOjvXgr/3v5
0f/5o/s/+O+L6B2f0eJHe/in9n6Iv/+f8d239m3vF2TpUTvddB/1dPvRdGn7cwCedPmT/6+/+cfH
z7/lfio//vUnhhN5u/xtQVTkf/7zW9vv//qTLf3LB1/+/n9+8/It4+cu3tL27ejPf7w1LT+q/gWW
DIwQSRSxAg7af/4xfPzzO8DZIMCxLACuUID/84+cDDz815+K/hc1ITJL4nmUXLie/vyjKbqfv6X9
RUVxwbiQbbJ4gYT95733Zuj/zNgfeZddF1HeNv/68+8G7q93ILU0E20FtGuWCiU+FftLQwSAIASJ
0NoLxDcyDU8eVLfT2NZ6d5OXvRNNb62iXEvp2xxem91DV6xbagv6FN6IXbxWYvrq8XnWJl7T3A1+
YhfNphYf2XYbgMt2lEkea59eSur688aUbma5dXTteS4vdISplqGH8l4e1y2Nrv5MKN+L0LUET5o2
wYM+3oh4vdf3BT7VkMrCMd9idmgrpV1QQsLawC2KzVyla71c637gpGG9K/i/jFR09WhrZplby4Et
Vpi11h9pFrs1u0tsrssgwWDxQy2u9Qyb6Kq+6/PYTcof86AB5XieygxqcfWNi/OqFact9Csb6Ut7
CDa1plwkYraKMDMds2f8bCmaOxEta4MOioDxnR7pLo66xWB59aQ4YvIul+V5od2JvrwO+zeI4I+a
GXijP6y0aW6wAiw2mf9o9flKKoMVxm9nARh0QwlW0ihthaLnI7arQepXRaB4LRYviVFuhmLChv7H
OGRriEKlcTNFryoEunC01eKlC84wCrQ1bIJF3E2n+jKLKkexAs/3W2fw3zOZagSka3mTih/S/G7O
94L1Juk43CMDiJaGE07fNOqMbRBdW35435mhlxgbrQ68OklgzUzOaDyL0bydBHhL5eAJKK52Wnvh
9w3Nu7VfhB6sxAY7SStPnWBO1n3QXY05nxxUo9yMKyy2nC5UUGUk+dc7ry57HADLS8wa4Ay6klx4
Yjp4YUgoJsgOGkZeWL3lUHSEmKWDybB4NvThLgqbNZUdpARjCkLRWSnKzlzcKRgMxt+5OyDPUIhB
ckZttyNIk7p+FcfIXbQQcm2CTwF+MNeZX2U9NqxvDckug/qngjs5f5USNFu9WQtcg7iHQyw3zvUM
0/ZAsXNfRV8tWs/mFWAyRwG3HyG8Iqe7QH/s+5dy5qRPL9LG50V5BnbCMmKgvUpd5xQ5ArT5SzJR
DRtZqco2jt4NhKLKGlKWArdoqeQhhBlUM+352p5DypE+op6qAJNbWanRvMlDDNitgacPnFka3ajF
wk55z5Jok2cDdgP55OLE5bThtKrwGEZP36VCSgh+rS/ASfG8l+7KZLzK/BPX3k90zdEBg1Q7NBLw
UlDl9w8Y7LBkK2xpasnpj2hRu8wekoG59LOVPrizfI1nOvKeaChDfEGDfDsZCIb2IU6u40rwh3WR
+qtRL1e9Iq36gDYDrDI/XIHP58cMp5S+5eMtCpb0EdsP9CuciJ/hhpOo6alT6orFaohTzNkQbOzP
ivB2rlaFITiZjCOfKdmLXauhvIJYk5XRNsVHSyg8alGO3oeoj7LHK9ucz3UVt8QIDLxwplODyAo3
bbZx+KZgEzqFdp+sheE+5SHokTm0BG1dv2rC26zFSmpc/3K9/HOM/3psH9Vofp7av3zUg1JQZ0wZ
WQcfdU4fxDa5xrnPDdGamscER5XXqQT2KT7rBh9lTZUcCnp2Yl6VQ3DJ8ghw0XT6I6B1uKX25zXv
BQGIQEIdXzI8RY8RZwU85gbNdRq6sQ7yz84aZw4NT8NrxnQ0GW/ubS48V8Z2BCdTXHFUiPKjGJ2z
64VpO2pngblOManC7EzUN6XYcZiegO0exuk8NXhqkbW4PDkR2f5TY1qNsaGVdnZtfeva1O1E3ZmN
8wm306+n6DDc+3sgqmjA3gEzHeKDcdlJO3FAjohdJqcuctRZgJLwOjI3QXVqrJ+lv71NRoJHT4w4
AuaERgq2/1qDKY4Cptgo8ArnZq7fGr60jZphg3Xrptd74JCzm1sQF2PleSiRQdOUtYS8CuLDmYgB
40VqGNilY9eZTPGDiXWslGBoHNObSLMnWiduwD2PxhN3Z7ZJ8+IuDnAdVx5DNi9Glt+pgaDsS0Mk
rbZRLyKFwGnelXYZXA7Nu6RG61abkPhyG3O4GPV6N16p4k1ldp6CUkUw3dShtPTBMer8MWmKU4Od
DtiYgoEfcwzycUIvHVCc5ZevfaZsC3E8H9PWViWOkmH00PfdyMFjqmMeGlbbsg5cIRQ2WFzH849M
uA6SZleHa7MxKFbJSO2MbttfSr0to+QVZDISGUiscCGaFdh//17Ekg9lHK1FP+oGGXVO9XI1RI0t
GY1d8xmMlz6oV0P5JGiPyzVs1Mlam55CVbeVij5+Nm+ssHZ69a40JvTgsHcWL1DusMcJH9zzxKxc
fUa0XLif4sip0u+Yd+/EzNNjbTd1PT66P0zpO+xzGhCegK76kL91SeSExpUh3cbZVd9uOnGbtLc9
N4eOekQlPAVQ48Xq5w2QFU8tNt+VqTmihAI55bNGRifYVeKEjk9jZwUCT2YHDmFaY0Pq6phf4Urs
qQRtrUmSMCJoP3J6TraAdSUmsJUq8uqW3c6jXc3Im87ZPeiBdQg5yE4jxC36wU0NdTOqGBC3mJcU
m4mXV5LStrja5kXSIn6Xoc+J2AvOyJ9KimNFeGCtA+A2sS+tjekdZJUbE/Ao7JNC5rzn7oOVoQXn
KQ52YMk9ldiM4fJQ96xa3cZIZVr1I72d3aDv5GadK+sm1Oy8SGxff5T8wOu7amPo10sHETTeZrlS
8YWiqxO7JYGMkNcbEdJpmuqOpV9q0Xe/82/GxPMxOpbids3SW4nJKpOfTSCjssaPdcFGGdV1oEGQ
1s56k+BxCndabG01UOODqdvIg9rhHOFnSiOyuZ1l7S5VHnqtv1BUMB6GvpPKtR88wKsjN1aAxilO
gx+2iTq4HCFKfpvwJqZAjUxCIP6m6gDMYdFeD04PXgbH5n4iJPDx1zRWgwl6yEKEnChWzn50g048
ontmId/mao1LKTYymQ8w+UchbvT2tkTSPVbcgb3lK5I9qPiw0ueygueoH1ir4OdJxYtC3obWNeHf
YH7QgaLjRVxnwf7hipQeK/Oq01AWnzcKEVemcIlnFhe1cK9FT914L1JEEADfWUN4B6AKel3gSHnr
1PKVLwqeUdabrnkXCuZLfR5ococWPZ1h2IV+cLeElFQivc7KvazpbZhpq3BRHn0qk3IjE2tOyRUI
+1XbvYhR+KAuZgwNpuZV4C1I4mYj+BeN5QXmY29wU1I6joIfckmoqU0OfuiOgKWNWdAqWk0EpFOL
aLm2eNvTdhoNluo11FBXGVkr0+1MOGp2T4Z8QVnQbvonXwItFbEu8QVo6c9BKnJyc4ST/FyIu0bw
SjpyU9+5YbHNc5rTQrtS5Gtpk2BOpKqeHD5WQrgLYLhORfJoQQ8bULgzI+gIBB+dlF4ZRgBpZlop
+bymdGZreethcGz3nepmYYrQUmSPlLgRMbuqJCyc9XETW5md6luFesu4iLfpbOP6NajBp+K9y2wh
j/TYxQ9S/iMnVhJ+UqtTFxbh1p+InWJ0xkVvBqQS36Xjd2ThQUxTgslKhr4VECdrp3kXZjoGB1i6
Y82B3iBSZVvcLmyMQ2y9VlHZ3KBo49LAtYOO7i86lzPysGZ+x9XQSGijtum9OJyFNas03fbmWSW8
SUNuazpe7kXrStDzBxx2yVeCAMPymicFAmlqja1q78NANUti24q1q7BaW9GZRuRAGA4myIqFtAqJ
agP62R33UEJma0KTChAokY0nbbrLVLR/wKLhrLCLkcpvAQaYu86XzkjI1wHKkOht2xAZvpnzrrc2
g6o5iXZByfPMbx+g43ZIAWEbiX9fL74MHddmSxewJgXLt5p6JWjrUXaS4aYW3KjfBOK69HdqS1f3
bkpgNW9SogJTOjfq0kXqioaetWlQjG+Ej2Z89sm9iH0sLXUxy+MsOENPClH49VC9zvljuYyTpZdZ
jXINrtO9Vr2CZ3R8IE3xY1U0yBrNHC/yqhnvayM4jyYSCRatJeKPHst2HohON14lGh7yQ+cYwD6n
0rgUyL/boUKmf8Zyt3g1ow2Kua4wVmfgKrwUwhk5bOIF4ngvFdtCv+yTl954leT0AQQxRdYfGXpc
07yi1utOIRz1kXU6r0JU+LEQJhaU3fl17BHFpakI35qEKIy2Sjfbgu+ZsLu72vXVzJ1EzZ4MDvCE
k6jMbetmZsJiJGPoirojSA+ZpTp2aHCSuqLNGffuCK8Cbi0T3a4qv3CMPnBDoBgcplq5zlpl00sP
s6XeyIXmjWbIZknWSd2vRhNGjCU8VRz1Q9GvJtKrsLwbm/Ouw4Pc6u3UL8+l9K7hVm7xGTEHXCuM
Z5L7S5iQlNIf/PFDEKbLRsm2gjoAG1LxkU1+UOO0qxYfgnCbw6RGC9tMXgSls1vL8nIYk6DXHXwA
LjCSsP2RgzgBKOiTzt8PCtAOTIDHrPMahXyFZV3qPchYzVne35zIj8LAltTc1nHfLNBn6/L4PsIN
ZQLYYc7Jbq7Z1u1gZz28n1HwoBEIuezisOYg85zxfcTZ92oWe5xxjvB1Fd4Q11Qu9/xCxmtCD+lj
cMWkvWYLPfc51iKFlbm5uAmzeNeKiPWXk5uEkTelRHLFWZ9z+dLZSVSCk8GZIs3J8DChk+zCOrZb
/0c1Zm4jpxvkPlzNuB6tXanXtqkkdpTwLoqTqfM6UAXXoOSTyNoauixAFg2X2vlcIeMX/PijR32u
x7Ukycp1raAo0iyWBuZluEQpSnMVR+ODgnBMpG6wYV1NDb48KatHLC/UoHALH6dSv3CT7nH08cVs
Yk/3F4KL3S88zni8TBPCziS7KNurDIRMl9XeuGStY/4mx9Ul8vJbYKx0+UOUr3sCie57w5HZ6+mu
66VtoAcrUx1IV2tnrK7nKfKaLF7F+ry1CEQh/5hl4Bl69l0xwlXPsV/loD3qVxyyV/KIETrzWKSI
PhjcDsjqJDLRJ9/IRJOhF1Ycxq0IQWd2R6AYgRCtVP0lM++6VnX6gOsvf2Y1q+DfJ3GtwtCNwUok
Aj3aIHRT/7XB0D5EPVadSJWL2R2Kx1qeVwgPeGnxMOcPJAUy7SpxRnUqnTnDVnWJvq2xzvuLbBae
gzrZdap0VsXPgfmMww4tjn49TBfK4t5oNemVMNSXg9Js57ZaR/KwpginqemuJ3TK8uj2Z7L1W5Vn
SoD897CYvFeA/r+WnPf+1PqjWMq6zeFf9f9jXXppnv7Xf+q/R3Xp87e2j/YL08sP/F2Yls2/gAkg
vAHfHhIijav/FKZl8a+FH09L9J+KNdnkP4VpzaQwTdOJVvGiUIaQ8v8UpjXtL9SIaR5DwQV7QAvw
dwrTFIZIWX9JadGBBilBt4J/FIORlvrDL62ZZETLygD67IJaz39gX2m95Bm1Lvqki5ahEHwkeQ8H
qQPC9eLPKVZN5tSNFyINc3VFjq8+6vVM6iFItJJsP9aD2JuUcqZKWFKrACGrjqi6JIQ7UiGTRxZq
CiDdRzb2heBO64jE6fjtrLEzJKfuernyMiPBqywBqd3Z3URlCYk7/39zdx5LjiNZun4itEGLLUlQ
BUPr3MAyIjKhlbsDcODp50P3zFhVZt+q27trd9OLrooiCbg45z+/sK8cVdIilVNWPvHU4NjBItOf
2m2Fcag9F1ng0q1NddpanIrGNDFADh1MFqgz8p4InT6H0Je55rQhLADadVJXxZtThS6W4f7IHSTJ
kqMCczIH1zdOqe9Vrnt8MLXvtpsFayyTirg0zonl4Ckup+VujJLmp1wy41zmHKXJ2OsH1HbiPvHK
YD37V/C1duzqO1ASle1sDUgmncGMrpVdzzeePVOrTIU7v8wzosBYD112iqIyB/kWofU+Nx5Xud+5
Y7Tvm2R5E1naccwQ4vSdeCLhr/babPuSCbza+Y5fJRvokcKKw0IFXwKTPWoCaIfEX3S5dx0MPg7p
PayKdAe3avgJdzR/SV0+Jq6gjZEjIAMAv2JKyfyszMm4trKIpq+YRfo8E/sEjlhPy+uYV20H9TNb
KXFIrOodFmkDtvxKpi/KLDThoXWLkY8YQ5MrvgAC3XR+O6lzLh2gcXchiCVuqqysN3NpIVBMliY4
TXNDzlCKDdzXwAz0TFIQYVYYU5OkOI7lcCPXZBY4rvwcXq/jtWCLifb23TIO57m2h5WTMyQ8kiSf
3K1lczXvlAw8AoqFohlCNma9RSpE5KkDQdlq2ONuwBkziC2Mak3YVn0b7UxbDpdhdMpmxyCL7zAG
PWEXgx/MH7jmNm+uoIHeyLDVH5jmwXyxXGWIeHDdLN/RBOtkq4aEpSTmnFRRsoQbooeMJNtluezv
XVCX18Ki5YFp6JVfU4JBP6Va4D+jkPaZAYSobXlVaVHGMGCA4RlxvamxhD/rppU/budgffWtxvpi
Q+AIslzdDsYrXqmlT/TSkP40w3KaD80EeRggCbr1rTZLM6fAsJuegKtuPmT9VEdbcvQcECvyIF8S
/FPktiBlFsRAIBjlYnOWl04UILOIO4FJ1ExqFJQcMWXbrLa5Xo3SRfJRQ6xTkCUndZFFReJamU4C
6VYfqW9wB53XBPe4ZOdYi5ttMQRN5LUTrle75ZRBfSiXsqjPbR00OKem7SBOKFq50mVVMFqobe2p
Q1WovLidJ2MwjyRgLwD6cuGdWwaGeVtXJHipEUO1eNRFQTrtRA/P5IBVYwKKHUUUZb0tF33G6yJ5
CmZQJyCvdsIzvMvH+1CErXXODbfyjlpod3rUnVla3/LGces4MDDO2+rK0sRCikW+CRaCu8naCVdd
Qp1GCJN4x/dbcuzmAt2yX5QCJaXkBd2Spucl9/C1odhkiUG1ZCtsbC/DnDvWoR4bN7spnSj/qXyN
m29WRmPE0UMi5cbJS0ceRn9h4rcGMMCT74rPUuqAaRVsCcLWnNZJP1xjdL8JokS/xgH5o8hqs4qz
Bqu7Sz6MAHujb5ovjYI83FLYdjGSarooNN/lq0VWHvPJbCyijcCF/zWobdlfBosenlgVT702dVLN
u8EV7rxBQLRUsZZtA3znod4iBtFmOukkmIXd2zOBadDjVkihXz6i0aKAEpOzZFvtT8Ow68J14OU0
uUMWoJvK7WBaA1i/GRiUZMUIzGdXZnJWLT5NGz5WvvZuJT+cqVRU04gAAVKTFi5qYrmEcUi0rPNG
eEOI14BOBisO4J3n+wHO9k4MlVWcDNMIoBv22qf9XsGYYuQUPyH7ipzYmyzOK2xKW/J5ZTmam9Dt
gziMSMrchl1XT5s006SEepk/qaNg0vWWcwFYBwM5x4cwEctyeBS+ySDUGCk+l0QtxywvBazOtlOf
UvQDqIDqmf6hgHuSAa3YsQ7DdyNoE/IT3YJYmiz1z0sipg9vaNOrAb2isynkQLfgEXwztLp9Em6o
MK+WoE892RMHvPbmozIyovUSPuKzw6HhJwWrKTeVZQZcJlM1MtHzF26yqSpqYEXS6b5xfAeEI7JE
3zzlWtOTUVjhA2iWeg17SxKGmOvhDpKlmOISA9TXMjfaguhD2OxbXpB3CGreyyaDp3Va5qQnccnM
5nYvet9HZRAUwLBJORNzvCoVm42lxoMrKu+xHSqdMmgukaNnXoVRQd8YPll4CNrekXOt8Chz0O+l
HJYQ6kxB8N5S4oq5J54HHGjstINXjABz5veM4iox4FUfkEaE7iVpzKLfgTRNCr8foW8zkc1p7JUW
BqNpGtFcmaJh5tRaCSBuLpvS2npGlgH6Tsns/4vy9x/VzP93BfFfcjr+X6yK7b9ka5x/CPlj/hNd
Y/2Df1XFhv0PExqksxoioZuGcknx+y++Bv8InzCKWwgT+DHinfm/ZbEb/WMlu0G6xaZx9cZlyPnf
fA3+EewRWB6rWYxjYyX6n5TFv8SYrNRh+Dsrc5KvgHfIr0Jd2FBlTjwdSACmjQCqRivtTWW0XQwR
GxeBqm3K93YBsaNMx+tjVlaoNr0FzGcyJ/kiMbB/16LIBA1g+ZRw/ULMmpX/lkyIuUAhBH5OUS3e
JyA5NwuSz/+8Vfv/c9mtiRv/517s8EPU35s/Lbv1D/6bJOT9A4Imo0k8hmERIgP5n0UH2wd6sR35
AUsST4R1Of5PL8YfIdn2SSz8n4brfxdd8A8bmzkExugocb22vf9k0f3aiVnsCE4vPgTjYciyfIU/
dmILCeSdo8CHkjlZOatEGEEpUG7CkCB3tSeuaXr0p6Ub+S9GGe32v6cn/TJExW6TDG34UYjQ6LSg
DP35kwPmywVG5Dk3Xw1GFmSm+dH7KoFh4XTzsIsmP1KnIVTlD1kP9d/5yvxqTcnnM+CG5A37HFos
p8KfP1+5spNcQ+2W3d2am6WoXGcb+ohlW6mjZzVb1Q+XADdQ0pJyL1edBTtKmu7fzPt/oSmu3wNf
VJQxaARxKPvVBmw0UQ/3swECVyzelemU2ZvrDNN5yDR2jX9Ylv+GW/DLhHz9LFR/6CBcH/8E/1eV
Szd1Ewmr5GwSh+qOT2EyhzuvTArjWjk2zxz1sr7764/8fYHx88ibJJsJPjZ8gj8/ZqnJdBhM5pLk
ok85Ran2ylOlyF7dKGIlDkLnZncTMNz5+OsP/nfPlXBEfjOyS4Q9v3BTZEPHZHfg3kaTCP/G10VS
nB1NiuGGHNe/Y2H+vpqJ70RqiJ0li8n97S0S/Tzocs0urCrvStbyq3AHNewX3dDTW+XemBexoTlp
mr/ZR//mAXOCsHOR9/NDvfWb/QFL6Si5V89wPJC1z6yyYLKZjpaJmXrxBb4ancp1Xf31s11f2h/x
G9YR0JL9TzkBtVjwy97RcL9RGvb4+aOz/vCslpVacFL9zcf8/gqBjjg7IVnyx/4/I1j+8NMaR+Lr
iVBzO5HDBcJdwhNL8I74WpqMq+2vf9OvUhQWymrRi94DAMCHvfnLjwqYkTQ9smCcht3iJcBHAJ8a
hjUHC6dcGevOd8sd5GpmCMXgGPNmUkqFdMPg733beKufUDP1f/O1fn8GAHWckrbFQyfm4Jf9U4Zm
2pLz2a7UB5S2ZlLP20ZF0DpyjKb+47OICweJFGcRXkoImf68lpbZdDOdojaPusm7grecH7zUQRwr
3al7/+vn/fsaWi83PLvp89gwv8pSfE6ggj3SbnE2iqCaAhlt6q5L/86D+PedCd4JCxaxAG8Vudmf
f5NKLGDrJoWlOgFwF7NRHRaGjKSD90MLFTBKP01D1091so5B/vo3/n7eroRwFG74RXDy/hqeqhqZ
Kt3xG7PA5nYb8mXe2IsPNubbhV1eD53N1fPXn/lvnmuATMPGkRT3j982DbPi1G8SxvnEW+g7Y6mq
F07ecPfXn/LbqYO4h+grbhKOPcwK13/+h605BMVS0EMzxxPMc0NQm2sgEBc8ckiYYoXdo8Xm/RuC
16/UOBOHAIwWVlXa6tcEgvLnTwVyBR4d9YBrRZRFV4mThseq1mhDZbaER6Na5vQwEjuGDBxIKofh
RNx13tTNUZogEafCDEoHVj4A2N+86l9jpgnvWC+aALczWGG/1zNOSwTdPBrzdvG6FnADX6tD4Xur
o7zNOCugNb1SkGPvMMGKUNQvzUkWY8o2XsofeRD1I1xCr2/j0Bnyv9vXv20C5D4hZHN0Ozw61Lh/
fnCjzpewcHBvUFYRvgo11t8WmhE/9ucqv8cg2zCv82oFbakTKQOtRWg7nhc72DQUiK9eMDVHewjG
YBelo30OgmSaYlcMoM2yEnpGzdFxJJON5OtYFIzmN0M0uQUIAqLFHZPe8qsVLKbtaJfjsp/J+Zv2
U1Mjculw6AWL6AiMR8mvoVL5Ovwx1lajjzLxi2KP/1JF8pId8u/hZR3BZDdLKLhzNOT7dN1bwiwQ
eHeZ5ktEg3rQwsrvTNLA9nYNBEaDpKtPxMSQQ6apBqHXNXRdl2eSkI036ru2XBC5ZNoJr+zUZfYw
diMVETwoBruEtuub3ES4Hf/1Nvr1vXCqU8dj04KZCM6Wv3p+6qrUWT0CJRk31bhHreZUMSiZ/3cp
1uttwSv+w53NyIX/Pg4N0AVQSzJ6+fMSABcRKhJZuLHd3M++G7YRiY2l51ZubbQrTBoE7t9jY+Xx
Yhad2gG/3iW5QPBkwvjeSHjjF1+n3o3fpF2zS/0ou1vksq/KDPIDrlyIcSDPTYwVttxpycNS1lgC
OGw8iOI17g+I+6uDPcHEQ1m6wLBT+bfFhmy6qRcIJ3LK/bjFjjbOgT+/T3I+tpoppCnKlDFyUk6P
uTs2uBGHc7hZJb9yi85vHaBYS7Hz+/5+PRLzPY6D7jFJgu6uX+xwvBABR3pO2PriUCgz0RBCMs7+
FJj8zHkQ7DJoVHqTBEGzbIl/msyYjjm4nzpSgsoqIzfZMP39kK2klCQyelxny84/ZNmM4CzwRIvI
ylpenTQ/dW7nLN956Ra0OvR6xKPqCm45AWPuRnLziL1R1eMT50m0SZYBUntXBptBzcW9NXYw0hXf
Yo6t3jf8Y7SEBszBpd0VXiXvE3PuHno3KB9tO6t/4KwhyVLLVlzSqjxpbcnk0YdkSG+HqOudg6hC
AbdSyuin6CyB7aFheG/J2OgZJGoJ003u6GCrHAlzQQQgb2ae9PeWN1YYRbn5pekT72woZ++LKNwL
RztXPHzzppldsSXOsIDzOkhsJixyVeO06V11NC3vR5bM34wCCGyjhil6E6yoh8zwUHZAvEBGkk/t
hvwH512ZvXWcohDorkpevGay74TJvG5c7C+AjSYu8jCEl7EY1kR+wgjVCZidaRscmOu59osrqBTe
QxdZE+z5IQVMxooHlofhiZ+EebchgUmUpocxRHh6A93jE4z2MS/wOhqEzZSCYAbozO5SQTMnX+ql
m8omhbpn23BdOvPeLhjUFaandwZsxU2aL59iwi9jwK9lK8d82XSlMzB+61RclUyeEgwmyh3tW3uA
uh1ufRaigjpG0MO2HHiCBUyrWBqGOpNOoeoYt9EkgUYqgicrJXXMTlR6pmmpTiVIULbO1OWBRD9y
JRc1V69SK1QHSMkgRjRpyjXC4ID5QDvcMb83D/gmmrsBh9zrdPD1mTYb83uRv49kDwBzi8fEgV2r
KjIYBmefmcuLKLyXgs5xZRYxODKa06zJa5i4x5mBQca3yerZ4dBT7ivQXi9exsj7sotoIXONwGHI
TE5DcEkroWsuWTpvNMQszP2nJc4rOPZkioh4RBR/P2rLuGXeQze7Ysc2vMjRy54JXbFOQZQ+Yg/S
3w9zn39lo1+fmra6FEo+RTmDNJ8xG3D7904v30tYwatTSzl+o9r5whN/2Wpj/BC6d9+KGVtGQedy
0sSoMMCrH3SU3hpz21yZvWu8oku89XTAXDfN363lSzT5c5hGXxmI/HYJ5/NsptccUukmGJCsKHno
F6uHwNw3jB/cdyBdDOw8+9bCTGirvG5fNMuzEyi9cmKuIOtdN5gyc5u2z6lhOdCHy5944DGCsN9x
tP7A1OU58qDNEFzob+s1ikem+juqsaFYiTef1HcPmkSykMHZ3pDgH7ZFUJbXdQzuGhztC5lesE8B
vU+gq1kPfZKGJEiN/aUlQkRYHdy8kbEDNt6wpXzrdk2p7Npl1NusSC+UnxUjDrQFeefbsERm46ZW
7oSqE/4bWrd1BGB6Z+1n5s4OJxj/NeSjDHuXPnXam8aKik3QE1GmnA5OLCQso8H1rnGKpxSCKqUO
vEnhMRxknwx5hYK6Sx9thz2EI/5tOZtbGEw1lXD+IyQB70T15oUMzmwXTovlfUEAQgpW1Ib+InZX
MS+wmnPCPru47dJtMQFGT5Xz1ckoO5JIeVtKy4BBY+tHFx/OrVU3z+Y8Xi2BELGI1iYDg7itDQ0U
7/cT1cT1IkechHsw4sXqdtUUuXFl11dE/b01ZXKWokoOuW7w9nWHWLmARasWe+t52tmlsKvibgzl
DVlnzwGywxqaHDPnog6e+mUxdo0cngtl7Q0vvUc8gt2Pgwil8qb7sgg/U39GWevm6cXoSSfsjOxT
2mm+G21OxKbB/SVY7a0bg3yYyC7T66LrPm0kcH1WhudIOTg0Vc3P0BjQW7V1/pP2MNu6VWLClWiz
L8Vc+4rBRw1bKaoeXU9Vz0vS81JsOEqkAi+x2TFHU4PFYD8t90tpHqiaD91kz4zM7R82HvisOkCN
gTDDa8T04Ul080NmQb2axse66S5q6B4aqYs3rfv7PIUThkvnDBU5/LTmKo3brHJOyyhs8KwZKlaO
iNDqBeRrOHFIh24WTucH0Y8PptdmkIn1wfdnxnr62ul7ArI697ktaS7CiECNPr0ryuzcG95l0eO9
ncGrHIbxhkniDZq5p2RhqIsbb3gsp/Fnu6iWQc58yaAIbIhcvYz2ABEwxZDJJRzcx89n5qXYzlXu
NC2l6nRVttIniMZehR3TJZQp5Ny22VBlkJAr9b3TsPr3Fg8SOJ4XXqv3IB3lLoAubnDgkDTRZOWN
mU6ruxBq7KhpniNVf9LZECUu5ISvKE4COwHwx1pcYIunwXzTy/nMXHaJnSF65wD3tl2+fEtGPEQI
mecSR4VDnWKkFyu3zWtXVx2iK2/bhstwP9UsSqCLldEAZZjYSnx0RsZ3YlEGHOUZJmNS7Mcoj3uz
PGQwJB135t9R+UNJavC28yZzK7r6+2REAQzO5ovIVbUBDYj2ISTf0IVDXbsMFuTo3DbU0dtpSp78
pr/4VQEoY/stGjVoZBMWiGkEARW+49FLXajGjiTCbTZex87PcawiqHrokhsM2ROosPkBQ7CTWT1h
eXxMiCqbxy52e+sqN7PrICtQFwlu46bBpywxzE1PVOdOwaIdq/6LbJNPP8hPGCnB6vWXJ48hGyRV
Fz6HJ8otVof8RQ0MJ+zKgsvYhfAf/UOHoxa0xWLvCfsuhLLsmY+95yJF6+XBd4yXhK5tKgZYHO4d
lcaeYFU46mW3A9H4sqvxLFdjQdM4CNPOEDIhP5OwONNy3o9BeAeq/GzWyReZKnsPC3qQo9gdcmii
wePk1beL9Jgt1uU7/i273pme25A54MANC9EwdrGq3isoiHsnrO7AT6u9HkY4+bUzbXun8sHAiOew
Bl4HM6sdIkN5UxQTBbsvN03G+e4k0zFaPdwgEGDTNiJInMRj38tYGEa3D8HTNt64FjxG+2Iq9Ay4
el0qw3yw0+DGrYGbfG1cWa2CG2yW6uzPcMWbEc9qwuCuDDdvDq2H5txS+CCjIYm+5aA9MYNXsV4F
HjpKsqzm4moJm0vp6/FmbNrPYPaMbTAVxaUNqcippl/Dur8Lwqm5HRY/O3pII2AUcXXX8JRtI0d7
kBjPOV3JUxpGHz6MiykPTqPZP4Q+SoTE2CoJQAhV6mcehFBBF4fWLQi+mRHqh9xHTTIFvbUZnOU6
D8nnwX09p8Qe34HXvw8qhD0mAuiwTfjkT5a9ITNlj/3SctC4Y53D2nkq0/AxyyAnaZckzlbcE1jc
3uAYIdCgLt/cyThD8LEJIiBcvXKCB12N1A0yIXIv7e6Mkih0megKhDQ4UaQxMvbkPtLCY+gBDxzQ
HItvBNCy9fs945b7ti8+SoGXw2xkt2vwHHWfrtAvyv6na1X3tbQ4/MGRkNJ1L9K0620/d1+tM91b
XeSeunB2ng2LnGV7QrRaJeQkD5bU53FablXgqR0EnnGPJRrWvP2MpCVEdlvUw8WuuuucC+zcLwaE
GbqeHfdVjmqIg+Oadbdc6Xx8Vw1iGkJBOOcoRxaO0EsQ5Qi2cf9rjvAZPrH61GelIuwqs/y2V8lt
I/PzNA4D/PYiOnTtylqFSYSqeCq3luimjYXlGjbA8FdNexFx4UDcLUSJFLSoX/pFHoNQc5xxsqD5
DuIZ5+4LbkALulrI50Pz3NbGj8XrwzvSK7NrM+zncxv09r5G+77RrWXElT+l187YI/hJTtlkHxgM
Ge9jwwf7lXGIahRgTTglh6Yy7oqw2YdyfsGz/KWNcrmd5vQUBOLAabYzFbwMqZ1Lq+R9O9gQCXAL
c2BdR96stiUMOi4vipyyzh6GKHhqC03O4CLuetN7m5voFpPsI7wv6yRCHpMRoi+phokYB/lMVO+z
lffmVR+298xuH3qrfaih7GzKJX9Hf3dwGvYdVLbLuHKDGBSfhRedlwUhRt9dY9FHW0IHw1W9z5Tm
jGoDjC/EYdI6Bsc4VYuyuFhkc0PQtY3ILGzmiy2g4/VjdMrr5B76ebodA12CmCSnqKv3Tj291BW5
GmllxdqiqdXY0yWT9VN1et27nbXJSBWKgyroInggDNYQSNkmPWs7OiE9ql22u76YsCCHQywG2JZT
9EzDqB4jM8E8q8eFsEaW0JG4aBRFAm8CQ5blxqsooB/8XHBNzyqq5NErx+y6l0Z5r9O2/ynbkcPP
EJKSsXdy54ZkH5Q2FnFzECc1mM82bT37CyTHezHGWh8NM5tusBVM1cHSgX7pkqK77fIQ1xNEdUa1
z73BvsPzKuGytvBoPLUO0TjKs8sQnnWKyM+U0xB3g/XUIsGwLmjjgye/U9kdFg/pbkjnW7y5nqJw
vrdA+D+0RjPRh98577ptAZ1PLLcTVEAcCuzi7KdYLW6srCiqPaadikm+QIykJczHpF2l0dl479n1
sA/AswxJs1Bk14mRPmn0XUvD99a6ekhonrE5vLPT6B4gmOwzgQ6kjrxbnVVAH3NbXNvaKJNtikbj
w8uK8jYrupiwnxJRnwkdsgh3c+9+9LBoYzJ/p1PFkJizvYXXmCZQ3EyDtbv1BLeMmNLz4hRp3Pi6
xbdOXI3DCGlHthvZmwMaFfu9CbsXLAAB4RCXgthkwUehPYOeI7E2jKmWqzxCSlEE2WtWej3oozDH
Y81ZQs6I91LNYfVYd+mbXbNhWRsIBkp+k4u2bBdUykF6VhCekLQNBq7jYtF4YrDg7LJRTLs6bY6B
HPF46B/ywblVS4s7qLaTK8brH5iOt2iCZv2YQfgcL4Memu/0ZelH34jwrurKfq/xsn5IOxtkNyf+
dFaGxyxhegCg3M1peM4mf7nTI9wlQ6TzoR1gs1qFRSdVZMXFbFLvkQ3+XQp9l1PN3zYRDE54GMht
ikYbzzTCIK4Jg53HGRNNKGNQVgUX61NX0+NVy1LcBcEwn4MleoW3aZzJdEBZX7y6vIer1m3aOAui
5cXwaxYCRZuMpQzN56qlox/Ino2nTNXPkBPXArz2Hq005Sf4FmIgJpkn6GHRTnv+dNctUfYZhoH/
6SFlfBkqD6GPcl96+CpXWV5Xt0VqUId7uriuwmSklGCKvskLc1P0Wm+ieQ3qHYet7tBjISGPzcxi
iC/1ZxHIa14LE7RJkCqdVzvhdfcTwevfuwz0iR2zr3WEb0RJohDjkSYWfVefRni5p7CtMI4ck+7Y
dt747OgZX1cR+W+2pey4p4jeUkpZezeqLagE9hCXUU18KlqcHGho4/YzjiUNAuJRzzBYB+be5rw8
+mMOJct2ENSYEnlQxVw496BkBx6FjAjlG+HcPwsHEWHoJHFFrbitBtuOc7TRxBkTALd6W/jtYyrM
2tjVti+uVbeAWDnOaD67XsK9YHd5hwNp8Q5IgtR5wvh9y4DeurJzbR6w9wE/M2YMOdRwNztU0hVS
udNYJs1OeWaESE/ocU96gzzOnYdIqoaXzPFeGSfyToobUfvdOUdXM20I52n3rY+3L/bN6WNgomxr
iuFi1HYNTdur3iuVZ++NLOBPW3KaGbkF5necs8SerEbnRxj90+nU0SPk+1x8j6Iicy+FTNyYOXqF
nkhI2H4r0ky/RBJTmwwUKuyd1MWUKytYkDOed7hYlDPlop4734EkPYwASGGg2oojDQ7yfWvmTRNt
BpcFeZyFAKkwQK3Z38RFb1NVRN9JPZt9mpMli6i4wxSdnZXlosWwUmUNKDXY7tlSVu7+UHj/snvV
IBJiPJZGfIM4LqY3JxLcBSQbQ1OFe5zri7kovGMQ78s0NhkrvMha/XMqgSNXPEi216aww87cckkw
iyQDHSDFgih66HtY1SfuCr+lBfLT/NGsXf8jxZX3rqfhT4/BP8cJoi9lcaI8nV0Kikailsq78L4i
U288u9EYOHt8eMvp2KpavbZ+xaJqSp//QxN0ggpq1kz5AUICozhntp4FVi0D8gBE3trV50mg279x
elffVfNQiD28fueYjeOaaeqRxrYdwB3Bs0U9mx91X5vIzcyw/aFsQ7q38+jDKS682vUYlXlYU8Ev
N/ReQOLuj8Dy9bjVmY+El+Flja9GaBogPWOHS7aTJyqMC1DVnTAIL1jGg7UY97OrQWTD/qMOgoOD
ICiaugdiIKa3tgB+jqxPA1J23cpbUeL1IVYXNdVx3ERWfxyBmO8X4FZUm5l1xdt+z6hqs3H4ESpz
wZNmWt5lle/cEDSSqNaWIgjsjo4LvCGeJzofpSd/NxcALmsTn+3dtgtoNb8JggXTrekbjI1Sae3p
4pN6MzpLuU3FVx6Fx9GYvlmp8m9aH/ptGRG1Pqb9LX/iPgKZl08Q3L0XE5LtcfD0B8aAXN3ZKjOn
2o5podBeYoscYGRtLpuiDEJeMTBlLIXTgNeVYxRVBxdrXf9+qiqc24to5DQgSGZGGD2GONB0s2aL
+H3tXIbAbD5Sd8Istyzy0T3jnFY7YA3ruHVvTXYxHQuZ09C7XinwI8kUfUEbOLQn9I048rl2FaH7
Cmf3gvpkbuMe1nO0zUSXN7Ez9X5w1eQGiUdtQ6zfngUTYp83jtq8CmppeLfkyQT+0W5zA0KsAcUg
aRavJAAvNf2rqTOdFm4v4MTRGm17gfes+N5B0EMbgzPCFBY2RzrtcXO2y3sqZp1iHD1XzqXU8DL3
/mjwvzOnULgxzTZSO6fDa44CJrkICLhqr5tIZvvMcxH5tUmYQsYVZetcamuZncfSmQQBM8qT1dHM
q2U6hrWHh/HmX8cEWv2h/jb6fp/fudIp6uuyZ6yzM3E5xxHP6VK5bCK/No3ryCcV48h/mQi4RGTV
laVCZIyO6G9TV9Bh2UE5n7Ej5kp0S4nqrVjUXoyOMmIHogJS6wjtpyN0hyzOyOBVG7SBVQW8cVea
SD7gkU3rzOelV9IKcSuV0U5MTC9T6s6bJW3yE7O4n+hcXrlSabIowAnTc+ZbDm91lbv+VTOG1bHO
IrTU/bAyPwi+Ic9KHWq7XeJsydqtNFBlW31EbdS40ymTRrYR6/B91sy1tp4/OF9DWBh7ZubJW9LY
kry2zs3eapln015OkJLo8oUo8MfT1JajUPOlEV1GUYcu5OihUr2qAgcgKKv86KbWsz7aeShpuqIC
9abXJDHWdnOxYy1TudeykU/rWGU/4Dz9prHnYZk7YfPZG+UcD8K7pElZfujUmu8NBGn3o8yn/DCF
WFnhhJxiem4+kl0I58cz8z30DASufYWEwV6dluY+knsjHexzzhHRnzUN2cEeqh9VamDVECX9oy1s
uhoAOZdfMmPGoVvxLeKlPWaMT76VeTPtzCqSO0WaHFZJXmVtzNbgmc458s1mBt5ahOkeF+nk58ZK
9F1Ap3oXsO628ONf3Wax8y2TWvujAkVgcBYoe8eEY34uGbS+ZKXT3mOf8+ZMADuTVYdxrcfkPsEv
USOyme9qkSDgNPGoClAVXYeCkEDRqvC2xAg2AcrjPZlzVTKdRBtwIie2OqCUij4m/PIO3Ti1F2T1
8sYhSAhGPWqiGmPrjZ+tp12fvVhm4lwF3fAhSruKofqdgjzRl1n3PtY4jrqJVOCcoRd1TJiQgAZ5
mSc7q7fnuBTNipEWzkjG1YApGY6nSY6m13E//ou8M9uNHDm37hOFwTmCtzkrVZpn3RBSlYozGZyC
w9P/i/Yx/qpun274+hgNw3B1KZWZZPAb9l57EEk8bMloaOx9B+ffwxsXzB+NzLMR9opwaPszkGIs
7l4Tb+5fx0LxmHCtO8FPusKEE9wMLpshCoxqOZNFIMLdzMrseqQUOXSiMj88v+nuqiXpbkU7nDNb
Mjeyg1GeGCgwtfJbl0GRnfnYeYDWu29Jg2S/n8GHufVcXXdebJ1aiQ5goxBXLgA2svxYoujfBwh1
kEtbS/KeRIE6iKS2og3el5gVrNacqwrWK1x65sSJgyMZhz6m+eAIBQiADK6jcTtq32K6P8Y2twrW
Dwf83wNIM9oBFJVHFpIhSz3CC45J4dCz49+xAN5Uy2HxrOYqFqb9lHPmXme5+RqsKmzolZYLehoo
c3XUpzu3FNYFAWPTRRNQiPqEoF7aKbMsKLb+0WvGVEBqiby7yZHjm+60E64mwPkK4qBPZutI5dHq
Yr8slbpmgIObuo5OBpYH/Vt66Kwh32hrukcTAqMmqPq7lq0Y5WtaH7j+kUeEVnZoitR96Wx/7dwi
372Ifa7EzTTV8j4ihnqn6qy4CFsYCjobotOQSSZ0KUF3yqrP3LIXeZUsb6jpmGrHzB4tzHh3wou6
XULZT0fbZfnD4I726+g78bWfp4Zns5MwxwmcG2cKn/Ngna/aGNOO0C1SgDVoC5DjJeCi8aqXceec
clxuxyjJh9tFDwVlRkGOLiuOL3eMuh9lXn0VGWkObTMMHyZz5HVTe0230eQAMKQbeB12eiy7p63F
SnyrRiehsMmK8yyxfhRghFhuH7xGnKaoMhd+EC9MS/2z44wA92QKurqe3zony/YISTDR5d99uGAc
JkAGcS5C9rDAA4aNR7mAXjBy8A9ZDZkFCINIUBXYGt/YBgOOmyt4i8zpvpEUxSCKoIF7RuHV5WQV
94bK2agS+GDd0U6IgXUkJtvwXE8WF6s/0zKDe5yTSzw/6SE0Jr5E59HzRXAmhmPIA7hkhlWY5WGx
RgzyHKJ7w0W8LcYOKZUFTWXwHqWVfZboxQ7EqMQ7FoJ7ai/7CYDjiVF7di7D+V13dgfTobC/RM3z
KHVXUl/gzk+L0qO90emIZJBoihmUDziGs4Ac8xKVUcnAUs4pf8POOCtN2WU7+Mh6N4w8yeB7wF8r
Vo5sbUbxOHW6PzvDOF/GPJ43LcTmU8g0jSH81N10jWKgJAswTEAeL1UuSbpGqHmtCs0MnbHzTMTu
kZkiTQhtF/wWF+VfCKQka0r9mFoCuRKHKl7Q0j/UPAUJa3WwEYuSMA5mL1exHTALtrDYV6ndbe1O
hpc9Zk6MvbF/b0Vy/rbMQ/PkRzSxJZPKVxGIi3kW53oeLIdMoLr+xhR7a+H+Twe/vB0GP7wMQDKc
MaHYp6YV3VOk8Nq3jaW+EZHQ/GB4bF2mookvbXsly7iA4EScWTcovFaSRtGwdWBNxtInrrZ+n5Un
PSMiDEndWg9DaA+Tm8NsqMKD4wgfjFbu97dDUIlrlbK2iGn8H7XQ6jZCcbovbGZhTrxMy9bMRX0P
2PhDuV31rSt4HB4Ikge4qetgn3pwOfpp7j/Dni1/gagagEfA8Vw6l8FE63U1M+a+j8eEzfBSxo29
NYx6z8IwalxLRjZAoJ+ixs53hI9PR2Ym9lmOpLIlEe+gahFgZSOTzUNedN05mEi83rTzrM513qfr
krt+nzlpphN3dfjQ1jmgSCDb0y6RXYc7cBBAqSabM4Asrv2MXO1UyhmuTjVxt6V+275ELSUmsw8V
tjtjGRjgTO6sy6kV3jlmpgIMcmjkkxc71s9EzeGpb6nJzIx/+0n7QXc3ep54qtLBuWor2Z6XfnnJ
GlVeTbRYd27mt+cyCup7Uc6gR8l6cS8C2cA+QSywlNuR5djOrQydvTXNV4z2i71PY2htDGP8+qII
Kk75wMQ28+u4Nd5O9HAmyMexoEmShP19dqtk2Iew1J9IKcx/unkEsmkUPAuUYtPQAx1BERUamG5V
WhMhoes0e3T0jGUUVZxDIlvd+NTAdnfZ4zo8cqBRsxU+ITCrOmRE8ivtQ9cvknnCgpAzYMKcz0N9
KxK6hcdy5PQLZpRx20i46qZhoAexarFb+9lDU0HxhB//rKoKJmY/BO7JqRg0WLpM+82U1Kw8vMlg
oE6Mtuet7Q3xl9VnYNEciUxLJ/nZIQTn0+3G5tyHC+eD705sMdzlGzAXOs3CVFf1KKIXZ1k+wcYC
IPTZfec+59iYpt/yXE7XLpbjg9Ri1KwG1y7Zq394arwguzraNGF2VcvhDTuiYJo4pSvjFftrnfpq
30weyMBI67LcorqqbuCmVPEeERqnHtX2yY7wi6ZOymRpcDMMfk5UH+24BMgazCUZ4XYgJBIkSFUm
kN8Z46WHtqmOnU9kcDJU3dVqIMQvnFusr7AoIMkONoCluf5bPyS9ri3J8SSsx53U91DGiBwQUx7L
xu5fMmHHF2Edxd2u6Jv2xDiq4QZCCEGzKzZzM8W3fN7oiNDjXeZTNqE9XeE3C0YcQAQzw+OFL2n1
bu4WthjiMrSgvZma3nMXlNi9+cPqavHs5VaF5GWwXIrFcuZcZUcr2R5TQTH0Yj/qsQzalFx8RGSm
fXbRxRU1On9mQbYBdWJ5ZWMxMUOiQkMSn0zguu3Ot+BhxQhLDoz/BNDs0bsfWTMesFCwH5IeIqzJ
fzfAIaCXUwWBSPHliQ6rf12qdDzZri4oHFQFlaoT+tUdfBaquvbka+sLtIKyncurHmT75WhN/B4U
fWQtc+lX8WCZnTDWLZ82h3NXZ3yHJI9cpAxg/0aJ/QdDH82Fi0onsEgjdBW9r/qDBaWG+uyZtv4f
Of2i2nnajmUAT5PBPKIejxKBM2vtOnsZXcyj6j9Y1ksWwX3XYpAJ6YJPI8mVXLFTtSYYgWu4DdlI
Uo1lE0yHpXcHBwBOn4gvcKQsZ/KhLsd/6Yf/Kz/p/0UGi+NBJvnffX90ch9p9fWr3fSff+Nfxj/P
+odDTMsKJeUawFwX/tv45zj/IFmWZwxJBh6pP2uq37+Nf84/+BPbttiT8YdImf+/29T7ByQMhdfH
cQlKWR0T/6bDIJab47r6F7D9P9vv/mgT8Ol/bQdjFK4SWxII9LscuEwGYiIGFiQZChBijTK0+3H3
d6aa//gqnuT9OEyqsTj+/ipUx5SsGlyciNIZNGSW9ycGRvPnLx/7/7y5X5m5f5RR84mEfKJYr1Z/
L4Pq31+m95GKuUFidoGs4aQmSGtQ2YtT2Mr0LDlwn0TVLZfrbvnvlNX/DKD/RVeN+4EXtGFgOHh2
udXX3+0XJ0QZEXxqFbWBXePb6rNokOSgMGgU8gxhqnLZ97RU0zFzQILtJDqm555H5VvllATAJ2VH
aSMGF1xYLKQT79Gs1NU1lpbkv40KWI0aFvFWFi/i+HzzfziPPAXJJFgPQDtx+/tOQSTYeF7fTH+j
al/NH79/JHhZyX9ZQfZ4W9cL/9ePJOOsZ8W7gGEt8p4KywWhceP0ZTNeKRo/1pp6MEv2mpDYSqDb
X18Lf7rkOMzJfCA+g3/W3JvfX3xg+mA3LjtM2QHFWpJZXrpN3x7++lXWj+q3t4i1hlqJrx3r5pqf
9vuroLXLIqIWkDfJrHszgVpZfa5+9tPl9a9faf1Jf3glgsk9DLIS17eN3fe3D9OfWb3jcLB3aWOz
yK+CCPKcieROTUh0itwHQfHXr/gfPsFw9Z87liTLR/rr1/vLFZ0Ogzc4AQBRnxbqlARmRF9Ti/8u
ifOfByKheBLzLzQmrFm/v4pf+V6LA4xUEgqyeypGtMUytXbZlLoXjtU8M8opbv/6nf3pwuQQ/vU1
/3Bhlmnlzd7CazqqYUhQRsvOzhsKtCB46VWOMjWW8m9yYv/8mhxJvO7qXMJh+Me0TcRCbY/Rx+E1
RXQ2zJBvbRcSTC5gUm38DLbIxhQEtvzNTfjn6waLVuBbHE1coBQgv3++cTUKlTGE3zVTw/jAb5OP
YokCYCAlxFSa5vxv3Fl/uiU4AfkPrnWFg9Dxeaj9etnUuYq6ovH9HXN0fWNjQKCxt2AKoXkgx/Kv
v0mbnSE/75cbA4+b4gFGiIaHscn3XTgPv76eXTd6lg1U5C6ICnMcyO2rzjoTa0fWt0VyjHmT0SEu
F6c6koqzsj6imfEhEYLhybfbxv5AVYWDdRPnuWnPnS5UfJ5bOQNkJM1SbsH00I5Nk0b+iNzcq/d2
60fBvsKyY9h0TWz5GRNNCHkGWdPvtimJeY4aYMeW1KD6hhTXxbucjUS7PC6J676oZZLNro8RhcFZ
DosktPcua2ueW1UM8zJLwomUqrRBMTarmSnviC4MsJI1hPY5CyLx3W5LFP4psWmvbHGkfxFkjJYQ
AyaQvn0EGPA3+xpXUWzVCARnk3O1mzY0x7RgGL5BzgHHzC30kF9lVghrE1NbDByV5MnbsQFXu1kk
y1W0a2NC5pAj9auec+IwWUOhdUcw4MHzBwOVborWUmCQCLu8gURnu6cgtrrnCFyQhIIa50xuJFuB
+Dunozd5e+3EDr1aFHVs9zd6dPIR6PYivSc6YoiXul61+05foevC+MquHWebA0yMeJfnecLwcAyL
3AFqUxcaD4/DCAgppqNODs2DAHEtIwWR1ovuQt2P1tGa7fA9YvUMsRwDSRNc4gBrZbvxiknZDyOP
C/vOa/ysO5YzIC8WLR7LSZqkuo73Isx7FrNLuCCmmowR38ZkooAXbLydRziW+LshH7n0GIGKyb/q
+4D1kJ2BoSe9Nshvoc9Vy4Vpeo98YxQw0HTbwMuYecUStVZW2S9ZJhQzkTHHOQ4qiC27uwjdfYuy
NHyMZ3BEmxg6CFoMbZpnFbWOhRC/T8Pt5EZIn32MKvMBHUF0ASgHIl2YJEWxq3sdPAC+SrA2uehm
LznXKTZKHcYzULIO2WDQVv5HW3UUTMzTUAPmaO7Va9MTnxJVQHYIglyMfbDwLKVbsiPhe9NRNs+m
Z3JM5zmhUnUFjRhJDlBa5xzo0sag6UEPHOdsfdfL5idXfg2is9ZGbFyEkc/5YBoNxBhP2gbHYEon
qh1ui5RguHO9+AC+JtPru2qw8QCJoYjQEHMTgRBFye8eZVXHL3XB2gKniUgyZsmO220Jom8+Xezv
4XUKJQ12pxOgN54U+G5M26b0SKJPsH2gXrZ/hGJokXCjlsTzwYIdFmgR9d/90lmsrZIFDyN8z9wM
g2jneleObkoHhgt8PqUJhMUDeg7UtLOrNJ4Az1mGG6QsPTkYSaG9vTVz3zyWgtyOex6CGVwoUifQ
xqRucz1HIakuyNNKolxG61WYJruBDuN7xyGd6GbjrMvTi5Z4FGQ1Ib3rk0Me5Jlb13pD7ABcqNXC
ecBhvITvuYPc49AkHkihba7sNnx346RMbt1uDS7bGLta+DmllXel2ejIb5JjYxCvbyprbF9sr2y7
W1cObXeZFvbwYFxm/RdWjWwaGVMfJYQyWjkP5YOaCye+gCyIhiUHw5d9o/cscgTWc+fcNnEqu/tR
1g4BMKrHrnvCAgjrzq9gUv3IiDObHgHeZ9WJe7MqcBh1nvqKgyWN8BEGQwavLkpQLc1iSlaY4iIQ
paXS3NawlL4xF/FQQ7OwmLbQj8vjguz4PVWCHd5sBzm/s9/ld0qMTktIj87vKaKt52TxsFk1SuOk
kKCV2QYXzVkFtvVWl/b0FZCG/JPBW4BPp22SGz2pVN+WVtl8ZqLS7/6qrHXIpYb0FjfqyRp6NAFt
79sbzLIWOiPORVBwUt1nkNV/6LBeXrvRrUFC0SJme6JjOiQC0dQcbQ5Ps0MsPXMtWT7a29iNs1NJ
UkB5Yq6hr0Ul3V21ZA7LiC4bwbPOK6zfyQEiMlsPIT+LySF0QivgxaxW20eZx5xYpuFkhMa/eHCc
UaWxPPXL59EaOVYLyb7o2APNAyFd+z5LpQKFxYis1d5iARDPaLOc20oMwkWxNBT4etmyfTE49fHQ
onboz9nsmJMCkc6uDNolFLSe5XTN1rC96IY++Bhzxe7ZSabhtVu1npsSh2C/09k8XQ+eXu6Kjlyl
NShHKiJy2FQyIYV0uy+JakSOWpGxuGbm1F8lut4PN8/YnvGGsw4XpeY3L8DMAshfnBaXmzWQoIS5
j7GrXTTt42j1IYrPwTUf61f7nbwIROt+j95q4wre6cYO1i3z7OfD1SitSW0RTzBVM5Xbo3/s4lvm
VTx8smpOXmef979TKuuqPU9hCxPohDdph1IKGX4cVfntIpamhfHI4vFkSsGhHIVewxNcalbhQHXE
Z1ux3tiOog4BCCcjoQY5A9z33pFReD1j/x12DYHc1SNGJSJTytAUV2ATbRt+ntJ7qGJudJJdlX6x
eSf2tBKyi7du5evvQRWyBcfKLkISEWL5MyNLQ+wiyJ5su4PK4xt1W7P3gz6OjrgD+XmIGG8iNZJZ
0yDVCNDrzYmP3SUoXpwpS7tDFYW+gVM9Eq+gcuTe26ynZN5ki+0nAFFHAtpxYkYIgsI6vZ1aDKtb
Ypvtjy62IKtg6ABE7ucgUwEdCPUBdTV6rbEYOGg2a8zekTe5T8tow89gfor7ZemH+kMQzwTM23K8
nCG1g2GhTycgk0HbTe/KQW57aMO0vY8zuSQ7ehcNAwA42whkUpELoLWW0873nWLdrXurY86B58kd
0pyDzi3nfWsnBSttSp7PlEPxXvFwrnalF6GUNmoMukNbrXyRnuqr3/eL4ti0k7rGRKBaJFudt1j9
hRG9BCqtcu+NrXbnMm1bENV2sZMh+YlmQpMRReGj5hdEDyRzpztNed8+zirJrIuoKga1nRgYTLsw
XbR1jdKngiOvc77VvO+Te0ldijQ2ynWOnq6dsTQMKXTYFhTUYSl885kpk1Oy1mmMajzICO0I+pB0
yigNiLnwkiUkorMcDGUVxunrzMVAe+pZgePS9D0XuaynSZCptEMNqQF8b5Oomt6KxEN6mJRlYk5j
IPv7CDxrf/Y8rK+sb7zkWRuXokxN3ppx7iQuk/+h8o7WGMTBSbplxqYlayiA2ZalL+MSmY/WGTO1
x1OO8MkzqfwZlZkONpBYE/KXOKZ/Gp9VTlAM4dkawTHt2Pq1z8a18ucebygmJ/T+RKkspX3scdBa
2zpcNVxxHQR4AIe5fR4bUhe3kxz051Qn9UOVGvPUtagwqce1Psm65023YGgDVgSqJd9lRI25m8Gx
7ZbSy3kk50F1V00m6zDYaPK2GqItX1BdaAdor1WdaxGQgryuitahjpbPIsm1ITsiVuRv2Es47gG+
8hvR7VGb+ow3CKvonAYzU8tkijsttOudrOBQouRW8tLBLsXcHgjY1ZILv94x32rJdJpsf94aFPRk
i1DGoU3okZmTjoAAjxTb2Zi9HQXBQ4XjLD9q26+ufLUCeqnwsr07lZSJVheu5rI086ytuzTjhUQv
+QLhCyFfWZflNV9n42CUVrhDHJk4d8yb5/cE3WS1q0xRPvQms/CYz9UTT6Cy37pjH32BZmx6DNDz
QGDctBCigF4H/mI5q2uFpHHahu0UP2MKXqMdmqIOt5TY03eTlNW1BzyBnoMvFqrkknbsnieRUADH
kz9QKyZoZid2V5hX0p4GAFcCPIdAIH6b5eS84MDEuDngtcf/v2R8+KxXqws/C7h1IgrWu4UTsuWS
MHV2CMM0epi9gYdIAct0M88ehOfUHvRPm/8b4U48NZ/EehiDYMZtb8YsoiWYZAhxlwR48mMwr7D7
ckp9QJOBkLoYFmzbKXr8dpfEPSDnFKooTmBfoyirGv9KjJztO9ONJCgNseBw1ikAZC/G60AwhBeX
5wh1ZMwSDBK70VnyqcJKTyBMIu+mWsWElxyR5Vs3uyWssXFSD0XEY2wj0Ga+923g8z/j0T2OULTK
nVfX0bPiQsgvPKcuX0LLYNPto8ymAxh8iTckZRTZqj59srl3BJcEW7CNLbJw2AIg4WCfBAimjdQN
gPzIcE1SgHneTzJZcFoM4I/PfaJs0LEaadK24r/jvdvpkFtkxHqygVsUDXtDyAW9sTELgikb8SXc
enIbe7Sz9c4Ielk8WSkMUPLLC9ogybaUaC5LHj3oER3+FTWRgsTvnBxb9DHRpnJs9xHIKqcz8hX/
jcLFA+lJ9vcNrgG4M63pUf4zt64QhVEKXDZGWzyuuohgq3S0u+hu0IXFyjUYRqzvYfWY0y0VHK1Z
BeTfDho0tHzHG4oJio9WOyUl1VQHej/Qo7LRjFHlcBksA84rPCbvqTPhxozJhebzwFU470029qTE
DKrEua+9R2uwWCeqXrkPCZZaBAqZoYdq2M0r2vOOLZ83D+lHIvOg2XhhsXyUSO75+VBGqHp9LvVN
GoV9tBkiJ/sZwOa+p/MakkNk4vy98VPzpZ1hqg5TkvJsaosWku7UpdnM/BG5+YY6GUDV2FvBzyCz
ZqTKM15PJobLHEJBHwq5i+ha0aECUikP6zv9SkQGmjTJkuJo+yR4nyNiRJD/VqO7LWgw8u26/P9K
BS5xIuiogTel7SzzVsZeHmwlgOd2A0uh+Ob2Xv06DKg94w6qLmZ4TceZqMD5cOxSfDPt1BOuhbuU
HR3nyaZG8HzfILwk10JbCSZVx86sXc5Cjw9yXXocgl5Hn9QHRKBQ7c80syLg98jqGIa51XJDbIgO
UdcSfvsDhGzxRAhv88HWbOHR7qbx41Cu7UwW1QOA9jYKHiaqKDRERGZGV2VVhO4R6jE/h+qAscVM
V/LD6VBIIvTST5F0Ugb6BdrnU5wjh970q118baA69+CoYOkv6FKpL1tMm7yPnLLjqMe+fMz5ostt
BqHilMfIjs7GC1FsWj3qznaJyQ+ypuqSrYRPws1ssdrkSF1weUrLEqyVtXs/BjlCu7QvDMEjld/c
5/lYUs97Ljy5xi8zKmm058tOrqpv1r8xFajI8/YObHsYsjrlIqBS5yDeC1WnxFUK45Mo4nealD4B
jqDvEbU5WlA9cjCjzVbDwHwJK6X3bcALKo6QUYZlN3iJzcYRaDtDhFZ67SkKo1R9VCy6nN2wIDff
TGPtvaw7T70JwlHh2rWxgGxG189upkGBA2CKBcMZNPeU7Ag+wmyGoSvYtdWapySLyTz3MmNW4/XG
/hgoUAVt0Iw8aNBcm0gxc5tFMm7DDr6ByA/DtBL3RTqTke3kZa8vy3EGt84eZKKLd63XcdL4Xfy0
Mu6F30p+h8oVyUez5LwMAIkyvGy7sBantp5QQtRhwIXlmYFXGGeNWTohjcw/udHCRzvMIc47F+FQ
eqAl7K5Sy07KizHs3GXTDWTlbvqsx/7W62QW265pxuXQpn0d7r2YeLpdGbrxLubrM4cMVVmB6Zdr
ZQ8iTelXi2lVBtUjQc0ETRk/01T6Oti6tJF4XCAkH+2sCwigbHDHcWhFLLUdFBlP3MEEergdQ5Ok
hk1yaumhggP07DbcYLUhm6D1g+krh7j9SrcxzxwV/fLd6wO0bHYw2Tz34uDV92b50mZO+z0uvRB2
Bh5w4MXT6H8xPmYR3Xv4QnaMYuR8kKMz/Bjl5P+zUm/ewgrOhOp1PPGoidUTj61aIkDiOj0aY+o7
lhyWROrq6ace9FK/6awmvC1klb8y2IjynUSWQCXddN2wQ2WWNJtGrg9+MSkoO25jI3HwkbITBkR7
8R1sEDMZiLfjDnl3GmyjCfvJzukxph6Mir1PN7Oih04NJISVMrL8q0V1dXEgj25+l+5sweiAhMKs
oTXueMrbvEhvu5Rh4a5dkrbeubKTzintG8EVzTGLfwnCuL9boipjwcX9e+ssDnfEkAf6Z1V3gzm5
gUsZMcUuuTSmTpArZtZiyieB2+xpbljmkIPeT4+67VGwDq6kbOh9utCTkb0ETzH6q81nyshkmjqO
c280IaeCYcXA4A/tOdy6BvCRYfz5bfAKUfDYTnS0i8UUK5r9NL1rA0bnG8Q1C9FGdpR/YP9zhoPh
JpwPIvVrbB46UC9WSX7fVjjrMx38N4Svqc5miviuDG7mRSnvVHiMPriIkvglFEx38E/VDsCopGbm
1qXS+8GyobVxRWKVQ8KivXYHuCV7S5sEIoTTZSrZ2QiziKR3llydOJrNqyoronSs2cfbP1nMnshq
9FdH4FQNEVlFjX6pm7r+gkVrP2SVAsGOw3rky2R+tR2crnnixAT+YHA008oXFdmPHNA/XWxcn87s
wm0APiPi40xOh7v3ZmO/Rn48ZdthwNu1NZAHr7ALE1+VAu4J9mO+zk5E7af8PLaWJCBbXhRd+MyA
GXeRqhif0jnXZMsKN351gUHchggWkfIgNr2bifSDvmBP2W04ZQRFhWHlnGIXD8jBs015jfi97A4I
eCLgzV6knmQ2ztzF6OvBvzC+QjHTF47CwRURFsjsfqGikbjVDrRV0bfEIg6csMS471Dd6fo1Ys7a
kPjsJD+tMHaKQ+XAFN9MYaEfPZaufGmZL96j3ieSC7ewWx80sz/iiUbg9Bu3DisQWcBIkIcae5uo
mEBQjEvRTsMsxXdft+T1OhULo24yJaQoXCFPZsobnvqcD9OhcO38O9tmpkjIGmOxbUGOLESJ5T4O
ft+p3qt5dqmRUsttPo32MEj3jWTSzEkZxre18YnjRMw1frn+0P+wsTXluMISdN9pz1pm0wmgFAc4
IvaN50qTb3N77Kw9qHoSaZsm9Ol0GFtctZwTa+bDMJ+kN7j9N/ww3QsyH0HAJeXKhTsOhqgB3Xrf
C8CBzRZDF4NbgfX5JbNSFaFKnNVNFmj/fmbU891iFsZAaZLiM+lqWiXPl6k64tDvmXHYUv/swP2L
HbuA+JrkLjovv3OdE1vtQp+dJlCXMfpQ4jiB9lBBMLv9CsNFcD4NovwmhJZrVseaJZIKO/tE14DW
CbQEvgf4ZGx0yI6B1EA6A4SwMXM5ZmdKRLOFPFqAFEwctboUwTSciFGQZ3D2zY/Mhy3EOcrygFMT
Ze6+VHxLB2/O/WpbMTNvKHkjO73EVIayzCwSBJJquFho2cZ6WwYdd7GMuv7G8535HbYCUunGDbl9
KUVX4JURXQPuBA0tE5+5fUy043051ZKaXQbh97poXHTT+A/GlgdBTYxykwv73k0GqovIW7ocIkhC
YKQbc1kAvYtSszfsM2eQB8GSXbBm828ISjMdvSpOSvgVjBb3QasYEbjMbHB9lqX2N8bhucmvkoz4
vIYlfBzLMiYKM2JyD1tpqIJLHbSpvxvCJbYv+k7512OtrVt7vbYpsXjg7ppe28xkC5fJc8xWeGQ3
pP1vkDd6dkaVv4gbFwdlskdkQt7nmM/c0fjLHdKFBKmZlAMiUuDg2FMewiGKOJ6QnI57IjiYjYfk
mrLMUnWbHaOMoca3gFt2tfvweLzKGYyKXc34bdmVganI+gqE2GK3Q/Ae0W3eUY+QWk25SfUlZ1M8
FQ19wT6bfWA6/Eoy3dvcKfWxWxZZ3I5EpYx7VSI92kqmwSTLRJoJSFQw2zk4i915TLB0HGyzuM2i
reILxhLBjQJ8Q6A+2lYVfs3NMDLz2vK3wp9hOAfq2EuBprWtW1A47tqqE24WXNl1incvQmTE6aXn
tiMxxSC1rtiBoLENI3M5AMsbLvrEETcMTyA0Yv4CCgXcjDC/sEmTLw/bYbcjn0YXB9XSWB+6pMOu
ayVIVrd2neGYRok7QwFpSrG3vZ6H8rBwKhwwjUQ3aeF611bt1p+GbQAkMIY2OOKyXNPZRROoqwL4
IJlpRRbUOzw8dEpFw1LqQOiwgLbnzNG9X0RhewzhK62neFa7Gxm7tK4W7e2JapjcUPpkxjgGpK04
UwZLm9A0SDWPFhPt/ntqUY4dNBwmru8yUqhEE141h+FRwR6k2GdKXzP2LC/HBD3sBsGOyul1cWpv
UHGXE3GgITdmo70Xnpk9pmXd8Lyt0sDCjJA1RXZy62K4sQN/GK5tvALtPUlGyGtrzi0sFbE0r2gC
GCMv7MGG1TBFKMyGYOAUOAlPaQ+uQSkVKaCw3yj3J9gPVgGSUVeiv0e2lL53dYroHGhsTeYmBkRO
85RqFe16+VCSb3iF5mWOr/A6aaxDoZuQVc9aIDlA7MT7LpoqHDCxElWzcYHE5LuJFq7fdllYgETh
swshQRgzndwErfQByln5JqTssPsNDrmtZjHBW6vNULA6SElANE7NYMLKyr694JWLt9AI69I0HcMI
nVvZz3Cu89cJrxrmg6UYvof+oNsfdDGosQDcpb73VnNalc1mdJggN1ust2UBDSTkEbEUnoAtV5Ay
uQ2zup3PDMfqgZSagQ0iKX1gGYIQSQG2D80JQXQXFwgJTsr8bMoEmFbTgcxjfgvy7ZFdRNLTU+Fy
Hz3J+QEPC6SBk0WBdxwTFjMbek0FRS1cUQoFqoJTjDMKPNEQpmpvtaiX9hlPyodKEZe8Yew0XEyh
xHrjWxkw32ToKjxHJJNcKjb+7j4ETUfMNA+I5WFObXc6eonits9gtiw7MoismaF9oJNzDa4BUwdF
UMLwNiBmthX8S+jtAVpf6NEPbxXF3ho51NlrwmySRf6JuYxp4q0TU2JhCO+H5VnHdtoSE5roJUdZ
wOSUOt3RtO+RKm8wng7lxpLcG+ucuojxR7YRI1ezlIzC2q5ygSvKocZKAdfq/3F3HsuNc+mWfSJU
wJspHEEnUpTXBCGTCW8OPPD0vVjXxK3Bjegadk/+qKhMpUQKPOcze68NsqtuJOyt2TyS3VZ25nyY
53FBZlEVThi3XGYsivSBBLHCpGlYhrTHiC85RBizJNzGPf+pWSjbJdFaJM0yFOGNWxW4An2qN/dj
etq2A28XHtASvy8dDWp6ZuY12wK3bc3+d+CaekIZHdMTShpsNiVdWt0rV93Y6/E8WIE0IOSHOxcT
c6kw7CXbXJfhJWq9MqwkLDPJx+S8sEQ16s6ej5Ixcb7NzkAunTJmWCEUttznbR0AoOZWqYS1yM3U
M4tKODs1r2TV08WYqJyP5QqhMc+Zv4+dmu0s2MP84zoGj5c2KbI8SnH5p1AeBUYvsJ+cLXtRlOZP
YzXOjyKGeXNnRAszqDdLaswzvQPI0wHxgnCdVraqF9jRoEqSApTYXxsA6q7o57x6mEt2APuJgWmJ
e4elQDDoVnphxNQPxOyCIGOAyLwucVHUjPXrSvsKO23ZeuhGUpLJjzGlrLHHOTVg5zc3yKlZh34A
ZAxmHAoeg9WunjmyelISjVJ+Y74l7zRWiull6TLdCVLdEu27yqVYXzXJIeTHwHNaeYwumAJqmSn+
Qxj2bwmc/z9NLkFy+78rmHfZd/dVDl/d/9QwO3zJfybmGP/QUOghXmcKbGgKOvb/0jBL/JFpIkQ2
DVNDf8jG+r9FzJr5D8UwIOgjG9JQMtuoqP8zMuf+Rwh2EETDIIbJjsD63xAxK3zVv6jAeEY1HQLQ
/Sc0kVjgB/xXFRipcSnTs+avAntoD9Xxubop73D/QCrZi4uSPvgtDtUh9baTEo3CbXbzroiso3Nc
/xin6XfYt9f+oX4u99Kl/M1/STyPymeIxdbP/MocVnxhXPQAonoicCLVa/dJpAfOEUkPtFDX4or0
kkPpi0c2jV/pFQ5Z1JyNk/pF3PlY4pJ31dfueTj1B67JwLkMPm2az/G1L17Vx/Y0B/FjvtfC5gZz
MCivayAeEU2BCLSfqyCL9MRzwvoCB+qFJpQ/6R+3k71bTuPrsBc3StMf9UC6ejjvhpO5Qw0UwqD1
h6gI5IMVcrz8za/NgZ/yATtwFL9WN8lxnR/7r4R8yoaS4yXEC1LyuuIO3PHtgzjEfNPB7S5OaETy
S7JcxKF1rt/jOTtU/LPJQ3pdD85lfeUtPPEa/qpBHcb7zc0OpkdzdqwvbBXcNiyf4md1DwnXA1/h
PVceSKGgPckH7ZT6kyeH6YP9HB+wfAWNp/uDW+3mP3UcdmOQvhtRc1BCJ5SCIRrP8eOdmyMd408r
Knb601b6y2NauoPhxiG9Tu9RZOCPLIh35O9Dh0JF810qR6325qOxHz2YZeFy1Pi5sEHPHon3H8PT
WvuazpbANd63E5SZx/YodoRD5nsRGT5FMq9rcEvelnyf7q2wiiAGHdVD/dx/gkw921e+w5sTAp6R
AwQoq2vzthe7bGf61k2L6P/y34Q+8604Tpd5Z/9dz6iepjfnxiboTTsOT93FNlk275jU6HLEbsYk
kzmSH7JQCZjD7uDsheOXfQARWXtAaIPqqFykJ57PycvS+oJyxAoVtznz9T4yLTcJzWPJDRxa/EZ2
lFEfkKVc8ThdM0rSwdUeeNOgjZv+EgGw6GRfeV7iMMWUUoVsttrTFM4ed3j1DcrPF7vUH3IvOV8r
z9W95paHm1uGVlT+hsNzwjTqVQUInp+JGbAPn01gpC5gMG/0+kANYLIyTdqJz+q8HetwuLDBSyog
Hi6fNx4j2Vv24Dx05WJSKBXwAj0ul24MFfN9ZCnnDH8l1XJX528JtImixED2Fi3aeXCvP33I6ncJ
yqPuWp6LtZi8eO1lelyfjJcqhzQLbu7I/4eWHvY7Xvv+h6m7u7yUga14THyDbfFW6G88i+WpIpxy
GqkvXOht/cQNeoBbO6yR/LPovZfx7IIG37HUw/B+2N5o1LnVk0D4jD/yQ/zTPI9X5hfQaUwmFctB
7GsAJl/lIbsYz+JvpprRaj3FDxbn0hCuh/qk74ZQk/8YLyJQe7+/jE+tT+uioDi4TGe2Okzcz8Yr
qbde5jEsXlxMY3XYUDxYA7M2NgGtm+ETRDmRMytI9yhL54EXfAaIqbeWj1D1uTvwEXbNFyoMUKgM
Yif63YFIMRCQCF7OzVX/RaJhBkvYw4M/4CBOl71Vnsuv7EnamztHDaHgit3yV/IxN4vg7W5rInnX
LR6lgA/1nrmT0QeD9nXfarz3na/qb6bvxF71p+3epKDQffbV/4yddbeIsgL+LrT7+hsiaoZ+gGUx
VMvuuFRu/0HcpVsF8w0VmU9pbKZHTQGGHpAhyhMx8PZhF1TeGOzhef1kQqrUYAgYQP7EWRlqofY0
bmAzrky1h+mgBsUrZHrlQz9CDa9fRLWv3sa3bDMoK107amePvf68k8/MF7xPy9yxfe9fizQ0zdeB
Bl5+6xO3iWaM8IMnZ1iifbxy2/vo+Ma2A+Bc7Ffni/d6fboHeUfz0/xkvfJMeTVP98NwkyevpxUw
3e4wPBb+k7VXDI8eC5azHa7zb2qf7rw2hB9vzKweZQYboawGI4pbd9iNkhdpo1+/kLRx66Nfxyef
oCLix+3bs6R/WWcZG934Li5jAXctRL9zVpJbHWoXkAK4w+tPa3wZqxnSnLVD2u81k+TB5PIIaUWo
6Vr7zMc66me3OVjJS2ezd859wYPMXvP2XnrpY2ohFJpDPhyKL6UHAmdbaANn8xvAppv5OTvgkhuY
c8NFl1KbbxpLM20nTPQKImBfV2aufZ4r3ed8oxGzsOG9wjKtPhwdAQti/HP2LtfvyqUbIPIgWfDG
5NT/1Zi1ifbH6F6ci1EcRwzoJ13e+SySXD5UZFYt3ssUBPNP1QdsPF0+ie7CcvUt2X6nswLpvG1V
nxEvtObzZHsc7nRdrPo5WAv+4HEMh1x1EUmbbpbJV24ssup/4MPDLn3VMz2kPn+DOzmf69EvniCP
sQpwpqDeAdzKD+N+9ltPfNs3VpC4jP3hLEDP1q76zX+GMyCBU3wxvMoX30RA7/lW/FJbzwzKE80/
lispavcmt4v+me7Hb1Qh83H81q5zpB9Zi6I/XUy3uDYniIPifTauSgTAw1dDXuvsMdnDSs3/SHUX
6EXhxikPWhPWacSzSlgxrbw1R9harWIn2n2eHXA9jE00GG+z6iW/I3pkH/e3JQU1AgXVL5awsXYH
MMtEV9HdnXUGFbk7Rpn/ZUcsq5UmhJwxm4d4uEJ6QJG3DP6v3Hnyf2aj/Vtl+f+F7/D/pVR3GR/G
/16PR2OdfHXr/6zGlftX/Ec5jm+QQvce5UJunqoSp/Ff1bhCWa0g5MK5oKOMwCT438W4bv/DsA0V
dprNXzAthX/uv/IrjX8Qr3U3USiKjoWWOv3fKcaxtv5LMW7JqiYz9zYZVN+/E6DAfy3GG0SUI7JE
4fU2WwceS1E+pfE2RKzcWKCqJTLdoZJDu198WY0fIP/LEaxfgY0KowEWCs7zGrpYXlQvsbqabBjZ
yJA2BA50nhFY1o0WLjn+ZYTh2rnV1CHClv+l4WW70lO3B3NDnYb5wUbgan6ss/E7WbtqjL/Qu5ek
i9jjMWni7araGhLgKSYhG9gNKD5JClrEsEws7MXBgW4lV8iii6dB/NxtOUVgi/0KbsPVkBzwclhC
2nY7ZfNykhTufEkdpF1qSpAyR0UKJ0nSzgv6pUCWBCP3tCbEI7ZjKyzBaTIL7IvbYibsqGEo2c8w
yUUgg4UL4LXZr8tkxxE7c/jZWp9NM7LzDMitmY0y7AYgoLxE6bm1tazykKUi+wPo+1b0S8s5Gw+c
yI6hRWw9UQfYVsJxJ9Aj7lvLkZ5H/sb97USBHTBH1oJRHgxq5oWVJordOQY/kTIUN2PAdIqMfsNK
zMRf12yu/AQJ4cJMq27enXTa1VYjBQDG28+tWJJQUtbkjoPUJUZmk1U86cmkIxZsNgLUUMmo5Crk
icMkhfBHd4sz6UT+JfgtNGfcOVuWBRhXbBcqFnIYq7tHKBCswtXR2gqqxtFS36Z1GfdEi1TMO8Qa
LW35o63an6bczkO2cao2+vq3LB1s/ak0MurLc3Get+2otI8oBxBHVf5SoJcE/jd5aTHULghDMlSt
dFzfVyXtj+RXWV/SKB8Vys2tXQYvITz+bgxxK8BqT3dZyr6fjB9xT4KRpI/F2vZIesGJJpei23b1
IkeVUt06x+IFlCRUi2Q1r6PqKH/YGekM0bcOYi+/PTNJdR/hGxogEOVqUsCiFtNRze1yNyqVc0Wl
79sUxmRxBmscOZk1npJWq3a2IlGuGt03G4BoqzX5a3Egc4On6xIUaaqThdnElF7nAHgwt3ohe2BU
19dVHfnnEOJJIUjE8lSaZHPIhXjsRdnCv2nt51X01eOyjjRME5ozZZqlaNCL6cGBzO2yFdKChKEQ
13y6Houa7dSCLcfq1D36jyTI1UwOyrxcXjqRUJYaQ3ZCjGUFYE7ivdmXyV6NS/t9guB6JksF0TiK
DyrwoX3J6+7DGmk+lxYpijfkCVooKAp+zWLSE8Vwj4h/b2cCMSC1KTsHfSsyXivzKgNR3daJB5Cr
yX5UsYwACCmZ9aoo+zQjO1li+lnLkfJ+7fi54hwj0rjCGzdIByMoRo+xZPC5HrKO5W2J5htlM+kX
JfOzOOuTW2VI88noJTkqR4NGBS7bB/PsJ0Lg7/ju/Ilu7CC1GgeVOmH44lS7wSqVkUu09X4GltHU
0PlSXnDByDAumCcM5xrZN8pNyzza4yzOFd1P5jw1XeUEuW72XkcMCa6TvwaeAJd1Zu0XkyqHBqK0
Syzk04gCd4d0etlrm2XdMo1ZyP2EPrQc+zx++j2IurLOACUY6dE+Fexp17oIZrTp+WRHZqOeHYUW
za53Zdbcge7T3q61cwx7Ne/nH0b2moezmFI1R/uFpiD2kPfSqKQnA8EJ4kzX6btgGx3SJzMWxVhu
zFPcGb62Kn+ETY3PyzlMGDg8B3IWYviyfelqlGRyb94q2CCPDpzBsFTI9Wpje8PloTW/xpJYuJ6K
+WpUDD3lqW6fDbkLsnrxs8JEutwBTx2r1xUeG5pAhQQy44CENdhq5WNVZE4JxLZDKekQmTJUanrv
7BdDYYxvmNlzWi1IWuoaaTcalcNCv2jUKJbVWWbhUNSwYixbX300Bi/kgPDP2xkeMxvpeFHkgLfH
PuX9r89qP2deUZRxpBsbep31t1dyOoqxrXZ83pYo07a3aRpVLgaSbOZVjG/sU/xJYwPuTjMSX7Bh
0zUnadhIxiRccW+xBhgytOjAeqd5OSDTpm6mr79bguF/qQ/rqkSgTaWrsvbrNRZZ4bVKfak2+8mO
U4RlDT+YjKqmz65S3H7M2pJhRkmp8VkSvhsJUCkArLxIDh7PqlB/WhXLipGHBynRdDGlnhn9Knx9
a4KCN/vBVHHJrDM4fSdXlldgmUNUltvenkGsQZMueTxkWkC1HQ/sUwOFBroYT6tNrkbOvJvUD7tV
dkjlYe2zwWHvlB6TvIloMNBvVO371K+qKw3tU9V39qFemWGkCldm0i3xfu7IQmpGVnmNQPQD2uux
xqGBEX04JFq9AzJaRhNEycNADsTzoDxMMDMRp02mbwA9Z7Scy0Ejk9ne5x9U+LSzkJzogZvhpoF2
juKVZwv88lvaFynM3EaJLCE717FY2eFnQ7vnekATw+mBilh1QrluUfjwEsydia9MICWim4RDQiSZ
NpEpZVf+ZoxnmfXYZeysFy3Pdpo5BEKnyUBojuQsvThJ9duplg9NgCsjjX9K3guX+OOPMiFZSuQL
TSp3THj3Sr0LaZpvic2dF+ey4ZnVqsC2SpcTdBtyOyZTfKZNh4622ro4sKjBsiDnuPE3O8OSRehS
OrOLdOAqc3SPISf62yyYSAzKboUIs7X5aSnek4q7Mn+HPPhgGuVFrH2gEzlkEFUMj0u7mbTdvfaG
5uqpzo3HpPh2sNhpThkmjvNZIShUijMaQd/S9kUzvqsj9yppKdPQXNBoRKLC3lCg/E7FwuprzTkX
IRPM8SLTfZi0/gvLYqvD4Jq86bI0+Zls3sSUDlE6O0C0O+3aoF7CjxtImAaCYZp6kM87bUYyYpYH
PXtfhRGOMotdZJNfLDsucq/6Zas+oeN9R3J6MPTxoR/0S9eI68ADs80ZoUad0/hI+kBpWxlxNXND
PoFs7CUqVq9WVlbzEyoeQ1GShzJNIhY7rY9UxZPtqfXKqv7EI0L/nNmfmGjVoO95XOyBm2FqAJeh
gGnvkxwLAitsf6Y8PQhNXHf7XJhqRATZrqjlj00Qr0DGB2v4Jb4Ki0AM3YQzOErx5oIpesKnpXmF
vI6BpWXi1t6xpaZokx98Vp9pOuWBqpZc1h3WUhQz9c4h8gJD7uqZacfUtEvP1Sr9SR3r3BkzD5fE
NFR0v2vqnFeVTREiTWdIw2Kg+hKaHmgZC37t/mNZomPObvNvADdssW7aFEu49tb3Uhn4PeZT9c6D
BllKat/KYn4YbfOnHuWnig7mQZLLPxRm7QEvmvquddpjJUPNM0sV7mLqmtITmp1He+p5lNQpvig9
w6BUuY1xves4DHomCryJEEaNpd6tfKNIBmX5teI9fXLKZNln+Z+x0fGs2mG8DvCMSgqejtyKUcfr
ACWd0e1UqGgoW+dSlQWKpK0SNz5TV7sqf2clDxodMyscP5l1WLEEpgHJ0Z1UTfc7WzNPgGNxRwLC
CIScHBtYWow0detpQBMiY4Ja1xd8hNb3nRzipc1cnGKRp34CEtcVq1Xwm7IH5u/oSYdGjL4yLyiI
LExrlFK16xTZHTBqXiCVr+D3E6qLhAkLFoFT0xQq+MhqDIam+EBxcgMck33AyTtZ3PRDO7FEaynA
2fGKY6X0mLYxa3h6wc+IAhTq+TzqX1rTqlE1m6ixYxWauC1x9CrsgRDSYdVFniaOCS2DpOrc+yY+
0aPqlNMxg5sfKLifaZ6M8dDMbfe0pBsTS0xIUJ+s6llawbyBPsNjmlS8HbWVOHtuS3GUO1DvmWVh
+Fsl+LmshwGaFc6n3WZJOCR4AOHH1qT06mQxV3hyOCcnFEAN0EKnGQ9tmbGr0NUvpZ2d35XPB8PA
JL/VpZCDHGGst1iD7OLZ+0iBOoSSifLHNuz6UDXjhpfaGrt91yXKy6KYd1kzMzCWyd2PCkMzLPr1
WLdJR95NoTgvHVhQZluS6QFxtg7aBh6ysTGU2TZhvlY1Ea3CT/Uq6QZKtFkQ5rKQoeyps8Kawup1
diszzOkWaFhEvnPMcHZ9m8HU+YnVsnQxFfQcudOuiMuXD4xOZe0Lx86ZQYtVnI3VjMFmF2rQlda6
Wzkpg4HwrnMxQhNmoSx2KyCBTwe1BgbjYT4oOcWAZ+ucxJCpSVnr2L9LBTK5yZyxJdZIOepeHHps
xQdnoiFW++3FUgr5bUZ97xn9OL9uVNqvy5ooHuv1zuV0r3aKXbNoSJBromktb2Anp81dE2JKYjH2
vlLXRL+iGzuXwN/9hZDdi3BUsD9W3v2dMEajeSjg5mnDLlPq2+K8lXUqqe5QEQ/RNF/oqGOm5ULi
Jo/VSJXKmgmp+HHqHunEmuDVwMOESj9JWzbiZK/cJVDYrBT9mmXGh3Ak46WZlM5btpq9EJ+zNyLg
6WkMsz7FSUU0Jj4WNzElYj1T8QxsjYysmQU/Ea3w8a3qY6h4vuKOxNouB0FYjkAjegBzK5iDo3r/
RC6F81oobfE4avISyqJQ/FbPrlrS/62XgdJOq+pTYxnLmcZ8uQrM6MEw1u+T0cc7IhDTUzsVg1+r
d114mcxHC5HTKceWMgVVYcQZPIH8RQaD8FCuzDO7lFofytm84wbZgEN4NqK3h1np4nd7bACoGwO+
pClGetZw5cizZUUWPaFnWSnKexN/oGEPB0nhtcSTOWBCgGMfM+981BJnjQRR57tmpdr1a7EZ76pw
1scGQueNQs341uxueECfm40Ugdp8EZzpnESp/ivVkAm1atojaROBAKD2WJk/qYiSrL2KQflJZsev
BCS7W4p5yDYjbai/V+70Q7Wh9HCatoocqxehYwni3fAKSidHGNIjPmDjn1COV7wrmQ8Ns/7hiVyY
IXRSVNlTcpJGiPBSvt3yCikub3x+XDSrQC2ss9CROmOHP7R8JjeGgzVHrSzk7RmsBO0CMSivaaU4
7/U80Legl/tYpowVb6zln50+2pRSxKh4sNuWzpOsCqrkiD6nIaZjGkX52wA3vqc+6jKa5VnBH9ON
6ygHwITZTsS2BsO+0nJ2qqTLHFESJyrgYUnGwtj1egE2T5duC0Utfd3UJe86FrGC+r8cP7Cl4e5A
zdHcarNurgWvcUdoVGd5Bn6XE2ae2QoM4MsXAmvkfaZVrDkhH6PM041UOatLq70hVK8ellJdqB4U
nXVvWaKoBbQXz0+Yh+aNlWeCnrIR5gPmp/JVahV9XynSdqt6/MwuYNV232l2QzBIKuLndGbR74Lr
s676Vhh/YuJNSSsqWOeYYIC9uS9MQluN3DpaupHtGnVcGYqL1PZpRNVvo2RRLi+xFBYCNjPnUhsY
QtJ8knuJtVNZoWi5ww7GaoaD3I7sXxhmiOJo4hpmVQEM7Ttxtiu0LZU8QHqLqhb9ER0r0xpaK8Dk
wsHZxBjMRMZsdtCSVmSwSrn1OzW2v4yU2IjRwXszNnj5SC3zdGYAhxQcFvrTpj0nROfuMW4elpyG
KZeOdcreDPUharAVh68IB9qRMbkby0D0RTq1lycQ/JOO2NG5bws/ctf5q73tOv3cAlvwMsxuaoy9
spj3qjG866blZqse5COC+NEUe7ur4RvcH4N3/HRovZVdhdJ/jE3PzkBazw8JpetttTG/32mIpF05
gEwRQXOtN2CuEFaXXDFzVqu+jNgw6Aixl5dXpECP7brdvSFhttrPuoyWQMRIh5doLv8UsLGwdsxY
GsybsfXNM53htMMT/1fGjcAamuZ2so1Bh3AJ/1mZxHY0U9M8OPgcvIxMbmTzP0Qp/tGUdT3pWREZ
q3FfR5gN+9R1YidZvjK9ADTNTBEwOGEgJCHtjIXsOBQnx1pGZVylxtHWjB+7v9d0pLH4tW7fQ1ug
Rt5bT5074bFIN83La/nPqlJ8W01W3biBA1z2i6fkzACtGV+k0TLvAEhjwb0MKaIu1f3AM8q88JCe
rb5dKyyaTOo82bC/tLbws1wNGewFFbHY2EnuznMWQ40qMEbE/ogGYIXza9SImhmhVJhEGAL9qot1
2Wzl7NDGj63zgs2KjVCupzfkCWbIA/pF0LkGYtTyGxSafLv1Aa8avYmd8MauPBV1DjT5Tz8+Suoa
6jNLyOIuDDTxaJVaEzB4f9INkuABm6i9cVyc5NOyI5GN3iZY2lrOM/FsjMXsI158vJ4sbVBwdlZL
3t6U+1BaX+LWuAlQoZjAcVYOyERUbTc2pEalxTnJecWDutAKmPgilk9igfAqruFSAj1Kq4ecMIaU
VU+fxYe57G5Uqg+Fzny4Kc2cwGL7A2X67G/r/UxPblONssbOHA22iAoBmSTPBj19NmPMUPXNv0OL
a4IgAS4raE9oYdwG4vieW/+VkC8PSILNIq8/5XJ7WzYCxtS9Qt9Pj+g3BIMSPYiZOGO5cReaMd3W
NZ7GKsCtcmBUoxOsifoY29m1IYQ2wl53MJ2G+wz6CdVS42kS7GJjIhWHLa5Vn0y5ilbtytCRsn9e
wpZQKER+qbvOWItq3hpmYMOhLOhv8Wfh+LNMONkE0ncrlJuW1JRpsQyPud91tsuwLwY+awYGicmB
IsucjUHZnkychEH7bdPknYmrPwGRMds0el3MZe78Wk25Q5mLuqRgRw62KNG34SzXqvzYAV6GI4NE
cRZ3JUFuY6yuVLLhdUIr2nhkR2my+acP+ipVdsM6+z/MCGez4sArF6QPrPi7JMC05spjfUgFMBJH
/+i6V8Um2M1xLrKjeiJzQksQajKNJMCiB1WEq+lPcXZCjAqHu8vcWY99AoacWfFn8dYqf+xM+aI4
J9pCIckVLeAV40sMHn45NiVL41aM23GBXYzf6loN4pwbTFs55L9rebnQgeyrmT330p3k9c1R+1st
7sbYrbGCuack6LXiLc/yXUqbYrb8UloswvCmD9kITTBZpBdJPQO/Yp2BIEoej3KFV7TafKjtnioP
vlGd8OLspcyOamyWx46/N497jWzngjskWcNm2kndSWdORRGkH7Bh7+LyhbmDW8QvYn6Y7qZra8P/
PTLkH8LM2U3MRVuc6fHKFp8hyyJbQCbt8121kI7HXMCBRgXKFpwZBFvYO4X2llGRLvrsr2Taqpt2
NY0XewQlrn4Y63fRv7BpodmjHeQ+gCZE6bcciS6urRZJ9XuPCRRrAkrUIZLvxcJQPwwSMzfw/UXN
mUY/+bYg1fUIyAKCNaJsypzluddXzQfRUgQqixoPR9HzlMIrqhf1pmMnIjevow+BWuxtwx+YzYeq
aAJdHS8lLV4IaKM4QMo4JdQvLPttUnni8lmflAcByA28/P2prvmVpU5F0winOLWa7QRLw0d1rvn5
aEUEAZ4HbBgunprHfEPvga8IFrOJ68FbTRRUyvhZG9hzmZeN1lmrhmd51pMIJsF6Ypyll4/ElP/h
CmL6YVHJ6Ol4MjkaSdm5n+QDXp04HxbM8IjDN4QPJscvy4z3OEmI2Kk2YN3yiyXVDwXGiXJGBtan
mnnJNsfcY1RghDs+gQs7DiZtjQDebC2bgrEveR+Anpys2QiprVnVTe/tPSgYMWLYg3RX1St2haBT
d0UGC6qfF1JyNWUOsAo9pxtXjaMd5Vy+tO3r3OGD6XECSwQWTYMPh84GuqSwG9DDuWK5RswFQ9Oh
EmS+6/oUGQSrhYzC86jekjuRozcfdHkhTWEgm1M2GOa2KGzSW8sglzFLMkEfcB6rjTj0bjYWvpZS
DNMUsZhtBCuDmZKDOwZRv+ESe4mAsKfSWp28PCfxESzpGJXwpOhDYoH4rOkeFcd6zwlX2vc9CV9K
lzkEXsXxISMiMOVd8Ayrtc7OXUaTNReE/0KrWJRCP234MhcKC9i1rRS+oc63urOIciPf4LZAdtq1
VnrE9BBoqS37CYqhKSGEOm5rosQafT/pJJ8JUhX1NPZavX9llv08DMCSGjICXiVrxW2zkj+8ONMS
Cpt66Z/m2fKVnOKHhDr6nmdhcXvnlKYWue8EiVWwsxV1Os2mne3wL7+tpfTAdOGlMIpIMpZIIZ9r
yxP0h/LIEMuZGPgbhy0FLUSlN/ZsblHIo5zTkICJ4YVQrWujYhXXtkFnHoxfsCqgmyo9cXQGbs2A
6PW/KVW1i7uui7am+E5x4bAc4AqbCkqtUc6+crIgN/FoGVnBFGJ+buX1TI7bC2FAZxJa0RCiQ+dS
0BFBzs1eQFfcV4vqAL3HN9q14ikGLZSxotjKQz8U1Y7kpJ/SZrGHyK9WuBwT+Wmz0329sZRvSCrz
SJSxGXbjn1144OPGl5PiJOGE5dSB7oM7vE4P5pQfmLrFIdzwdUdCF0KukuAbbMu7Bk9ianb8nXtK
MHCFfdYg0N7KDaFoZQPmm82HSZYpeEzsdfemZUqxdfb1wpyTzatHaA8LOPHI5QsbgBAmzxmFuRP1
/KcdmVqMJkHrcYGyZesTcv4KBETJanQPRaldMpALGI94jLvBrvZD11YHQEccQe0y+vEIXFbrNSsy
leEzTjfwbIkCPh0Kni/1VbhIyhOfx2uXMb1htJVScKlKILaBTe/GcCyWi+XdJACDD9M607x14gic
PP81O73Z24IA9g14iLtMI5rWZlXDjLRQ3yhkI8i2EdC7mc57DFr9HmdhzmezKgi17e4VX67gAwGb
Lm332CvA5B7kcWJEM+axY1aLoEvkX2D0b1JFmdfl+Q6XGlZqbS4h9UlIi+z2PWGLdFXpQHyb+dQN
HE8dMEmCnCZK9GP2KJ21TWeF0UyyX+WL5PZO/rSOMIis+KOEUBHq3eacqBZbF3EDP1hHkrPT1/Qr
snlu6IlBHnVHKZG6PbTP/KXZJvvUj62x70ZG3AqibAIB5Cu0Wudha8tLY4LYzJyh+R3wXkZwi+ST
KhLne5176a0p6uU9k+ttpzd4Wb2UlHurEp8KUAe6n+0BJ8plTdWbNKn3OS0/gN1szdNCNDbzUJYY
OWH3NYYi31GcXxCFPomAdWCpHZEXQ0U9hH8XwQJVREV5jtcu5xjRSxsNgTqbtyTDNVBZ7YvpUOLk
qo3WQI+noF9sEnFqZ30e8B1EdlH1L6rUnyswVv+HuzNZjhtJt/SrXKs90gCHwwGYdfUiZkYwOM8b
GCVKmAHHPDx9f5Dy3pJ0szMrN23dvaiyzKRIBSMA+D+c85039ir1YQwLoFb1eM4V7yGwij2J7HoJ
UnLWSZ2cuwJdS+DGoIAIyGUutWU1Z2/ztkAQ2WItrMlGuSjhWpQBnlcGYecyyMDNDN17gA1tixCC
J1ozC9KFyW1fdbppNr6uj755OYXme8tAITIseFZIcAmO4Krk7onkPIpVB7MQiIhz35hNty+zrDwI
HdunbwKkv6XButZfivu2/vKlPb/r/7F86+eSEzIOo/Z//vyvIMh//8mb9/b9p39BdR230233pZ7u
6G0yvpUfBK18+ZP/7hf/48u3n/Iw6S///Mfnsiva5aeFeGJ/1EwhZPoTkdXuvS6//MdFk70XH82v
3/a78UH9JhyFnsqDacuEwkXJNHxp2n/+w3B/o7BWtu/Lb0h/D3ry7+x2BbvdtwURUuitwMYuKPAG
xn/0z38oiy9J8L+0KMo2wQH/PaXVTzorOC6WdPCSogLDkcFd9gsTmsd3ZEnYWwBR4uYWY511wTTj
IYD0s+37ibhm1qRb0fFEW2kAMcJLYnq6jMC0JC12FptTj5vuPjRTgD0xGvzBbS9No01vR7Jlf3hz
b74TeX+Es9s/E5C/v1reF9dywQCxH0aA9iOod/CYVNGX2euRqdoTDDTLXeuy9h60XSoMkVLjCk78
CyEWJ9EgO+aFfQ0tCBAIlt14gUX5lp3vksj2DraTAUKNssXj4ROxuwK53fmrhDUWYRftlcnK4Sqp
eGxowjtRbMlkvo2UMBA9zs49bBYCVaRvMDRKKI6WY9GcyRgkVJREFaej5VZGemOJwKRTd0n0K+og
e/Ox/8d/Adr+xrj+F8J4eWf4H6YVIAquI4Fg//zOtEM2SyevaMOINXGSduKcV/lrJnyDtHO3Qczj
BSakrsi60nrhYpFlOD5ovaxeiA8kgV7HLuF9U2RtC6XFbYz5kgoG8CN8M9hZf/5Rcpn+yFz+9oId
hlT8g20iHHR/ecEAfhsW+Y4F8CA07lsSYaGEOuIzVS0PSnzW0dEUOniMSUhql6WSRwVqPxA5iJ4i
8WY20qN0LgG8kFakQjaaoGHM6cms7PYJfzx61Q7eGxg+AAh37PHHWw7ajjZvnqgswJZoik8fBDpS
huRtTlKFAj7IcIgIGEAraI9E43KdRB/drFImar10CmbijPC7qZ1A4I2jvp0x0G8DQyMPcw1We5vB
jR5cxqMvnU18UM9s4a6NXf3emfwaySK82cy+7g7FGEZo03PPeI1ITzhMltd8NJkmjg1sLy++zOsJ
m6PyzzbbwhvCHgFW5RMKNp+g2ts//ziWx9oPCOzvHwfNhCJgQi331y8MdaPKa0IEscwOdhXv2b3E
BWcMbwke1YBVRVgrVD6CYomjduHwhXT74N3vksHOnLWBIF1BT+xljTME+aTcYuqyHqo+HFllopC8
Dj0B9VTZLZxIb8Di4U9aDKtqZtW4HSw9nbugPOioqNEo6pgPCWIGZJEG4flg9ZdTgIpizWSbcUFl
tNhUpyjbRlHKwxnY6FPWwznYpSmivxIm07moM1A/Ielo9y32M281BuTf2ibiBfonWlp+qWliNj8Y
dGgMGywt8XSSu1fSUqAAsBFWrlPYxtQveXPG9AgFp+oNkLtpM7G6s90Tyewo4OIRcO0G9291GeUZ
aMoOjeUNFo3rxd64KTrwtocqvUW+Y+Yrf452JhzrXaED95mYH6fZqdKJ7muPseHGRTRhCJSX6yps
NnVueU+qysZLmdvZnZh9b1z/xWf/Bx+9v8TLOB6pEwQd8PUfIP0ZHBVlWq1A38XFFbOfukxJEbqi
CjJZndpq4zlZ86mcI/P853+z9XM+wPerbpH4WrYtfJbXv6h883D2gnwgKqsRGq+PocfXZHlba0ec
2NRSebVdtXecHgcSQ1OIuHoj8HiecXJindNcKkNjFt/rlO8lwh8cM+IPbgZlEanCfcBvTvbdz++I
Ncpy9LLJWsNnsxcLab8HRsE+BsUkbRjrNlvbiixkcCTVUCP4NMLsETFwy8izsVeIdcx9VwekA4S2
eTSwkyMPDcLLwcwwpWSF/ZmqAGxI44x/8Vx1fxZOf3tLScsgIogSwTftxWb546c5dRCYURNaJGrJ
5FIx2xm3gQV/8RCk1n0RRMxYkqT2X7DqG0gg0/o61fprlCcBYFUnYt7hDsikVxlDPf6fwOdrSd+U
7BTwq62Ia1AtA4y/0kJPBf6auTdi6oGWw7I6Mk9nckQLVbFBmdjM8D4+Z45LkBVTv+1QWvh8mMnr
E+746UOYsORXEYNYsgaN6yQYrmfaE7QvoCjYsSncXWbq19f8uezdngL8UoYVueckGONNgbriwk7k
wlvIxqu8iLlycc1JHlZMhUPrZKhpNphg+N7Jl1LS2VDWMg9LZvwNPKmk3UwvovUi6IiJ9ZLHFuPa
WER9v54Nke7npkdvQErzkk/G/MWdMjblU6M2wbfzop8ivvYXN8V/L3IchO88hk3bXYqd5RP+4X4k
1kFYk2UtNAXPexCdhUSswDBSFxmNRus2a9YseOgm1uX2OMcHuGjg0gxWIrnsWf2aISrYzDVX89jp
beuSYqgMmAF//jrtP7jSXPJEHGY4wjEd9xe/bBP2k43dmiMDc/1zVdneCX7Nyg4ZMhSJYoJmgsMz
VWltuwgBbl1Vr0ygh6OPwm8v5phlIqyydWski/4Xrk4Ly/00k28MizzZ4fGWj9U0O5tmxjMfKj3d
6CgxtsycnFcoJclVm6ton7tdfoA+YPzVB/GLIVhyMykOQ5Bl5LOgGbR//iCMOAZBUA38ghZA67CW
6dHsZIf8k2GkVbtgCyR6ZOIjIHvIDWqb3kcVqVTPb9AtYRCd+jA5z/7qJrf+2wOKV+b7ywlqm2AC
f63atZcHiJhz5rmFTG4keIStMdWYO93+Amh7dojrAm6c9wKQY0uBfxw7ZGx//vn/wbvjkgEEAtkn
3ZGojp/fnThmYlpJfyEmD58dEqYB5cH3z0mA/Kvn8fKjfipuGWYJF7EQRwRpD78+08ZmSgi+zaw1
qdIZ4lTdXE88047kl9pYNGBY3zSiaN5ILw+fLKXCmjBxsWyRHeOEyCqmgPQz6xPCQax/LSKWKpO9
Ws2T2ZIvmc17EC2KmXkPKHyvevjijMGTB7NKyPFNy/q9gHqeIduLqyPqIxSG0k7+KvRkuZx++S3R
ekG4QvSLId775XKjSeuZ35ByN1DebIpxYrEskJsMIDgeu0kimQvHnnzzJETS0wzyuuzRR0F1RigC
vCK6bxLXoWbNezwIgRnpzxD7pvt4rk9mV5cPOfEMDRroHknElHv1eyVn74m6gOm0EZYtLJWUYtrB
tzpYYHi2yYDBAKoOBnIFOlCC+rvtctc+wlzunsJSeS8ZpPaTjav209BKCmbtO85lWgnGzUbZqZPb
OSWhxFF6Yc1thuK7ImeIJcWDarvxRY+Q2rd++Ujf1Vt7tjP4u63k2gbjjvW3EfH3i/ZvjSD+/6Qz
LEXM/94NtvqyaN/yH0cUyzd8H1Go3yR8BSYKgjBmtTxMvg8oxG90ktZSRvCMsRw4jP81oHCs3xyT
LpMi6bsXjIf/7wMK6f+Ght/1XR5NQirTl39nQPHzYegyMuEsdBg9CaRV0CF+KcVMmYxZlSssOOQS
I54FtF52z10mT0FftzComr841n4p/n7/G5WF2cIzJWSrX/7GuAxLSOPSWXUIRABlvccRiFgjeWiC
7l743a2ngX0Gg/3sd85n067vklh/mvIKRJ5hgxtwvkTLPYDBXlXNC8E/2bbpVbhFe3j1w2f4B4Uq
H89PzwzXZCwqhQe3gpuUD/HXgK1uCgNlggBb1eEwr+08Y9GuqvQqiglzWPGZAr2VUXJovVY8cIDN
tyya9nVUowGb58epZPeWLZPJ3qbLQ6bETgS5zAriY3MFxewV1qleER0wrRu7st+8zr9FkrCxFbEs
nP7iOHvXIWP4bYU8kv0VhqQWkFDfhf1jAfV347g5vVIQH3i0o0sLwunTKJCB8ehaGejHqZ2temNb
EG9EvaSvGOOdgPu47mq7Qj7VsIsSI6WzTtyN2SkIiW75xi4Hv+68ZGo3kUXgtWrgTziJdVu1vXEb
BqFaLElAuQptg/dCL1HNLgwetFW+0V4xW0PMm1cE/VEh21+C1Ei/NKVMduC2gXEKNDgOGUAm5K21
58b3jVdnO+jjz1Er/QvXc19g3987NAVlaEGkIoDhmEpWzUlnpnu3mudLk7C3C9R4T9bIZs0cfezH
I28QfMV6Iz1h0CLEemeWBJqjkUVAWT2GU27ezb0etvnMXNoyeuOcDpn45EMgx+pgL4tC/wDMsrsO
zYqWqC+cc5wjuYqSjyE28psMlfylU5jozAqIWnsO6nJF2HVKDxPvewwX6aatEKA7fuAh5/QDeSKL
BTkR/fJ9JQqxpb6hsYmSbZsYkno4gLVDTcMdKB9jdkPJlPoXIIHeC78GYLSEnU8FckLisYA8ZvYN
WHZs3QhEN0XDGiUGf3pFd4foLcWcWOJ25J8cFMtZp9F4YrwuvOArBKPwIxyd92Zqs3WPk4+NgmJj
rVVe3s4A/8lpZ/NuKK7QBFjhpnIx7YQWGUh1H4U7x3M/F3j/3glIexoidjxYHtPLOQJ2C5XYPkVW
yJ6szF4qhhX36VSPa7bL7HRDB+CDpnQ9151tbOmWmXc6STQsC/TiWAf6yjcD/VaNgYvxzyU9D8Ll
psndFHEACfaLSHkrCe1imaauowTmOGMfVp6lw26zhsOgKwrWIGg1jCzf+eTGsIuNanLQkY31To4R
wTRkTbtOweMm9/0Dz77wsTLHu9Kk3SJIJ9vVACSyMiA0CBqTVgxfa6ttNkGts20YRoeaWefWq4bg
LpMCfguLlr0oZIlI3p9fSREaXkmZkLf0tvV2qCNi1CdWansRs69z/VvU0t2pVlO9yp1pOEt/koRP
Ib3LhEvmS4dtF7Bf9ykjhVFZKM50huGvjcBCCxaOg/uIXuCDrkpe4s1y0dZ7HY4xc4awnLTtbZ/j
krVJOrJrj7gHxW5sGFiYr2xL4I+IZcwmfaw+APqz76uleiXd6ymf2vgwRUW8QQ7qrxpHg+cNh6B8
kkX3PotcX1nAtw5urZ4TWySPVaiYZdtdcFU2VnjmEYT8vW8sgpe9YttYjrguWhR8NUu3G1LUvLfJ
KJJ9zLV6qyutL8ECZzciYernllG1DpQz0fmmMIzjgpCbQL+TZYB7CKvP1yCqgPBObnjtSG1iggKv
PIi2fCHN+m3KsZ3kXXvXTmg2Iyyvp9zp3VVnmNdtOCxy+OfRMZ8IksnVGmJYeEaPFx1SWQsg1Elv
3TWIg49OJqwLhwiZTcYD8os1Fi6WUj84IAbvhhUtXu2uyB3yC8IM0KjnbsWVCLXvBJkrmHAN1tmB
DTT3dZP3EiZFhc3BLqY9OgwL8lCQstMvp0pf6wrsJ6cAmXtlpbtXt62teJcFncQoQt2XrvGymQ/l
VI68s3XxFX1HfqBpxZ9sBW5y6YaoU91gw9ww+xDtJFBQeuVJMpI/jL5EDEfuhvvJscJyZxtxANnR
j8RqzCxW4q1dH0OntsCLqha+fOicPTvRtwER19cyy9C2I3m9CAOQUfRX4jNOX3TsjtcFD43bgTbp
ot7a4CMeroJqjI7t3BS3YdLRA08sIT0fFV/aaBsxXT3tDLNEth+NyPcY2pTb3HEdQIQzU+AIhF1Z
B9XyjmXHDutXQXG76AwVviTsKn0kknOq/eBrVcr+Bho8PZYFOnjmrtmZnQGEB8fYwN5gSoF+pB08
BTFn/iXBVF8Ho/GfSmjhW4Mz/r3t3fIkmG1qhpszQnoGm/pKd0rvB/xbGwzteUbGSJ9faxSQn4yp
wRpqD/NhlP29qIrgSD4pjnQHaw0k63mr/e5LlIfZVTPm5Va5A0ns2XBE3pZuEzttaZmkv2uc/Lmu
yeghlxNlCiC86DDFsEZA9IGPGb3knJlo1KaiVzwmELUhhPTN2xKT+jYFLI7g0MN7gm57+QyN8dVB
hJo5BCh0mb/z8+o6aub4Kh2WZXsaXHqcQGcqA8AVo7Pg53sOyS5BKZvV2XCvsTPtmO4O6cbrGSUF
fnrXggdGYyuCS6P17WebumOt54I0da+SCKqdQ96TDrhO2mGKtq1hRodycL3LCljtRSqt4GvnjsPK
48Q4sf2sD5bU9YFUkK9xQ/w1aS7lqbIy/yluuEh5ZAO7RURFAlx9NMkHGe9iExbx2gvN9ujZJJlO
7chUOrCjbJ1hKdgRBZds5kaNZ1mB6hTqq8hqCUesnMG75uPN5DQ4LjOrcRGGhOc6shbEoPBJnOx7
UEmELsi041TTDloAU4GWrZ0KXbShX+Z4DA4VGYKHZrHUR2NQX4b9mDyHRjzvGg1/mFlWdKr7JRel
8rtx51V1cixGQ3+SiMpOA5LqL8a45JIPeVhuRV4O5wEf+d52ovpOquG2BZi4KYrwfmgscKzCG9Yz
SMK9z6Z4zcYZLc7gmBs7BZPg8fjZdmFbIW4uk1NpGfa1N8C7wZUmL6XymiOb8HY/O+5NHFhLdkuJ
19pLvziyCnaOkZqEvxeHFOjAjqRFQAlt5rMcY/KeW+TjdfYwMVWqikOfxNaVNWbPaY/rOmLUR7KM
+zAwM0dCmxVH2YuPAtbwsZEt7oTcJluob2/Dfj5kEX9tadYfddhucMlbeBYG5G5mSvkeJbeu0Uv0
wX1326Gk42CDUH7FSZo89R2HZwNGkKdjVZ1YHq4ScwgvCz9RXwJCS85IDsVTHIf+MzBxEONoMNdz
ODDs10mhbiJRDDeDPaFKYQESbWZSsxGygo1eFXGiT46fNOBbkxe3ZmbciCHb2B6yMWFn9dVCPtiG
Rpbw7C5vAit/kA1IMmHBiBqrxNnbnXMUxhTfp1qBJkNN44iaOZ9BaoY9vSRwAVat8rOLxOr6XVmj
oybQZedo954nHfZ2N/a3jstJ1kfJV10TyECX95F26h2Q/sNUstaiFztnqfdZK/t9GlT0UPokCFmh
OKdElGiK7GMeRy+ZHFvFFIr8Jx+Xljl4SHCMjGoy5+IbmiZEpt8PsGJwszoWDposQyUGWMLZLRmZ
mzIR2IWrUV/P+Xxfl4WH9qFl7tyMKIxCi/dL3vBJAoOf6jMxLPpOCwE2PecElR3CE1kGH4YCEcSK
b173lJuTV/PXTlGzdUxUP0Q2Wys2otkGM5ABPqPRD5jgo0sIoMbeUekutGC2hVV/YTZNfs6cLL8I
NZkNc7eAa5pcUox64sZEIL9Cno3cru3Rh86keFjusEv04O0ykPN3w6g/lhEP0k70pYmNitdMoO44
MAQHZR/7rDWvyHscVqR521s3dN9czYIWzch4LfP4mAxZuwtZb2IckwjICgMf3pQ5mwKRGS+lxnKP
NiecXOs2K3lGlgpxrDTkpa7t/AYzFerrlrizJMnaY0OUlbcz0qx8bkENAP+dL9Nx9D7Q1wCrLT6Z
1Tzg0qTBWdkua/KBgfynMF1qX3Tv96INIX1mnuBCBRpxILTH6y6mxQxJWmy3mbJ2yVeTwFELrOZA
EX1kf8ZhKvSCPEYsTB5TMmguPVrMOWi/hou4yfIFj+O4xHQ/tw5nYm9Mm7oxX6vm6xCO40Wfeyj6
dTy+DkPv44IT/mcjnedNW5cDEijmSD7JZysss+NuTMt8D5f3rslVu5bavq1T/1NRm/dZG4VHWXI3
sJSAfgUvLY6S9iAc23oZCwWmgJZ8zNVj63vIBZz4Lc+q6cpcnnQMDKFQsWfY+77bbfNceszjMHcB
FrfS8tLPcQJOOlsnwi02vig/GnJL7tOQsMKmcMy9DNPrjJsP54iPjqh20osBegyrbV5ZRUoZr+lV
TU/ZhIq4sMprmnVxh8B4PyiyXVf5ON05JbZeL3Gb11KkdMleqPZstaO9iSJohf+cVnOEqNT6izx/
pl/i9cH7wmMMDowbVmsyKkXc4sfP+AWQhSVHnaf5jgtoC5M33fsjJbA5Xg4iS3YNffjaDe78KU3P
QxFwZJHwyjRAPZZuBkCy5UMPFKyamc51NoFrsMq9nHtD3tvAKJ6oubvL3lbTRQ6u+rM70q8rL8PA
j9x01mnzXKfd0U1rgJplhHjKL9Hl059vDGfQZBInqCSkrc1HWDUaJbVpnGfmGxdEuADoq5lcZvSy
X2bilD/Pdp3s6kUr/W2s8reGhP8GK+rfmyP+P0SU4rr/Yf60aKl+10hdvedopJ7e2/jze/Efa7RX
Pw0Sl2/7Pkm0xG8SPJTPyNCT0hXqX1gpvrJM8RlvO8plq/Jfo0Rp/UagOV4cdkkK9JRg+v+fo8Tl
Swwf+fNA39EneX9nlCh/GZYJGiIpXGiyCKdY7Lq8uB8Xa3hdRYgx2lr5NDi0erG8DVrSnUBhtJum
OEwmd9O9CV3CP1zvcn3nx9fCxvgQiY0Dv8ygNLVDwlB9LCr1Q1E92frJmR6j4dGcr6LqpqMkSsC+
F6tk3KsAj8itKj977lU4XnJXOdb9/9kL9Sf53f8dejtL/uk1eJ+V/Xsav/94/X37lu/XH1gzB++8
ZbIfdtk9LSu777NssGYQhJHgMdB1LQuv4r8uQP83shE9/psQtsVVyjf95wXogjWzUMOIZTNjIbv7
Oxcg38iP+mHHs2DNQJrxEujCEPfxGn++BJtmSnGGASgKalIgXoNvNs+C6gzLZ7/YP7WoLZwpPgUN
yign+/AS7BozwzyXGKnDgE2gXk/fTKUGboz9vDhNp8VzGizu03JA8hovjtQwx5uK5d3G1zI/OCRe
LTMdopBGneP5wtXK0Yq/dXG6Ek6RnHpKopfB7fHBcmYUizM2JxnpgC953BKxVsDuwUGLc6mnxm4Q
8Sz+2kC3xiWjWUy3OAurneMOOaNecEhThbRbYtOtzaee3yEN37LI3YH0+jwA4/bTm0g+6cXqiyi4
2jqL/XcOUQh1g/wgzDe/lw1V0fDNL0xCBkPbxUQcTr246zCJ3LpJpF6Kb25j5QngOIsFmXJD3SZZ
qC78xaCc0LitnMW0rG1v7To+lddouMzcErKDFpMzORFqh1pabTEsVIdhcIIXf7FFB7KiQAbFkY8D
bmvPpGDFRM3jar4iU5loOE3ngqGYrbxajNewLIZTvpixy8WW3S0G7W6xagcK0XXjfLZSIJPIysab
wkWX3y/2bkgqSDUkNIgS67dnawtx7uIGR+l4O2AQFzHT13HxjHd5w6+w+MhV2DRkQOMt1xbWcuJL
NmaNi5ry4CJenOhQhR4MB2+6v7jUoeOPe3dxro+CCtyxQaBAucdZphzmvKpRj8liejdD58agnSF3
wbUvy8UbH8Qk6w0emCAAuHjnJ0z0QaJJLply+0Ayj3EUi9ce7Eb5DjxJNQib1k5S3yqjE+dhser3
YHf1N/d+pjvrOl8s/YUq2/PI62IEiuFfFbN5mseFAsBKPbvzFjTA2Pe4adKw2PcLOGBaEAJ9O7ZP
1uAOcO1443q04882zAGif/qTCXHo1C9AAl3Q+AgQW/j/ShbUBNigjSSKfahg9DuMUddiFMMRGIvY
Qb+Xb9oeKsKPJ38T1do8zwscwYYCh1mrElu5oBOS0qvO+htPoa2SnJlvMr4WYpwOzgJeKAsXBgNM
OfKZ4TKYfMt6HmMAYrmNJYAxnoQI1II6ji1ccwveofaZuqxJLyqfCkkIYopRgMEySAixwCHCUbjH
bgFGGHrW2xo9wmP+jSeRQJYQvQAxscAm2gU70Wpr3lQLikKGdn0RBLFprTgMGV5n2rogbtamsUhf
keciaWnxjVLrwlaDdjF+416YGgQGV8+7nxiUsGhHjtECyrARYtF8Fc0aUxVADSYv+wh2z7oxy3A3
zuoNWwiZxeaC4JgGw+IWSUjw6Omc8wXVMTAApp9ATIsvQqGTY2n9sCTVwmcB9IFXpL7P47g/mosW
NVqAIILg3RPS5fwUILoFY2r5DyoBIWKH9eJGAitSfCOMqAU20g3CWIkFQELgtXyHjwiUxKaEJo6s
XjN0oQHB1X3yxMLqIWNmG2byUszA1RfUCTLsuwb2iRE3uIUWHAoNlb6MFkSKAStlXqApGnoKpuiY
ZRBAlYxbGsgAkJVxIGuQlDDApguCpV5gLIZBMqsg/XLDKhFUywJtMaHcfZILyGVsxtiEjujes43H
JlJDfAkC3KVJx6yw4iC6BHAmuSda1E/DgospdW9eTMq8Ca3kUywOEiridnLFzujkW2gclMrhS5WC
wWTq7kZNHq0Ustzl0XA5MbE9RFUOJbEwYuNOtOl8bdO5rAYNSskYmAT4mA2WxnlJk9xgKdLbqLaC
HWso6CYZQgq/GZ4NSIdbkxjUGKPHYoelFCcYmY7iRtly5ViusbFF2p9CYr4uOgW5u2tJLfPn5l56
8fVEZvq6dHoIRnaaX3Wp0d8MXRw+m+xEtp0w3ghJxQwZOt5Nh08D+0uxBUbxUjjuRSWGFsOs8I+D
9A9KekfTEe29OyMTitIOfq4L5xdjfUici+vzTwFtld6aoWJrMJHdEg7GcbT9r3aS3DgiTSEIYnye
xvCdfZzeEkVuXSVxpY9SxQy2cgeYee3Nn9se4xpKZSZYCq+miCo0pQ5Gp5S9x0qwGljl2JGdatJf
a5G+Rrpn1UvG0wNQC0LpMgwu7Th8iSVWH9+1ogMcy+wwC8N5jVWMG0ZHBIIolwlgJU+9Dj32bz0o
ho5nFVZ651hylF8knlvtCFCtLtk/n8eJcBk396kRrFtusp2FVyglIQuZujtfWV6aXHdZikEaesa2
FORVTvNQQCoM6aO8HiQkG9jO3JHlwvYiK6Ovfh/0j4gA9CGTw7B3Z9u8KofsrWywe4fEEoFbHOwL
aE9fQe4RrhT5tV6NTMKZQwWSDR6R2g2OzpPhNcZ+Eaqx63TDdBMYgXMHD0RehX6nb7yFXRC27B6I
Ms/vnDY190Puq2M3t4SowoPdVVWnL+YpK9nYBRMbNlyH49DA9K8T49Fk8r52ymHYTVPCadcS+wGq
LJbzI4FpbDs9TzdfpDcRWexPldjUFfNEl3PiUxo4KN+NVh79YgmVJqnoKZm77oZ0XbSvLQBtFsaM
w2dDhqfEzMJznqQe+jnInUN/6cLA2slcHZzONOGvmtUFrTjBzkxDZBLdkx8hP9KB2HjFkX2RmXZO
O9z2266R6DBN7Oo1bz4kwkyprWkbwfUIeuZQUWRtINh4hz7zwrfGmCn1vAsEG6dRTCflYieWxk5V
5g7V4NrWuA1SMzimcXdRJcWh9pNTB+h3Xc08vAfDjnZ4Qc8OPPI4nOxj2WuJD31sUKnZ8A677BLw
gdxV0JHYuB3BlOjbqVcuRAqFty0fIDOH02fDNC4C+GIsUdhgTzdTe4oJzyGpa2/rhPlv+DqmjY3O
szwjXroig3teN8Z0ah188qRKY0906mcrnc+9CwyixF+tTFQGE3luM/7kIG/f/RRsvpH2xl40jK9K
pPRmdsgNeZFNrJA91wRj5H+OECJuooSLmHtkF+dQZvD7+nuyBrddOnyqjLcWBCBT1Mgazx5H2YZk
23yFBupumpw7L6jRsPJOjg1MfNKSLpMufUx9i8W+3+dbz6XiCstlGa73cXHtT4BOMHrsmxDT6IQe
n0xobLas8vJNEfYftSWYng0tfEcDlYTNWGoCIRq61N8rG98WMu7PZe8/OeoIKvWcU3avCmwBW8OE
6IoVkqjQk12x3G15j4OsZSvl8pCJIKQTqxiutM1ShQ0T+3UZM1GyFvfvYQn5ZdvQTNeoeT+iYTyN
UdtviIQkeNKNnhjIbVOze7OL8r5ss4++Dr8GabUdTMJ+irQida/e11A1VlOKvRue6W0QDBAhdE6W
oKnocnsK364Htji1CF7N/ChDsYs65GBV1EGtH74hDRiaq9Tx7n0+a7qBfs20mGlq/xzZ+BhghlZP
Mzr3PoqvQifksGT47JYsCko7eyxKcIWTrp5CVxwJQGV7ATTBydvbEd5hALi9JYf4iPJ4vDaYrT8D
ej3MRr/29SejtR/6uUBtGlnxpcGd7FHoaIZ809ixBa8etBOLrdVC4czJDR2TLLkqyFKCXVQ47JJD
tMBcdf6LrphMNrkhvmZz4rxlI7YSMDFAgY9U+3yoJdKWELikrQR7DH2VchnSWzDUdzL2qEUUKoxD
CBG+kAw+70KoPgAlucqFlDu7cuctoOKe4q3AKIzeY9Mq6xO/3TEzjHPet2rjqqZH4Jx6j61HGAH9
hnnl1k5AUTR728pghJbyYze1VyODyrvmmeDegdFZv4BJrF00Z+W+bytsA04N1WT28zMQJPVIEDig
AcUKUZDltG313WSPvGy4L623caBbNQkJUYupI2nfewSOme9BnQLfYKrpEn7vCiXGWklxhYDnqOMK
bwVeoWOD+Xnqk9ephr6YtNA2y7Q/gm7gyTT1hIAN4bYdvKvY8s1TI0Gh4X21ztQkzNmHgaG+Pe5U
Vp7ZWL6lZq+QP8znBiUKLARpX/QMrw/NPCQXXeXdcARA8ZyDUzu0JVDmanyWgUVfUZHv0iXgjoFf
E/IcHPuBcExYkbgC8LZS8tcjiFz7HMUNeXTMN+kiFbezltwn8UvGIr6dcwIZclUH173Zqpdmaljs
8TjduIZstpHRfspi5AaeHS7hZra784mabcbygfj5p8IEWJz56itorntRpnechpsijuWK+/SCPO8S
8ZIyHzOu8xWGZO7jbJqAlOQcutIPVvPA69R+ba+Gdr4FZoGzs8jecWwzFif1eZMmigJiceOZ8Sw+
I5PbF3TxbQygYiicvcnit0jLbGNYPMJCwhhJ1tL5M7I+QI7SOjaOg6WYEOLAYFGIM+dJWGGMlcI5
YpVZV6yjIwEZo/Pt8UJbuqR+4KE6R8b/ou5MluNGsiz6RSiDA3A4fBsjJ3GSOEgbmKhMYZ5nfH0f
sNK6GUEWo9W7ttqVUgLCAfjw3r3n3veTG25nKb+kntoygfmbxqCYTjsi2ra++u7z9rHWuOmXunCn
bR/h3rK6RzZGNx0Czls1z3eWjMgwc75bceVsgLSd9RkJ357n++xKYiQRwnyCnEDSsIPwCI+Qv63q
gQiOungs9ExIRIjtxHaBAbDhTfdsOUuwIdl0gR5twbd0Ewc64EhKyu4vQHE0DvhMaUs3OvXOp9yI
n8FktkgVcLaqKiVjpp/x+sXlpH7ShbH2tev0OachcMFWnPnP9O3tpxny3Qqur3EJoWhYByGMmnjp
hhR2MMPOI228rufywer4xvwMsQmv4Uib31RsMKdehCxVE8YpncmnzEgHZ0co3zPtB4oCM7M07RGL
XDxi6Kdrt7Indtt5/uBWzo9ubOg/xUV2URUW/Z6SqO9+YmucG31NE9oCCQgl48qIHOc874gwoU+o
7izTLzBLFOY5s170LZduvOOEZ1zreWLVVS1x0NJ3muvWtnJ8Tqbxc/CT9q5rdb5unVb+NjLOfAn2
OIC8sD8I8c7PzCCVK2q6cw4nESsXYK7qKeqhkrfmnJzzMfY3fFAWUGTXZ1sHBxeai5P5X4XEM0GV
v0F8UObV/VAX8Y+ucfFzz7U8k6gneMsa477QEKE8jgJrq+FMX5OJvbVp+bO2+HQDTd/cI3wxNi35
fzslFGnlCMjCO73AIYaanEg90tmH8kTkrd24L3WJhUgANbxgFKMYpAgZ6A6U9TOME3yIvU1aTFfN
LONjTtdtW3oA21aGV448Y2vckWFc76pu8C6TZPTMddYPpFOTUgsdjJYa/J+EcPIQVF2vPMNY5X7T
X6boCOjnZOYX+s3teuolXi7A8hcJcIDFx9WcWznpRFmU+DvPQaZEWOrPitrd3aimn9Kg+lc4ythX
SDfPpQ/9JCXgHTM30xWJgMQSYYnfShT3iVls3KDbVHb2JWOHAsuWEp0/nxdFTolkBlXK8d6dd0nW
c7PhN6rvdGqAEEM2EH/JTnkXbPL1hozW+SwyKu9MlmW5D/POPNfw/r/nVQcnC2a+mWcgQAKbXSW1
NOM2b8JWg53LwgvDbKKz2nD0r8IsShp/tfFSdlO0awur27t1WCLGoCL/kMSZ+1XQT0dGq5muVD8C
yg7s+9mkktRTnoElVgdwpakvsNzD+kWdDk1w7IndGao7xyrVE9NL+qSRAZBw4Ktr0xxD4HCNfe93
AZNAuiDnYqQ053MEhi6HR2e9kunacaHUZQuwLnll13mvHDtElZBg5IK3EwvoDiWE+DJ6C/0OcAbH
r2KB4jkLHm98JeU5C38CBwH8PFIJ4r1SU3EbLHg9h5INNYEFujcUDvw9+CjB8/BK5SODOvgaujGg
NfnK7QMcA8PPXnB+6QL2+/OOwP83i/1icPrPynUcTUV+WPBf/sI/9X7vXxbFfsr67mIjdgVtpX+0
6+JfSweAoj0ScmkJh67SP+Z6Sb0fMTnWFYXKm7/zP9p1qf4lMSXxRxZ+RM901B/V+5dq/v84OpCS
K8vGU6mlBGXu4Fk/rPbP1JvaOooR4qKcvFRz80xWcrM3xCyv2nnSF5HI8kuNF5AIhlTt7Xpa0A4q
rcpVOCsioQq/u+BTiR/eDOEHwvGl03V0Y/TnLG5MsxFA3X94Y8pHzz6kDucqikWXedstqPYGLFee
gHOSBL3++738j5bK9yOxpDcKmm4Y1aVyFjPRG0+bY7L1RSNtbRTAMSKyvPqitjl7f/6zDn1C5EZS
9GHUJdgE/EJMLUdX6dApeWgUNpHdmVejP9sA0aqIqC/Dth5yywoe2Ehbt+WEmfTzS4vjzo6Nc0K5
oHlti4RL9PiH1wbVWfWFGoOtTY3zR5AVcHQmRS5iPwJRqtOFKN+6A9vHJYGm8XKqoWFnYdkz3etU
Ne4NUA7v+4m7Wq769kEvd8V8jaABBwcb9eWu34y7Kp1A235AIP1oGzvJozkDEk4hJTeQGZdYke/B
wROz2zWXbIhgqxFbQj2xN58I4+AFFPqOUASQNzUCkfrEWyGWB/Lu9vBe21gIkfi+/vmb2/NmeENB
nfubMdDejkK4vTFjp/45Ft14piZy2ZwMLBFsycLcCxG3IIhluPcpm1+WDVPo58N1/FkwWlJghBF8
qxIaxtFoubM7ohrCji5jjw8xDqFil3XobVVpGs+h1NMJz9dHb41UgknIw9vm0ns8fD4WG9I4Cqto
q6si3VFzB26K38z8WtfESiJ5Jg4gHwbSoTmkhZQfrqdSEnBpifLC8ENqYQObss9H4dhywyjwKlP1
tjhNmPaxuXBsGllZqUuAjqIeVLc+LGbT6jdO4I9nedQ3a0WB+sTQH08QNh5CPloMR5iGTCbMo4Ho
SrvDuAApXfnB3rObHvlgWpwY7w+ugs2XbBzpeTiL5JECIHeNWrP9SrYUrRhQt41hMXZ2dv+HIwhH
RSFbIBILKQQN6cMfg2RNyiSOCRB1p/RLYYXs0124X6uka/09aCd3HxuZe/v5VV/pJwdfE5dlveOn
ORjq6TAfXpY2kJYVZdBNQaXJPzNCafx2xEgWJ8JuOjKD4Gw7gWswN4NRT2QR5EVGKMw8WAMFFKMu
NgZrY78Sum6/JgZq731hD2rtTUUs1w0MNnQT2LpRKeWcJhTsoPsYJOMVr5J9Ew+xuKuk3cgtdEOy
cCqQDVfBvMAS405OKLo4FX4JPb8Y9x3Twb4xwSlfM4z0Evo+HLdAlctdZVhsEOvRKrAD6QYVnBuK
9jEsRxDDRjbkFJSs4oL3BJvjqDR788QJbQqiUUK2gtWpFLtOhD7ME1VgIZ0DznmeWr2b3419HmAn
KVJvb4tJErQy9+mPlvONv9U4tR5HTcN17SUGCREiprq08c0We6VNh+HFsGKwvFD845XbVecNlbmv
A8rGx9SJ1Tpa/JWbz5/pu2/x9ZE6i2KF3QqT0+EjTZt4psVggeqzMmPDAcjfSxgOW7fqMqqbaX8d
wkvZfn7Rd4vGclFqMZZj828hmzi86OD7QWcHJUJ4u3a3+Cv0tspLyAugP/50rmHuM5n6+IX8D6f1
4aXQhyZsnTSX4qu4FLAndnhLkUHYpXPBez6Rm2mk689/3weDugiNSHheTI+eeTyoQB39EegFSm/d
fkmmkTqqSjcIxeuNqdifuG1t/vmYuoL5HUkUVRdtH030hWMTd04A/IZOp7PTPHASFT1yNatAnX3+
896tYtB0CJUTXIkrshE6GtPYyQoBrARtOfHyrFr1uUlNahvjAfoismw8cb0j9hDbLuzxaGTcRT3D
vnrRz7zdZKRKVkWXhGqDAJMNTubp3948pC9ROEffgB9bz46Xd0QYFTU96qyu5nuDSBxSi0LmXzOR
1A3n0iv27oCrf8NHZt5WgSjDjZM303mTG3RWPx+jD15xhPpocejwMlTHtlIf0OdgUDWBU5/jx+iI
T6tKME0uIuL/w6XYlHpa4ClkPT16xfu+b1CEBWojsA+ipTCi89gwPPSY4tST+ODF9uAU8NmipWMB
ONrWA74DbdHjk2xm6VNmAlMws2lGu9FELhVGJOW2Y/cnnv8HY6kxA0PkwhFM+WFZdN9s4gqtozE0
gK93KiGjOCQ4rraonnXoF/afP7b3rzbHCBuxIBJDJFveEaoGUIhKp4YAptz2HFjaPsV5tCF7J04J
nk7a9ASgZrn1wxUVxIKjHNsFrwVr4ejN9kM61drN3E3hkv1DX6u90iyzJ96Qj34VAAWHKzHFu4sA
8u0AVlFrlNppKOO42AgMEXV7Owu7a7RkcDGTyjtxPf7J97+L6QHV2/K8LLa8h1dME605jKHab90e
dH4cjTnQTuH0NJLbERMZ4Zgh5d4pLBGRV7h0u6F1QVo2Aowo7dX4XvmerreNB2FiMyJA+FZEfZxv
JsP2k/WQ0p8smpG9RF+19gJdmL+xdUcZ6aOZ/hX5xbQPI3v43Szc16BrU2tXqY7lG9Px0O2KgQV2
1XgyCLYqqaLrcc7qHyMkRZOilQMztayRnOWAD79TMRohCJtknS01KlxPRRHhaC4DcEaDbQ0vfsEe
bK39gpzrcI6rS05q5i+nLkdYs67IHpquqx4SnvbvJGz8a98aNc6NfgYVRWaFWZF2vHD+E3KC4Ls3
GE5XksrPi0St5F8QzSiXQfSnWwnrh1qjSzInJO+IUIMpC+trx6hHHAxGp0iRTmZE+lic1KVNyDI9
+jEY/7baSnHoD9zsJzKDKtuCbrGwKTg9iUdIn5D9DyK46lKb0raepvEF/zsiFOw/GAMqd06cFe2P
9imkz1ru2hldH50sK0t3SVQ1M+TnaQYDO+Iv3fWjTauRm2JCAjmV/aLabdyXiY5B51YAQdHCJwxh
V0+us/PTgP+HfaH8ldU411xrsdHgbSHtC8NrcJ9OKeR1qxrKm5rU0kf2b227MvxIkhlPm86jp1VZ
uAczg17LkBhUAiOq/+MaVEzPuMxNa9ADHcFWu3Zuqqt0Hv0ODYnXPqQFjJc1rUeIlXY15Retldtk
hc+evsecVOl9NbrDpSlg5Kwy4SAqL7UmLEAD+6OlTxXzkic4ijVbUKCA00zjGBy/oXCE1UAzF/Nk
NK9j3+4IloJZioEFi1Fs5sCmiCfyyJr2suLckHn4l1VYGiN1AaR8bgeaHklc5URn5Hm1JjUsuOvd
2frGhUy4wg09jGHM53ve6wiLLNKQv6ui1t0+KYgAJKiaRW4lPb+6cetIpSe2HMtkeDR5UdwxBUhA
0/Uo8R5+5NGILA2MkLWpQlPCxHULXOe59aVzEf2w9wDVYw4DaPUB3l7qnH8+Vb8/2rKj0yT3Cspz
mvPtwrB5syzklqgqjGbWpswJeV2JJZsXMdG88SZRrjOMH7vOKQN2KSSFYUzVN9op1A0RmRnAsW64
KoXxj7L/P5ah3i9VfM4uZ1u2KmzH5NFS1RoZ+ZGZcDeVxxED+EVyS1dM09TW6d2J3//B2sHea/nx
WiiljrcYOinszlGtvaEGOZyP4I83E7jNK+W4zuWEFONniAdr08MVBCZEFiSnEHjmHrhJAnPDtcJ/
eNl7Tr77/MbevxaOpCK6nIFNtkDW0Uk7St2hETFga7MuIHUCBhpobpfGrvAW6UGScxbDtbeOKoA7
RtsPJ17L90Uf4bDycHlmLwQsx8vdHJcmdMfB3WR+H1yXEVM/VcFyaWVR6fHdboe7oye4LVG3ClLl
eTp36EJ8M2p+IITMnj8fD1sub+LBh0L9WHmUJhfhoECWffiminocDRt/PXuJvrtwwpT00ATgDfOq
7cORRPgS0SZUXQcWPOZ0Aksg81Y+e6uLgLf5r36ihLrWc67Ox0SYvN1piCLQRvJkLu1MxEO+TOry
nBM0s16u/fEiKD0N04tc63KN2lk+JiiKzizyXcCEiqrXq6wR9RlSyqBcsV6mxYruJguqD/MEN9kk
3adQBnCP6SAKMl0Sy/b5rLroOrWsEPiRJXDiZogAYBxmhvurzEemG/Dww3huu2ntIg+th4fCqWxr
RSyUEYFJH4JzwXN4tkuQ+WsbPQwMwoqsYv7jqMl+VUHhpNuMjCJaSNOYssJFhidovalREJi8syNl
3Ui7bB7ceQDIKGbYjx0zsL32kT4EOyeezHkT4Qz61igqC0j/xkycDQAxMHhJk44Wyr/bntkFNeCI
Ph+onpk+Vh0BheEIPGlPS4f6V1g2DQFnBngUvJRthUQMR6Fc213V3qItln+h2M2NPStkmv1NvJrZ
fotmjjMPsw6ldVYRLpKtAuK5YD3mpeouWMKb85ngzeuxKd3+qlKxdtaJ7c8JXrcRqDzI8Kqm/dsm
0U7JvhZ3VuJ1OyOEkLrpas9EPgLyOlqDXqjKdZE24U3UL6EUZRsP38xglB7lDPoPPM0ASh40baPl
9ktRbejgmtauhjv5K0SQc8eSHfxSvETRasae/8L217VB1eZE69FnKp/RXLJk5iSAf+d4ScZyGtc+
/c6CfB7MaUOEJbZBYbBxsoTCgUY1sIoI7EH+UIXtt6Zxl0VgnNJ9OxVesx3yTH0rqkGheq9Tskyi
iEQmqFod2tDGRzTZGiOiwTnnNV1FDfzsVej06oZOt2etEYjijsPRGqKyt9rmkf1DY66MWAcwOWua
9oSGUg4lrCzKHlqbPESIPoNko2f05d/DtJjPgXB2JNjmwuqAfySY8NKuTut9lYbyKp5rUjHMCJ0A
gInlOmrCPpmPJDqsJDQHRJRO4+5LvyVqqEVd0W14Ccfyamx88yEUcEt3FMyNF5dEZUTEOsORXc8N
9H7MAOFzIMfhzMg0krLI1+MSt5zaz3M+ud+7tpuAs6KPIwoyobewmci+SMC1RpG5nF8hxUyTOaEP
Jff1x2BQVwTNno7PszGTBIQ7Ab6Nazq4iutx2eME3rOB1zxadU2i8w0kpapj29qYD13T4oQgm6a6
GGcn/hvxAlAboqWp2adR/4LaE6XPoFLze0JW3bd+BN+87C+NOwgKg43h0cq+8qn77WZw+/R7Envu
cw+96JsUcfJ76N2eNnWJ/MdAsT8iR0ZEb+kyeElbBUqX4N0uAw7Z4ryXdYihlO+sy7ZTPhTpNq3E
gg4vx2pac8Ru60X7gCLc96dFuaZGJEZL32lLBzZJNgi3RMRnmYqblO11SlRMhWcTqZ79owdMo9Yp
+esXXj+UfBYyiK1zw6jA36AfRlFhkV/1qxllMGyHpE3GS5Uqp98BOieoeKyG5zHLEaaBSvMeki6Q
F01VCdCbKR55VvY5+CJ6P7ZXIlFiQvBCys6mHKAfrAVZ1qQX5pMtz1hYQAhgnES8HKSjGZ2XnaqM
bdJnEWjJuoKn0XIWXNteChqtdoMZFaBw/buyJHtIIFPBZ6qdaCYotW/+sklzZ68TxMZNzywZUOHH
lIAfuOu6NfZ8LAnGmJiPBCppD912Y9R7PVPvXEeWEz6aPl5wlhQ4futiLKd9EQEK2gxmQjcr8Iok
uVGYa2Cz6nac4CTp4Lc9VYl7NhSd8cSTrgHtWDbJvxWRa9j3g9QlpL4XUbLqPQxCHaeFVVnhCdjG
3iJ1A7eD3kdjA3/ofYSxa+Qu6V+RmM2c8qdKnlozqO5QlNANEl2eX1XAPu116UOeXjWdM/rISByi
0kynNcDLoIAEMu8V40vgWgUsDHbQz76o5pc6NPz+LCxyVtEW5l6+4WF2V6NTkRInlaR02xbGpLZk
nwNUru1o5bXLPq0rOiiddQu+IczpoW9MK+v9TexHg0Man4HNaMysrvx3wfCPDKH/O7fn/7feO92C
N7uld5ZPCDiYPg/ddsvf+MftCemN+qKrHXDAdPDeuD3tf3HegG/lLq1HRztsuf7pvjsuVDkE+kjd
6TYedN8dPKLLFoyeNJpe3HPWn3Tfj/ffbPFh4OIdhRqHo9w72tV1sCa6bmmgYdEBYbGcMjxc4Sd2
06+F27ebx+UyLhxOhsB1KYIuR443x5x0sODG+E6wVpHo7l2rMR8r1wTCHjlVjVGtgglkVlEJErTN
OXT0JsdL6FXjZKyX3Qjh4FPAcTrvyZigAM6u07VSA9EcNZUwmdLsMpGcFlaa7ve1HkA2rGSeYj2j
RxqDqrZ6b1hRXze+Z74QX4c0AmCBbqkjW13hXQizVn/FbK/QSAaUT3wy4y7JGk0MNFGJd+N1tu5O
VNiPK1oMiqa2juyC8pnzrryKwyuneQf/fEa6zBR2rciRd/KHQPKu/bcW5Pbf4/w2EeD4MHN8oaPR
n8MkEctxBlZ29zSVxXVFJo1LVLQe7C3wvJU3jhdt/YcdBH4Xliiqx3SJl1afd3SGCqKo6ylU+Ohj
MxRXhR62QZyylfWJVXd6Jl1Lgtj//LceUV95ixcMIodW+qS2i7zh6EBfma7j6wGF8kyvdF3oPtom
KeUmvHjWbZVkaPQbBc5iSDhlh1Vb7MfJKTdQcLwT3Vr7aNyxUmOm5bOndghrmuL24VvfTomXuumS
CCO7sNr0XSi/oIxY6MmQo9h/FGZPlaVxNJYATNcbp0lRJUexjM6CPtXZzmyRaFAObf2V7dfTU1RA
LXOqpENvUOjpggDyReObQNWmUjUZE0VekkB3Ve221br1lkjfbkhZ0oACPC4HuAEjTuxCMa2UfFlm
GbwSmYAQaNcOlRrkh9N9GfQQDqj20vdUchp3RSEbvVJ9ioJOyyb+EZpmUp0ouB6VHV5Hy5UUHajO
A+31lgPomzkCQ3wwFxN4n6z0OqrxbvU4+cb0UuLtOPHlLYqnt4fZ12uhdaXuQuuZ6u7RtbK2bNwg
jtjCEQdNKQxN+dpruvYK7Fp0G7dmux6Va6wbZZnXRmKUW3yA9Z0kPees7os8hSRrdFfSDouLyaxp
yOOY2oyJA5Tl8/f5aJJ4vdMlF4ViPh1AxDOHo+KpZEwmUP2wA41hjybBwNlsDM2mNfriLustQm0+
v+JHg+OgMQAibJm0AI8Rux3ezqol2B3Tq9JQw5X3t29lef9jKuuA8mFsjBXxviHuk8nWJoebDAq8
nTfiuU1tiW3TwI5UzUAQV7ipINkOMusfOPJ2+TpEGnGq4XG0iC1jhBhNkkVHP4cp56ijM099C+2L
p8mHcV/ZjZusbEmk+YlH8cFLI+nEejTaOYDI15nnzQs69UXioqxmZnGc6QYyb7vVk/UVEll7i/8P
I0o5tiembrHc+5uVc/ltfBMUJhHqmSgEjp6/DBTc4C7Dz2niDQQPM80xh9SKKlhcdOV3h9TZGb6/
wjminDHt9w1HeNYT146/ff5ifDDMEpg1nWiEW0Ji8z/4QJ2phzpuFgYzKxdzWxsjR9T5p16/Dy9D
Y512mYXKRh3NmsQyQ8+QWGNQHZjnqUtUYpIA3lqHtk+5Ht2p86MfxvTca3PN0aiGZwTt5FdZlNE1
mgU8nJ1HsmSgQusESvbDW2PDpjyePt3Ko4V0ooFL6AVleM7ZxF52+L7Y2QR/fhWXerCLIJNtIevY
4TjjXTaKSmPhDWLR3qpiyFZoJO2nz5/m0i87erH4uC0+GpNPxjn+ypVHnWkeGWZhh9nOcBv6HnOJ
73CppNSJA63Qx1A4Z8o///zKHyyLbDdRkaEuQs9kH32uVjSij+foApqn8TxWwRACGK+bcRc7WMuN
drHJoWh4VtMw0Jwqg/ju8zsQH6w1roNoy5SIyqASHL1jpEubnUN0G2G0kb2OjJwkVphV1H3c+N5g
xTwr6zbYN53dnzuqrC8TKGFniXBHAkxUeyHSYfoig4nDnNfM/YmJ5oM5nw9s2T0gR1RU4A9fgA7j
IHtyUmMNVYubxHU7yhqFhE6k5/7KS0VZ7z4fkI9eBpbBZV5j//RulRnzke6MjeOeaTajBdXMlw5R
hy95oNM1KpEGsaiyv0yNNz1/fuUPJtVFgsHaJuA0M7sc/lYdYA2R2EWWgiS7MPSuK1EO/UYHcGJX
SeP627IhEf2Pr8oL6C1SW/alYLoOrzpaQd2nC52QqJmI1JQq+E4+Q0XFwh46oMZ0l3Gl9HO2//y6
zgcziOegceDr5nTHwe/wwvVYZ0PnUoWNptnxeOmK5qwxKkuwtOfVRZAXeNwD1yzpdLALuyi72O4v
7KwzfhOnhItiwB8VnFW9af7GkxYHZxm4VrEOEJBkNO+CmHacnuaXKLNnbOVd1QDeC/oS7w/JO+mW
Y9g87ERKaIYXONQempGNz5lwaPydE+Mz4S4jyhVoLf/8eBOoCOpiQ/8FqgA7zk1Fx+LB8ka7W1sA
7a9jYALT3qqbpfROoEW3alWHanbUKSBPNZJLstgN5bjtsqE5oTx4VT4dTWIcgm0ad2y0JTqlw+G0
oeh1UDT5jrXVXvrBMGxjkfZgCusi3HcLICPOErh7fTpcGdIpLvWEcVDrGCRmUhEwOeGhJr9KX1et
ad309sAB88Qz5x7e3aOFPo9emgCtdDSdT5YMmhzw8ppStn0r5lJu1XBaPP7BrOopLoCUnnMP7/bh
UDi6HiceP7uvEBUacLgw2xDGGEBhas0IzmwxXaH0X4KKWtKRokSZJ3bVH73bSDnR8CCMY3Vc/vzN
/qgdki6aJhcuOrTcZ2ERGxVrK7j6fDg/2p5yliLuTzkWM9Zro+rNZTjBZSYHZ2oJJVFTTkq7Wpid
XGGMhNgmux6DbFZqYkcgc0qrjgB9jtGt1cz6nOBKyHMZYcSPUEchdpizudYiJDd8iunkfX6r72dV
PnVnkZAoi0nmWPMzaTOJ2oQlNiPOd41sM9zmpRk/lcUQXONsEOdTED+NremeWGGPu4fsGh02wsvu
nSujOzua33Kz1rQJGkxXcSXPUiuQN3mvi3NzCiQ6EwOgfNS7vyn32KssCBoQQPFwXRddsaGBj+X4
84F4/2ZwOw4nGEaDPfqxgn0SE3iPrDLAYsuabALEqBlWyRNXOZbYvf5qwvIksiYyI/8t6HnzZri9
M+Z4Xg0wvQg/q5FksKqexpDDbo+HQOTz7cCJ//ssoJSva6S4q6Ck39JQNXYI4rHzrSNMna3rHjXA
OirSO0vNap9XeFVFGIiXz4fl/S4EzdTr+RNyFiryo7VvSKKsaFvqA8NQvDgsBZSXTUrKkRyT9sTg
vF9nHUp8NNqJ6SERU1uHH2eQOYUhAM9wgoi9m26mu7SOU/uhmkz3ISoW9KGc3BM/8MP3kOY1QDGP
uUW922dl1N3q0eQ91OEDGbDVDiQK07OVUC6n4D+HWyML6aBzroI4TVb0aiHphGtSeTFgS7e8+PMh
5xhNpZMaA1/H0fqb2wUhPxypUP005i6oRqpQBgQXwJYAhE/sqj56IR2KP6j1KQQxKR99hnboUhzQ
DLqVG/Z9N9AiX9nxWLHngK6naadZBkEDJJnq4Swg5BaHbZZjWg5Tr63XRBqNKcoIqAbKncPxWadB
2axTaP/xDZ0SjYtwzsDt0OYOxdnnI/XB5OUsbwrHHY0h8DUB5M3HlBmBUEnHvateDHd9HMdnBYir
VZHCRShqJ/1i+R0BWxTjmhPv6vuljLmCWsdrvZyBO1rKYjHXlCY01RksDuaayvT82MZZG4OQ6CPj
riUc+6qOAyn/NoF7fxt7Edebz3/+UeoedcRlwnKQITN9Wpq15vCDmWTij2UvuAkHo/AAUnhTlIFC
ci8fvKZuznqITqvItNttB3DhucRD1awSMcUP1UCnPwZfHJz5Jcbsz+/sgweDoQiXEkEnVHbl0UsV
T15vWkHAjjlV4juSw9jdNXhdvkS90cx74Lk62fl6sqPzAbVF9vD55T+Yy3mkS9UaEQFogqMvaDKQ
BTcq4mQI+23Fu5Fvxik4dSD5YGp0LY6ni55/sYccjX7uwdTwCiaOAWge8q+K9DPEcApNYOGeynb8
4Ceh8GHXwqZCo80+2kXGkOjMLmXjUttUNeA+iIizaQQu54+HbtFUceg1TRZnffTkEoU+QYBYgl7g
V+f4iHsIJGl0ouwsPvh8MDtY+CCwLwrOZYdvrqL3DVt/meMAJJISOg+PYdc3MNyjovnhglS0zlUC
Vn1KCYWZwWWVq8AI/rKGDoIchIufXkfG+goVwu8sCnD5mm6Ecoe4TrAABXiSYoI98/XPB4dyh81p
ELWKfRywSU1RepPdG4AJ6BxHrQYhbJbOiVlteZSHm3GypJdqIc/bpQCwvApvZrU0q6h6kCNDQCtK
kIapdB9ZjXiAy6uu2MA2J5YA6339jj4eVkdYqq7CVnW0xldhYjTsglFuhtROEQPQdgaPhS0F0kJQ
o1ONAFddma6ZkCaQ9Bt69wSZREhyN2USzXDbCNSV8MTP3MYLdpVXW6hbAue8MOwrR7d5cxW3TX1i
l/3RJ4H/ylr03HjAjjXdYN+QQSlA4AXHJA6kxLUbyDa2f/7M6Y2yuNAnUgjyD59G2NZGJ0G8rArE
JRf1DA1Nibo9cZWP5hKQXNTTPCq371ayOUgiIgGWNkzh6009ughySm3Hm1RkSC4+/0kfXQzNHpTU
xSOJO+jwJ42zNLM6nQD7hFl4FQ0R+YfoVPZOAeTv80t99Iz4xEH+MqGwIhx95wDiqiGveLVm0J2r
XNTNeUoKxIla2QcbRxwZWFccDpZLa+bwByUEZpCZwGzSRwpyuFb1jghhGsbN/YiyDCRYdeJ5vf9d
dGb4XDxB5Zsj3tFbIZuoxufIAQ+2ZgnRC+y9RFJ14g1//6DwddseGk82w5xWl1n0zUwgUDklU8M6
1ndmujMNhdUxm4XaklsU7P/0SXEtCqfM+swDnIEOr4UkETFHzbU4tmEnRwS1CpCbn5jbPqiGUMDD
Qm+7y8sOb+TwMsD8p6jwc9A8fWP8qlMX9a7llF+gygHdGpz8h5kE8fWQhdUlYQzdWawMwqBjFHai
7n4lQ66/jlGRwyCa40cig319YgX8YNCxWtOEx9+1NDWOdnakT9tRpnmZmjakim4UdFNUC2MjtX3r
++eD/v7FpThgLX5hvnkudjTojvQpgQgKIo2JMt9GOHs1GUiTcrselwWvDr5G3tDKEz/xg43j4XWP
fqNu/W4sCl5fI6B4KWv7Z1yW6Y5bmTfKy+S31Laxtjqzca6m1r3RffIzSzQUpMlIil3fYqqekqH4
+flwMMI8/sO1jxtb2kkcSJA6HPMMMneihaznaA2Ityrvmmk2sEaXc5pe1OQyxF/nvLdIbAgC8dvD
FkCIXOS7MJ7qNi7vZNmjsqprw7zO3TKVuzgkyWAh/Xhfae25zhkPHjwDLFfrMZb1lFMJHGu6033g
GmyEtSSLOi4m0kZmwpTYjIT2yoPga2CrTUJ2zI2uk4tez7BaaGFZeGc9eyxWcp5FvGnHxOYsMLjm
3ykhMvfUwjnCzsPQ3VGTQqOX45H/1Rciai7bjvQr9i8l6GI8/SNyVyTIco2oNyquUkWFkxV2adZC
YQHFgwJkerLdOEXZVQsVrQN/LmDym1Z5Sa0QAZ+lPaQxZD4Mv0ZrSa/xEJbU/EUtgZYnAZbFmCrT
yiDC5FEpNKGIvap5QKqtxWMFrMm7lEOpIZI6Hb2syBzNHilpQYpE2Qnx0sJce9FUI3EHpaHp7BLG
ZN7AbzEQMBiG800nDOS6gVO3Fd6g5DojlaCD4BSAkCFpwv6u4N/81TQlBAkowc5F4PeIm1PZ9/sc
f8FmRHUNzMuMavYajYLK5Tft/Kuyu/LJbXEHQbMkXiuXCFYRH971FlvUVT3YjV6LDLTBThLzTDcq
rlsHHUHtoGAkA/V+COn1cDIKy2EfEUjcr40oDO19WEfpPdHl43ODJuOZsNY7u+ri8zpya7El1bz+
u4Jm9Cvpq+LJ18Z8O6cxmfNTjC7ZG8bRBupL6OqtY5KqscaCBk4R11dYY5vOlVhXDiYfgFs2WL0m
CNpvou+wL0GKEI8UOuz5IpahZ29TRUjYJgtVUlLgyqY9doN02A0hjIsNRhzZgi8qrVt8reOdWbsT
pwDhGU9tNHm/4rIm1Ysou/Araj1a3ROmlXlt+oODP3Uuhx+NoApOoIUBxAzo8RfZumm4zqxxtLZJ
LezsApPDkkDmBa3gidWBu+ql63+dAOxYpDsF4mpwMVyDxDfb636K0v9i70yW41aybPsraTV+uOZw
9Gb1aoAmGAz2jURKExglkej7Hl9fCyFllkjqSXmHz6wyR7oSGQ0A9+Pn7L32F3hA02WuW/2XjMif
9NSa1PS0yan+1hJZOPIMtburUtzXbgP02HDpvS4AxLVZPVuqqrUCwxwkdnKtquOdqc7Au2NHpGlg
Iv2oyCcLldldnAHbCQHNIvYnzJ1P4KsUNsJCR1eykmIRe2J0IAgWdXxCcFVmgmddjTuDLFxy0R2T
uMItGCjy9Znwx5MZtuW3UlPSz03TkXWz1oTqepUKFNilqVV/RD9ZVn7edGPjKowmv+CHVCKvLhOS
metItyFjFjgyToAPQP4Ct1y2wWwmS3GWiAbwWuOoa7FXRgNEo10t2kPWdsAviETSzni/EmUTotaX
TLXKe3XggOkO0oDbaPXddAAiY1noKGM8+oTTJc+Vo045fDElfDTLqDovFzud0EWFzmdRleOjXtk5
1w0b02ZymycLOqfSAC/ihEcooTMUV0peVOgqY9nfC01bH8llWu+H1oRQH8Ocdryllzmgs37tP4oG
wSdHAaO7WlUD/0a4GvKTRbrgdcKSPXhxlwy3HP7XG2eJEO+U6EIWjHWYPU7QJDREFmuLPh4aW09w
PCyt2kB3LJ2rsqvyr32nktU5pSu84jrVTaIAlelmbZHFN2PeXRF50sZurY/iy9QMueUrzgR2OhWN
SMEc1rWHKj97GVpDPAB2lDHVVxfdIN0CEKYkRmd6PMebOL+2BRTyaiVYRzKEuZ1sRLSeOqMm9tKk
sw5zvfYEeDb6cJHDczB9QwdFeBbCSZnBlyT5fQRM3D6ho6Xfq7KHl0oka3or7Cb+wimNhnkY6vaT
pGX/kCxDf6cDPFj3wtIkzjuLp9tFPtU/iLgMjwtQwZKeNpetZQ6If2Oxcn+Ajn2pZmN56NFHZHcm
MIBHVm7HPhc6p2Ninuvqa28SFrO3BoWE8nGCPejy+H6w82Ytdo1gs3LtMRnvWsEYLuCMygilWUhA
PSOYMrTo/sQqpLhJy8HpjQNpmaZaLZsGfR7PyXCazrU+jC+UJhRPndrNgxtN+fINZHVUeiS5WOup
Y6QJ8mG9xD2qO7ED7jErGvxmU3sWs2nnB4PppIf1EFcWzj552ect+1YPR0LdSyDqrBxYSq8YWGPP
R0mEHgxYio7+nLZkiniItdRPJd4+Qr6YaINeXGTlOoXsGJcklvPEC4B3682sg4pr92oVICmOP0z2
2sqTEM1Om+KUzrUoPkQTD9yitIwxszAFfTbYSQ2oYlAUQgW5BckftFflsjOdOIaIoUdfV30pOqDm
k7wEIKCqAfMqotow/LBnxuX0VV91baJ9phUVRBdnG2OKlgjxMFJ08Lx2S/K4Vevh6OrhYH8xkUV/
zE2gkOdOVK1BViT4WAVgssd1HfXaG0x9ngHK6eJGkhKrucBRyXnte42BJIsDIQBbEsvnBB5pDPSX
jYPIosW6nlWV4essQn6fUm55fVVoiXNssJXiQ7jBiLvoTuLhHOzFiVzaKdoP6ug8NhHUQW/FUHkY
FhPeadq08wVLs2hd1ElreJmXauEXsi8cvzgKhjqgj1fzVC3gsZ0abV6E/q3yZC1W082ydbBBvBo2
/htg3eGu0RW8KVZMvzOIOgKDzkOu3DejJbGUBuaGqk1D686x13R08zYliEtrmuKJmjCXSB2cjht8
1AXsEmMisWzOId/F1HyKF8FTxVdmYYfEIWGz8oaDI2vfdFJ5aXaDc6WkfX9bw524NNcmuopj1VoO
pITp93LRiEkoIJjctuVmOJ7HVM88sjHI/0pBRH6m+LNrFyaPhFkL5QoAJAp7mJ7NvAiPWqW7iZZc
YtMQACeidcl0Ik5N6xJnUOk5+jAxyY6Fj13IeUnxQj4NknGmWJfYQPfYaImnsoeGriijcieTiSA3
TVvUPRkLUx/EUkHd0soEDx1z6ebW7MSc+kYvx+iW5yOuvbmPQnLweA5zMjgU+9O0ZHF+qNO0zM9y
DMYYupNhIW0OpzJClVzkrd/FeZqdZobQL4YSnIRXW81gbN50pq4SeUF7YQxNSEIhZPkiaIDKan5D
XFp/QjLdYJ9YhC/XB+IjM+oEkUJCV0JhEI4zttAMs2HpXUcZ5g95q6R3VSIdIEOMEnD7YE+CVkkm
9QdRaZnw9NUYoaXi1cDN0TsR8B4jzRZ/GJ3sAUmUTtqaU4mPBmED90aF/v8gLYI/q9mCNmFkdbGB
pRbKbG6V69bKKLG00E73EAamFNfJQB4ljTImVBgQSAvBt1niGhpxT40zeRtBZ3bWJkFrHCQzyQoE
KbMtvD3OzH29GIpFqJpQi8DKyQM+zysNQwd11UD5EisOBMepc27VwiIlrlrG8Ns49pEF7CmPco9c
SVnu5YAtxyuJ7HoZ4Vvy3jYgbk64yaWB3297cUQMfjzZ8iu75/yRh8nAu448/AZCj0F3pC6ua0wo
4Wktw/aTqJ3yCl12FgaFINmimkaIskBktrK6VglcjpTeDNohYoDOKKA71/WhHz2jFktx3q6DEgWr
CEkJrnFP7S2zInpWnygKXLEYct3lwM26XWsWmSS/yw4BHltDlnp6FqmDjw+MRIg6LGePGEyO9JCP
cgIwdRIfPqKRby4NVOvaPl4XBUsidu3iJptIPA1skYejH6kjocB4RYoCCpemE7GhET3i/p9obTMt
GpDzVAbFlUuRiLOqH/FeMWzp5B96nL+Y8tHUIM17cxKga7HeNGywnznkzSAWyxajRoHcfxtinXMe
DsCDapORkMMooOU8iS9dO7SHWIzdIa/n8Nk05/jv93VgSQnwF9LaJKFv+lUL0q6yLdqIeaaMT2ol
654hboReUhI184ez/vtuMidqvNuoyBBG0cl83XAxML5qldbzwckad+PR6fypS7uXUpHwYEUh/3CG
/4VuzTDxUZhMco8S3TfftNYgX6h1Gkm6yYRY9OMGyFNWPKB2Pn8L42K6N42SJVAtQDUodn3VLI4e
DIYcSS9eU5JDQge4a67M80m2Wsy1f99l+FXTBcrk1tBFiaK+FeQg0RSV2dXIlSPe5UwGwhYwktbe
OtrKdV8jtxjKavnDHfh+4sFWvaHYhMPLMlJ/fR2ETlwQmXpIbNrG2aWO0xNz0+rPWZ86vhYSkZqN
E9HRbWLTVJhM5w9N3+2eet1Z4QHYtKqWMDTAeG86sTJywgx4TwQlLF0OVTbZ+24suk+dLJ+ojMPr
eUu47pS/C2liZgXDBnkHU7ItNO44CvqpiTkniqNVhDHxu6fhwBGoIEMwbOBRE2rvlkv+yCw8/cO3
/f6uR/+KAIfJLOpUEsFef9tKqzr5uqLf1KJUA2i+HRZWaqHKSOJz/iI/+f099Yu7nsUF0CjT6C1i
TLx5zBSREHdeo4fslKraVX1KjjvxIB4kQGYHoWOGBH/NOrulrRMrwRml4ZiDnjO+dURT7laUugfu
ECZ8euLgX5Q6lfHv3+QvvhS2QlZBtCf0/t8K+6Z0tOtYzhGFSA1FKKNNLqrzmIQW0ajffv9a7293
JNj6drOjdEEpvDX6frrqkyJISy4tFFBjRcZmZbXKHtquYwZabBnS6x09ehjWWYlOtJhpsAsNr7T/
0KV/b7Shp4MHhDEmNACOFG/eBdo6g/CLTdxAYFNxqORqEnQTJ/pdobbTrYK/9PMcjmvul2w9ur9o
kuIKf4X9TVGEU/3hAvyi7wqdALWTsDX4qSgsX38riWYr9dG2MKatDJp81RGqU2TUa2bfFDG+ULUg
rCuqGpvSfF3IjdaaXTNgssRoOn4a6QcGQ92F/u+v1vs7Y3tfDJ7QQOFqeSu0buUMM6/nzkhzwsnn
FUWDRUR4EEW2ss/X5k96w/eLEbpWpg24RtC4MlJ9/T3gCxENNyLz8nKyHxaGVEy0N4RL72zHgmih
wk6zAaUNdM/pD1dh++WvV0I+IQsR8w6WRMZtr1/cJKNcq0kV8pJpaU9awt48UoCtP9x7v/hKufN4
CDDG6LDp3nxETlfpqm5Kw5hj432Gjvq6lSvR7eXaneK5Ionk99fw/dyCXWUDk22kFpQhb2YJGa0K
RTHY1gbCw66MQhBgAB3E03ucOH/7pQChQV6hoNi0rW/2srGQrdrruG/inMjpte/SANwiXb8mnP+0
sL5fSHgFbhZqXCbTfLDXVyuy8JqNsWCjnuPizBzK+gEzT14zUSzti5hU7skNMRudF44i9tMqX+SY
wJ4jndere7rIRAxWB51EJ7cZlDWgaxPuTIA1oIcyazrk6F7/8J5/cSXAxWgWil90pgxZX79l0hiR
fkY8TfVgEiAWhr191rAW7RKxrqe/vxTvlxRm0lxsGKisdRbl5JsXwySXQY6MPWbUorhqh6yzIew3
87c0BmOJRw1qQGmiPiKbhegqHI1JPD41Ms76oF3bpvDsAhWYrzHDkDd17ETO/vfv8aiLePXEoZYA
1L3xi3GNoL59/R61HuZELghzA3thLg9RMkeqNzXaSnAT7evZj5QRdoWplvEEE0Q6y4da5B0S4cwC
KWwZAtbKYJIAiTiGrKMaezmdFsD+1JQV6nFGQcpllPey3Y1Z05O+poeJdCWuJJKthrCcDoWhtRdD
Aesi6PNoDrqIqMdTZYDU4c9KNi+XHaMK+Ycn5bjPvfnoOIS20TffgP4OVEsqJmfWKqTs0ob1ZFIa
ZfZzYWefaUBoFRgNEtICmohWRuyPntc7Nie5S3Mnz4J4xlxz1q1VormDtrbGeZKRxRDkjB3uNETv
Xy0rpYUI22SFL9dz7V3qr+FzCq2JRsOoL3mQzklM5oFI4rvfX9V3yyhdTA4WDk8l/2eu8fqiNlGY
Z1ScsacIjnsw4SyvhnX8BzHk+8IK7QCnJA3gpk0deWTl/lRI8FXZiQoFBPJsWJ+nxeDMJ4AeutjP
C73FD2Qr64elDcuN1l8W+5aICYAjQ135IzwHdIqlQWxDNPd4sel3hDIY7Tld/6Boev9tYH1DIcvk
cqOxvxXtmDS81ZnBnmepRAZHQ7e6QBb+BB/91avAWNVtzF3bo/Rm66IzsgGtt1ZSbEV0xhEOeISg
EEb0+2v7btFFpS+h7uOI5qjMN//62ir8d9kVxPxNNfBOIzFVN6RfEixFX1YnaTSbZ+M2M/K6We8O
rcF9ufv9O3hXIfAO+D4xZSOCEu/EPZMoR61ZeQe6rJRdpwvibDCcnTOvjQgE0ggc1RXVOZGMC69/
/9Lvdm5emiBrWF/MQrap/OsPPzN8H0QCRCmamtWb8J5cMGkMb1l11Js5zIo/nMx+cVG3s6i1uagA
HNhvvuwQFx96WloufZ2J0znXvy247P9wRa33r7LZtjkLbQ7NrSZ//alCzsN9vowpLB6CbDKa1Rlp
aTo9/Za6IQ7SLiPhr1Ni/DaJGMoxWDGQLjWKMLBXJmqMShuvKqI1vyq6mveuvjAvtkj2GvZjWeYP
qEpgGSrxwDpQdXTZOxJ0b9GxSaj4Vm/t5JRYxACtFSmLI+/081yrjkLiWzbqPulEhsnDo0whhqeu
oOdmWBVhrEsNZYGQIzh8tBWVuwQtYPhs51oz7vHNkOFUTLPmBIxnQ7y8yIRzP1OQCfi9XvRrQPu5
0H0niyJ9x1Y/k/zIVkUGGe5qv61recOpZKruK5pAy9kssxWZ+Tz2TYDueuagQtoBOVd1D2KR6Xb3
uCLLUn1gXgYhM3FcjXyjQyVPwEE6G85Qq64UJSSIfFw6xlcdD8tNhOAKF8Och/cpUXFPXW1CZRYY
GrpPNWPoU8OqYaZxGlzb73Xo/yJP/gN5708P9jvkyR0J9xdPxLFVP2eMH3/oB/WEjHFaezaqNKo1
WhQsBD8yxjd+CYdX/mehBQJb/T/UE+0vB2ADa5PEzkVtx9P6z4xx7S8b2ZDk+cKeSCaX/reoJ+9W
QMx3KH1pUlE3wJ/f2lg/bXx9apTwBrcWurUw2jfn5MSxITzhGrf9aulY+2ItCNV0vGLSfKI2ySlt
zXonZHafpzIYyunOSIBtGnPcnG9sBY0EPVcD+RYQ7JkzaW94AkYyhs08hNdKu8LvyL7YxUCmPEsJ
n3M5gWMatdSrTdrqs7BekI2AAnWKve2UD1aUU6PN9gxFXb0bTbFXLJTQcN/R6Bb8G4PbOxpOy+bz
UEWTq/Zm4St6eA8T4HsgwN+6ze8r4LTFf24/87WqF8Rqcf9f//nqT/8e/Ofkubp8Kp67t7/q1W/u
/uv419Fztd16r/4QlD0JozfDc7vcPndD/v1d/PiX/+5f/uP5+Fvul/r5//7H12oo++23RWjbfr6f
8ev97iE4T/p4eHoTu3P8mR+5O+ZfsAJIybAQ5G0uAu70H7k74i+2fyoIRBo4csSm1Ptn7o4JLoiC
1sI5JikFtmb7j2fA2J4B6DmUQJAYt193vAB89OvvVTHf2v8T8im3Pemn4pmqGYODZlIBmAQDAUB9
/QjooZEzeycj07IYz8EfVUHkilKXTySk9xnxCOPykNfxeA/58XPOKcMTa2IRe5isuRqQgGJ1fmb0
xdnYpUUdrIx1tiRIxVYC5mo9YLKkGZ1rcnmW7mye4ZT6LbD1jz995T8+189sG7jWbz4IGndzi+dB
N77J3t9u8XZHP2hl4ffNaY2d/RoRvnlCyEG4HjKzIR+UM1zyLZGtw/BONM8Jw0jTizBp0KWokyh3
Wyshm7k21ib2R1lHH/qiTa5N/ISat1ZDzs6lIhemh9PfiqjnQcdEbSanCAvsbNdoKOo9xbbziEfU
nJt9J3sAd5MQ2+xlihg7LASXPIbDJA5TMeJrtruJdD0NC5q8dqKp+KgvQIdJkGas6MVr0yIQJZT0
a42EEZlYBCzOj/OF1PmJ/jr5EkmPfiadaZcy2CY4K6DXU+QIQsYM4ZGiIQsZN9s1oyZlYRcFY3cN
uWCCllZnW5inRb9y10Xh1LgZF/l8tnr7xrTzJAKcoE0jPtrEQbxXdV0ODpOx0d50ImXaDfbUnpdD
s9gHwyjD+oSB0ioZbOX1NzuBFNesjnGWtjYkaKan7Sn6s/ZTaqWtDmc40viSaA0Cw0O2YnnsD+u+
YcL2yVin/nqMe23Y5USgjj4Zx+Ml4TdUK5RMm05LWRUzIAJKgNpANL+6yrLhrGn/pldFMmq2Ozrl
+i3s25YQ5HjSXpqshRU3Vvl0T/r8qHiAs+VzJDc7SZy1JDQuSnqp4qeSV9CG5XkzsS24RV7xBEy8
40KLYAjWVkqAoSEQ9jBY06Zbi2QyJIQdAJQdxgWUNUXCEEadVitGEjlKAmObxDi3O3z+zFwqu/Lt
ggCpndrqxseykvbXZAoX0zOVOOb81ZUZBM+S+9NTW0opL46cOifcT50brh6MywAh1Hy1corvfaUU
aeMz5bf1cyj5JGPNeTq2ZxDz1pepJooNN6ytEjfI+bjbcSeKbWY8rLarj1P8NNVI4YJN+f9pQfjH
3+n07d1y5KkJwC1PESIiQ7+T/XhCNAXSC4UcWHKpZuSWzIVzdCqriJdqJ5awAdGVLOA4Cqjz7tRm
xolCaHbm5YkCGDMHI/GAUaWdgrawh2unUbvKU8a+fwgJorxVtXmd7jXZpY/AoSyalfY8fdbRK81u
rChE/tZlOxBlXZZmfLoos4DyVdX1i9IM6tdBiUkWXuNy2Rc1EZYnZCvmL6Wx9BeFlVX3phy9rKPH
y+PgSM3NeYjPRNhOXwow4gej0NP1BFJgiNLK/tTT3u/2a7yE90vfcLHhhRLeWdX917xmWnzqDAuy
7U4qDDBlnZrC70QdtgHZieqXZUBkeKJ0jf3oDMPY7+N4I6Q7dV0gKXNGjpYUrFZAL3ZEdBXGleWR
/8jcdKCmJY14VLXldEH8zky8A9jtRapivbAHovwb+b59OzarZDcoFnHlMKVsGzxxWy2uwtoNWkfI
kDDaquksd3WiLgxw6XVfpJF1DwbCCFzxOWnY0Vg22UkhLFSsg6b3nOXpqEF6Yq+675WMh3kxsQL5
5RrRVkIqh05QTtZCLrisyiCcaXxwkI4Yqqt0fFReD5h9V5HuXBs9bZFRb/UFGQk3DU2Ytn/IWFod
L5PJJkhCYll6ihFbZtAn46QxqiuKoEtmkij5c4hkKdwkX5NCrglAGxKRcUwayGTz6DZ2+nT01IEu
l6eSD0YwnFgYaMZGjyAM8UGIzjAJQ4P0ZG2QbgsULnZxaCfqdRSqerSLiwTAPmC9gvDurEaUjchV
t5A/qEWyc4w+ukzaten3Sotf1R2sybLpf2bMLhwEWU9StvE9vkQdJTlNmm9yQIYQiDEfx3OTBb34
ZhLpQWekkqZrr2EveTENgznSTWc9KEqSx26XmhycalkuZ9Ek7cIHOzA/IfnFxTf39YAAedK/Guja
IdgRzOouobM54BKUK4TQ9vLOScz+bGry5UNMWFHOTd6VN8SI2ldWnMkb2A3dC1hJ+WUay7ndZRkM
QnzGQwZluessmPgOFjCeMCDHbg90uA1yFu6BDSuOrlJ0GCQ0Yz3SQUyrJPU2IRpV2NfdEzzLzArK
wSHv2dYW+Cmc9PrFA0Ldf0h0aMDuTLQGN/sIPGwfQvgU/KpkaHY2pKbPWKtTtFagL1LSe7OExHdA
+l9jDqmzD+BvQMFC3zH17SbX78kL4F/nRT/ah35YAIXoPB/XpoZgCbCFAuuJ3Hp78RTZDxp+bgP/
f8QtRphbJDvU7FO4BbLqRnYu28q5ntq+v58LAcCn7Kfwemkb5HtwfXLpqeRc/5iT/a3i+d+rjP9/
w2Ju9ey/MITvjohu1VEa/+Op/PaP/XO7PkfVmJRPP5fX28//i5GJgoKsEhpDAB3gV/yzUlaNv7aM
MKLvNlM/E7T/qZR14y96l4ZkDq2j92Bk8q9KGUamQclNkYzR7/tB8k1p/LtSGWvK6xJTQogGa4In
Ebsrpui3HqiZwQgEM9LQ9bGl+ZjMOs64sMjtC1WsqOycsu4+9TRAMyYnEXRfG3GQ6RVNhH2hn/sp
3ZErpK8A/obpKeon9UMXWyNiuGUtWaqKFoQc26BFIviIRTSYbejdriHzxj6tUaoPiNRnZ/YJPR5X
8AZh117SuCcT0OkW8UKuw5TzoyYpdMOYs8CYmZJ/VIyuhP5iymj1SiO1dHSIjnawZC+MIOF48tFR
9OShjeLsnMAFR3Xhwhh30xQzWttY7NQy61ychnk9TEFoWKimq0iqezUZUfJhQBcHe6EevOjJM1pP
EJO2ZwCKN7MYU7ggsob2LNFz504UDivbwiGYpZhfS4jjeDkNYXqZsHo1HjtnXTCu5WDLcXdtaPgI
GfDus8cwitozJNZM+htz6ehEZ5vgAe0faRFVo7LrKFra3BJo3r8gFyxC9Hp8736TKY7wHQqzxNem
nAe7GTtH2696J8LzrM2SEeO8CNnARO54IVm8nBVqJ/k8Yegc3am3nCstzozYY+phsFayT14oyA8/
K1QyE1tDOX6tMmHRtKvXxRvLrDnrDYdaPSSpYh9BWnBczcZu5Y15CAABn0KLdpmAY38UWXZZ2EV/
2UFDZYhuj3PuWXHIXYb8doJNwn58zg4VfpbtECICLxP5UeK/Oc1QanMGWfJ2X8DDaD2+/KH31ow5
jqsWevJhzNO8cWmw1B/wTEdfythE5j6Q7ULgXFGsD0QHczIqwF8ogbXAjeOlBREuOYGWyEOFMK7R
9hXIeWtOXX5pYprZgWSS4Zl5tBWsR4uBHZrqWXo0HtRHEwKCSQwJCYSCuxHices1FruwtjjpaX60
MdRLM3zJN28DSIPsS7L5HUjGwfpQbC4IErGYdaIsCO/67zaJsutUlw2aeVS+tcUPEj6XDLaylZPO
5rboN99Fx+6jc7tuboyIjpS3Hk0a+tGwsdpdfEdHX1tdEDWU3umoPNiclimJhnS+kVWoXg+z0DE4
pnKMfWIosYcAfl8AcG+mkeJoINGc0NQCcTSWzJGpfjQaC5ZmNnb9PaHs+F4ofBi5YX7CnKIfjSoQ
miu0pkcDS9RsZhbopBhbFqY/38TR7uJszpcMuvlDQuDQV2fzxZSTBo4qrQu+uCW76ci3fCwMdXrM
6UHdalOMIWDEokea99F2g4cdC47c3DghdaTjhpbaQS0x5qhwZ4blxU7L7dYhsBrZGEHQYXlDNItO
URCxP1vYf5ii1Q/K5giKj+YgGvWMeJejaaja/EPF5iSKj6aiXuj6oT9ajezNdTTVmf4J3SlWJLkQ
ec/9vFmUdK11fGTGoe45cb98aFN1oR1+tDZt40qdkmCzPNHSLr/kS6F+iTKNtIT4aI+aj1apPiyh
7tffLVSbm6o9GqvKzsRkFW5+q0KjgccxcLNhISY3z2luo7ea5GbUSjfPFvsE9i2jaurFAztYnyn4
7YiJP5q95NH4RT7D/ABHAVm9YySEF/bLUK0YUDbLWFrF2MecWcNKpsypQrr1Kvristg8Z4gUUmpm
iqub2YHtAccEf5q0GvHcHU1rHK4wsAGWZDcg4wlj23A0uSVHw5t1NL8R7oERLj6a4sqjQY78KMxy
zuabG44Wuu5op0uO1rp4c9kBN8VwFzNj0vfl5sNTcs67bnG05ynwZi65sQrHM48Gvua7me9o7FM3
jx80Zex+zXfr33cb4NESaDoKfj+EQ7pDp7LhrEGEC2P2yDGi2p++Dxa2GYMzWYwb1OPoITuOIWDr
y0thZuttdRxTOMeRBby5+Qss9PwBbQAjjQpF/Vl4HHSU28yjj5Ppavw+CEHWhEHGuYqPY5L2+8jk
OD4Jhzj+/FNF8ovm0bs2sEVIGooyeDgw4Ky3zAG9nAxW8qTyOFV01yBP4lP2bWwxVh8FMi0NP6ej
cLak4w9M8f9Whf+xKd9+UxVySGNu8KoO3H7iR8fU/mszMGuORtItAPStl/ejYyr/0gi9YDgAkgBd
0Sbr/ScrXSfenD4mfK1Nm0MP8H/qQPUviSyCn2J+bINSdP5Oy5QpxJs6kPoThDkzU7C2BPAe68Sf
xgY6MaYULePk0dRLgcUh6zagyq0sJEQvWw3ODK/OQstmv9DNZ7QjVUgyysA+mogufTBt8BPBiBHi
stWJUfEwgxIHl6yFGnqp7NdHFYuH5hltRSqXmo0cYGz+swUPyZCV18u5BWKWh83tqpWO4zvQUHs/
tGuZujgy7JuB8TIExVmaaGNoDQxuKZF8eZoTqd8alYuTFsb8MaXFcd6HKy+LyCcLXY5wljglVMBa
3Cx8liq+nCGLcPcRLBfvWHwfqM12xANdEZdwxXH7UVmJcZnsC47y51k64yVC/TyCnhkHzyATQiIE
CWURkICxR0FAdLq6598lfpZqY5DPhjhtbCpTBYECUTRQU74Y8mPrVMboilhepHbrgzgiOqENUC/s
6bQ8Nb11iSDJL+30DC/IB5HNN4sNDR53SoCjbtzO664S1dSOOV+D7YkZhCg9ESCGVROQI9q2bmwL
6itEecFKTU5ANOIKNC+D9hhZ1W4pi9Pedmp1pzTI7u11Pye0MxQTF3CjKs/LirxNnYuPSZTSNWhv
ErP6ghzBwhU3MdfOy9PabjwzL05rFRFNdq+vzS4ZiEzCgXrTrWLX5/mpUY83esZm0cSPrfkxTYRb
KZ8iW9ulXXUQq8QTP3lZb14oYcuXNNPTwXalkDb0aDdhuzO6DodbJO5i6zaJlw8j+cTIj06iEl8h
Gg0/r2IO0cOwq6ktfBONVIVonKorSIz6IEIOCm4jz6olPQX7eA02nYlX5eEsDCriNxhQEblj3pJd
eIb5FFsftYLlDHxzCRRohTDQihB5C39bd6DPGdSpsYMbIPJ8p5ojI16LTy0/DFF91vX6CShR7bZX
PpuVdVHVWXySNV9be7pCy+nitwbsWweJ1V13EYbP1rhN5/Jl0NutkPuo07DQ6UQTizb6lpIHql5f
lVsuGm7hVFLhpPi5CscKFqmd5vNlgvOVmcytTZsWxog3hrfhpNAlKaNzEmGuHervD/FEn50wcy8P
872ZjXsDAARm0DqQQjmYYdJ8apuLQVAmdjPmjTVrPyr8M6nQ5V3C4aqoYo90p3OUHvd4qYQv7PSK
JtYJWlgMckwAMafscVzVVFxNpwfFREqkalLw5MVOTZIzo6GlPzRdEKKcBa5T+lTap0ZcbmcsCFu1
r9qzTZiPfTnpHCOi5CIL1b2o8wOnhJlDinlt1fNpu01scKVQBQmMAXC6RNN5uDsvwyU+laOyn03j
ZcafYhfTbuQOkUpxKkg38fL2klloc5UpvXOtrTMH++F8LA6zSqANeltm7fFdZq4WiSr1DX25M20I
OU2kEyNJvMJRmz+bbYPTK/SonV2UEL6zoCmJlOzTImiit7R0UvRSPg1T6PsDusEl3Mca3yjjDpWT
H7lHAPnrkxKwNCG4fu7oV1OLQCCWvqy4SHnrqkkxEALE0dRqsrtUNe+KnvsvlB+MrPTCrD3JQz66
HR0stdinRkfmVkNyU6cmZ1pbosGPLhcMQ6B+CHSbg1lxCLalsWw6p7Fae52+IQxoJWa43yZtvCgi
Fgb6vzy4L3Od+7TuXNPu92qvIkUYsMTfGElbukT1Ii+o4scln870cLmSXXMwy5aSN/RaVZzZS+RX
RuGWenoa0W4TCwk0bddv5DbEyHa/+GUugkzDg6iJBhl7ZXxZWztnpeIjOcKkg9leCEx8c5ocLEW9
EGpzoLaG6po9t8SwPdRai2UwjHay62gKaOehSD/rYiZKOT4tDNgH+nrH8OoC1qVnWhrZ4RHeqOkA
1pzbiWRGzFO7HEf7vLQ3ItdeVrvaGYtBODKu3v1ialcdzce5swPbmB+srCfEGIFGF0/n1mCeaoIU
pXjtaPVZ9JL5bJ1jn4SKdeit4Yb8tPNtOZqJxcG5LU9n/VkJHW+E0uFq1re5a3zyl30ruaavMe7o
izAt6hjNNW5NIhSjn5c5vOiL+aCv1n6w0/NUW2KemPZ0MLjs2nw5iXg3yiK7msPlMxIrSn9gBdS7
14hYSNGkh1Gtt0n9WDT1/BUb5V6v7uzW2E1OchZm4qIh+tDvwgKfq6MWDLisuSKwyZ6BICFoblj2
LE7m9AqqsPrWz2b/+N/snceS3EiarZ8IbVAOsQ0dkVqQzMwNLElmQsMh3B3i6ecD697bJXq6rO1u
ZjGbMloZmSIi4P6Lc77DNqb95pJ615zGPkkXqmEvfvCqYiTDVA5cLeyA+5997PVfpyWuvtmtQl+b
GCHuJ9OBzluYir2RsTZ868ll+z43fOtNO/dzjsR4aMgYKOwMsr3iaWQ9JO6SpKAXaZ0m/uHVI0TB
IXPjL3NcGwd6YIjhJiFA6vuQYh/dsjgaCbVOelfusy6FGFgFRcZCsI3Hax9/zLifJrv8GPwQKKfb
Tv31MPpkPLMt4lc3xObVuKR5rq9l5dcfpESPP0Kvt7Nb3mLZgykoeXaycWiOnY3zfF+GVquPGXFy
3SHsZRKdQmKq/V0zlwpXp/KT/moaZu9FBYrfkbrol7Z5JdRMaDyZHZTNtAvBMUPqqHWRn2FFBsNZ
qrBk3taQXdeIpXQeKt1rap8yZ53kBgTcbdhIjyANVDlbJ8+ixbleiigPjuOkMCnjOyb2NFOxndwu
g5JEK/Y2KW8TaYXJLgG/qEjVdltwCCmEgA2mXifejigFyYgNJDvylG0QoIgs9oJNM41pdps6FBQ7
XqouhME/eKfC64bq4jutjZ9A2tW+i+q8uISzy45E56TcnYZZZU9sdwYWg247DFuIdnbKKj1qGWgM
rN/2GTdGu1cj5v9zHfbJXaeyAhexTSFyok1mxECZF8h97ONKP0VLDrjVGdXUXU1NFP9w8N4bfizW
fEjJkKfhb20Gns8K5PuWU9iXWzFWoXtNHp61nFqdKGcbk3mTHeQUhy8xedXLCSO3l+/6MUqGQ9dV
xjm7drMwZUiyrtxYcSPWYFZhYTqasVpcLBsx8HWd6qZiWqibVaoZ6fupGrzbGVWNvSVBgs4KUmIq
T8E42iOjCXRph75TxbRHJda6iAe8xDl6oWTu02DOthnNTVlx0NAX2mt+sOxj6YJ+YCc5tPMdrsua
jt+4TrZf6JnPtuETjQ2nDsUOxUzk7z0TBwJ2yRT7m6IvR3UeJ9G8s84x10k3MlF140pfasK/SA60
vcLHWgv78TCbAQbDMilzBSiAyVxC/c6RYqt82qq+7sSZGaMmDQQvHcviYILAwQrNf+ubwk/3RWoI
fia5gSlI1ZAz7xUmuNJQ9+GNWmVwPQ6iKnZ2wlJsQ2fhG1Z5aPZ2i5l8EgzcfqGMAUygtiJvkRrH
FL/8n5okxl3Hyn46eNHohtsx66N2B7/FSBY73vA269CkrB6TEdh3XkDuioqkJMndLxwfTfRMoWNY
VDGdIcNkLRtYtW1C2YX9Pq0W+bNGrfRdM+/It50mV5h7NEEjHev2Y+jSFWKBDY+lT2MSvfPTbjc4
RGFgW9rjslkzx4rMfiK0Xs+brKrqk0Zm6O16j2oJJ/74zfdr8g5dBVDfGQq5G5BCfBetZM/O7isf
CZ9z8gvJNsNVZaj89kGTNNWxlnWeHwkpsB5mfP35waQS7UD4NRUIH7La1z+x2s3VbWT86Utpeo+M
u7SitoqCNP7hJ6vlMVjUfDfPlsIOySzxa8ERnWyqIuSOBiieJhte4OAJ3ID3w5NK5mCHhGIhao/t
D5xUQ79Pul56xxoRTYnQI2HiTWaqfc46Vl/beqrVy2xbbQjmHbfhJlZOgKoq8j5Z93o//TBFwghu
wntzR08Ue+WHkUZ3Fhh/Q8DiyCloO369qxDWfaZjiyTBa407s54UJUX7IkF7kVoD6iYiLpzJeSnD
Rzn4k7OJl3L4AZmNUXA4at4+1QVGbQqJZHqHHoiLyY7pljx3JvYrclhQhFX16PWQAjBaV0nPVD2W
3TaDscGnKYy5frsZx9DWrck13A3N1HExL45/Ma03R4jmJGCiLirHw9yGEXwpA1pmN3qye8iSnOTO
VBfZG89s/HMZljHaiSVIWEzMEXioIs0MXvNgNMWhdbPpsbL95kHlnvMOrFPyQC4NV9iy9JRdkx0l
837h5rzIqu/NZmoyx2KBQkj5JpEFLoYQ3RL6Fm9YfMzZsmM7Myzud+IRy++K/5LYl4QM8Co0Phlr
eZH7v2mO/3e2gyqUxdx/P9x5at/zPwjofv3930Y7/j9WU/AaZGR76KQh7/3f0Y7lRP9geIO/019z
fBz+2j9nO94/VrGng/UE+QGnxz93fG7IrMjHcY7vA6weXeJ/MtthEvR7OZyA8oDLgrESU02idv6q
iY80a7C1whMVkTLAxKxxOYVWE3hbrtHgCEWS+yseZwfqlyHgdTcFZtG7tISqtifwlA6lgCvGpi4R
cb8nTTcdyDyAXEK7nYU+dviedk6idmjZSo1Z9Pi71/pfDDNxKPxxnskvwewMUKNPFcbyE+Etv+Tv
5lPtbA95CfwIUEJkHvimhrYmHpW9m1Q8wDGiv2U3OM/L3rG8BXyIWI5cIP5HEjMmek2aRHvHoK9J
d5ARGI5vWMSWVW3e1BkemqXkXkVX8Y7mIdY0Pk5QYr6ZZQATIYR8YyqhAy6cxe2fWup72r7Kk/co
Vx3vONU5YwE9+WI4LiapGB/hfqQTDVjAbZulBs4XV4yD9qgjzC6vF8YoudN295abxdSyQDOcnd0V
PPdoCFCbL0Wi/V2XtNYXUNtdA8YkT/qjikTzSR4VgjdgUDCBcodWPnJLllXkgMbHJOunYRvAO6yp
6CuMLGSftpR8Ol/0HnyRS/iptFhB8kWukz713X3VjPPjaCM823hEjb5aLicqC1mjrSeAKLI8FII6
4zKjkZr3WA7y59wJWtipVT4esyZliiCjntext8om2w1Ua9Mb/5quUrdAMp6zWJKBE3dTqw99Imwy
tTNpPxbkkogbk6f1fPCAWJU7s8QoC0n26F6V7RABjByJRW82m/5nV2cgYLKm8YBQCNEup0hTEW2L
cRpfRZMznMlI48Y/h0V0udcoBctD1FlEFQvEkulmyR2Gbr5ysosYjaLlbsLwNrW9znsMl87ku6TI
+S2QzLWvUhMKfy7HxH0Y8WhBUEE2fGnVsqR7mCnZdJgJ9PVZMpipu1WZB9AzGQd/JvOVVcneE5hV
yXgKwCd4dr1cQrdjzFTbVfSiBx9GsTGrdNojQO9bRopCiFSNVdOee7QZzlY64FA0RVN3r2NeF5+g
zqAwSVAPzk8p+uk+VNlSbLX5lSDsNv6706GxvSAzH5NDQgsekeAz5/N+GDSSup5nKtvbUqTZF6a0
43dXFuwvpWujMhuqZc3kLpOWcixJtHu39BAQLunk8MV84Mqzs2H1x3Pf5ayINQvrgM9FZLjuriS3
pk0XPkbOgdHtdN/Ene3sOjod66nyVeSfI8vhYVNORDKFrGu+qJ4d0GEOCtz7ybUxsW1/exQV9T23
F7ZlvkSLan16m0iO8U+ZRT4YZKyMXVO6JT06q3/6pVctwKJiPWH3sMpcorxpRRbHX6eMSsLf5cHE
N17iqX2NBjrNu6okMZas+/Xjyr4qES/a0fy5tphmE8+7fuj6MavjQ9Qa2+wI1yDqNitHj6cjqBAZ
Ee30HvqpETuC2dDV9iYVLy6KpODc+CP7snQOicUVxfDAa0J2LSNM/9VSSXnNEFrdBQ5+PmqyzP8+
WSO6sYaWuygr+4R3oLjKUk5dM7jirAfJo4yHpNqlkWtOad18ov/pdwsS//QQWHV5G1ZuuFJXMOod
CtlTk5pEsbpabDHumyKxv4FUIhu7gsNTgHB4ndoovJWh3XyJTVSu10Eq38bKjq+qOWdAP1voMLe6
RJeom6Te9ZjhSCNGIdiJUd4IPc8ELRIdfe8xINAADSPvlLKlCJk3htkXpt9PUTb1Du9UvuI8IJmp
B+zYyO5ivgLL2DQsXF6fIZz5Fjp3toGweKFlFTP1TNx8AQeW4sOcRdftWmBMj6VkXbZzZyPu6VIk
aS8t74Fn6WfNXnI7JDCW5xBAW9RHWpK1PopdKvr8cW6zEmoZ0HX0pbq7hu9VMuQhBzqu1JcyVMUt
oeGfOGr6bxSMUsCXSKxii4W5sc406sm3qSye9NKnZ9Xp/prfvtqh5NKvU0y/kps8OZcMI7dtpeUR
rDWDG9WSKkW6UHNZfB7oHOkvk/uJLCNa7dbbsrLlyS1g3Iz7BRYTp1mVfWo5E9ldyRoJMOCHZlO0
Q3e0AR7xP2Az3Y1xF5f7EYXxgdydOua8gFdF2w8JeFt0dXG9QEeg8M1YPEYZObAbMCittYs7k7xL
DEgnp27cN12TIARbKuy+57kV2PskseenbuyCI8nqRJmAl4nLHQRXFUGowhNCERzcAlMtz1isoiMn
ib6uAUFASvbTi+tH3alqwuXNzAxdU+1q6HJZS8eZ2oX8ztVIh4+/Nj8hjFOnWrY9JKzMQZ0Xocq/
5JQv4Ql8Ir2j0bxjm0mV5qclmaQFmflM7KW/SSuZ7hTV1BcYZclrZJfhm4WeNkd51H5XzYhahhh6
xpJ2smLFQqiY7KEIZUnLOLwqiraIr+zKdI9EHCa7iOEzA4B4bD8IFRw+sX9295zwHYsHnr1b4QXq
h+Oo8ElnhMj3owObCuF9eK0bf2l3fcWCGbJv9NC6c/he93P3UFhB/siBuUo+0+UbybTiSiEG57Rp
k5uoKpcfA/tv+BVpuQ4z1YPATLltZxVvGnuWO9bbqXlVSd5wftCdDLfo75fnpW5XL00ZreXY0Lfm
hORRxK+SopI5dmUVCA9Kh0WUk/dRv7ELM99kMgleAa3xsLuLiRnGiWbc48Fzmd6muvpEieMzNBjb
4SuuPu5+joOoQvC8MPN1ocRCSlXuoUGmT3+kfM7FYuRDhKeo8cLDmBfTdOA2KL+VAfos9kWLufJF
Y0JYcnF1HNQQoS8KDdEfspPKfpglEmSlavFRF6m8IG2G2sZaEjlw5ZA/eQS85uD2pn2r9yxStY/v
j/cg+mJiBwE2HJoa9UKFBmImQVBEL27HD72dAItBqRUTYoEE9S7z7MFkAwxaPsbS5+HawcRmygVB
2vpwQ3hrhzFiKrZLqzkGemW5RNjGkzoQrsvaLmsNES393HJ2I1OOWdppt7YpS2J93QqpWfQl/aCx
PTGdexxJfh520sRo3EAKAsfEU1A5bzL3nTfthfN0r9kakAvk++1REMVscQfYCKWbkTQe3PSm1fcB
lVJ+7SSTAzY3mV11SQWmZd4J5ZXXcREPL/nstw/cyJG5+PlIonpC1cEAucq5uRBXtz/BqonqaEsM
OscSjYmECudxfVQoFE8eCt70WBhFEHQWhy0W4IhgwHEULB4GD/AWAEIGBg9V5+NdzGNj7sUYQmss
WSIctVfGV3ULYXLvUuANO92wJpnXvoPDJA9AlLaCaKFyKk5ekhaPrp64V/3WF58UR7dBXTiEqw5u
F16I3SPGGJkUPjNkIGSKcOBbZDUmU3E1ltK7qoeo9Y826CPU9ulQ+leynvj8W3ZkStBxI1YTYIrd
a9imzNn9ZexuS+5Q9mGTfPDhRTF80naMIA/kIN208SZGqhal2Kax/NnbRuXMw05LLvb0MxTrC2XA
e9+k6qkqFq7lZejLm97RwUfqwDqbLWasibCmfM9Kzrotq7p9i50U6GKRVfz7pNMYnmO/JdUSE0tR
bsq50QPb2XaGUbfkAQOjgZ3+qWkku8bRAHbZiJog2UMN07M7uiH6ro1ehHWNtzfCB6GF5VxofBQ4
Xk/nX2NTDGKbxk30MkIC2+XCZyQwZnn0tfNsdgILSwGqoyAm+81kHlJ+lHLbuA7XsiZo+DEzT7pf
mSY213Ez8frPnhLlNtRFeB2Ytb9Lbe1/8VQpXwELmGMJXOXNzz2KeaeS009XOd1D1Mly5jdG1HfW
VuCdgTQP49mubAz1Qmv7LRnSamDytzYBWcXa/nouy6+4ZCLE+/HSLQezjDI6qWgktMC3fBYKJkkY
EI1O8umJMb+yQUmzaA6jM/padR0PDaaLjjEWorXMW7ydht0BizvWA84iJHDfMqdfvmpn1szqEFs+
haYPBxyLtXdVweP86XqJVJtumqL7MeITtmkq39na62EhnJ5hsvTNcOrJUHyi/F5Hlla4ieYxP7XJ
2hBmMi3IKeRzgWtLnlmCAMgLw+yctdlPEagW8WY+nXno2CpXUWo2ZW/XvMnKCk5ZnpQHwGXZg5+L
4qP3a/9TG2E91nHev8VTFj8Ru5nuV0jIzg2t2sIZskTFxu6bEFl4MX4k48RasqVleVFEALZbmS2Z
t2vyseqOXT+Hrw7DO/xig81af33po5GF9S6QUTffGRdClJtJdYjKEPl7XEk80pOxSiKOPXMyrt9c
ZgbARy5LyIb0lNHqwd4mXgqmL7Cne5vK41jE/bc8DNMvjuUGVy6EP4Z6nnta6ulE9Tbfwa10X0Q7
tsum7sbsypHD4jHRT/tjMLvNPdFQaBX4tJfpkWmwPk9zNRyy2TFfcE2HxzClgO9s7yDR5d0NytUZ
PG8vviah9CfxHdbCPjBjG7zES30VNXlxUmbhGUnSlUEY5250yeXknrl9PjIULT8DqzOnOXO8fcSh
2uxiaQXXdgEHFqRsgExKiSJ2tqpS2SOnZHWDn6fej23O1rRq+XRy18dNuvHALB/GuQheZB7jbhlS
qN0txENm6xHYcgaNHXale0a5zT7DbHYzLtWHUPwrMyvr3AdedeUXlnsyScCIWdf+HuVF/REVrbdq
BLo7EqCChQpPsr4r+hqPblY26tbHrvYA2bo8hq1jXXqWQNV+iHHgWjrMCG8yqS02veoQtgCQ9w6V
VVNfJwNa0iKSxcVWiXlwh+Z9SdvpQnmhTuUc9NeVDm3cDpF/59ZD9dXUmcHEDi2Zu5mL/huM8/mY
iQTM0goz3vZRnI8oLhmxunw+zwnyWO80NWP8nTgp+diwQ+DN9zAmtX1WqSsw1GjKx7yz471yC/NZ
9R2Ni0NVwzkZl3j+ICEfR2Qo38PRr+6Gtm31BT6huR9Ci4cocwE9sygt+p9Q41eeS6kWilnlfUP/
hzmm105zRKcHSaBsIjivVB08vXMKyq22aFD4GC/U5L2f2htkj/rJj2rrTDE+oEm2RbL12lTiCaRt
2rdek/n7Qfvm0BHd4EP7umoKRuV146iD6EZSqSbLekPIGR5dEzZbpygmaMZWep7oPzalIlWdGoW7
tS9QpOJ9Sc7dnNEbOAo7Vw/35sukwrzaci6IEsUvP/OEo/ZbGzWJ2ioE8Yyj4vIetXf3JlJEynTn
g3yep+S5H1J1V01B2J/H3uLBCUu0Vs9467ASoWIh4V0HxXif+6SV383CRFvTm/hrgwNzHwX2eJyH
tFwOUwrlnW7FJvp0KqpH6sHlwJIXESdQPvafounfUUr1TMw682MaUQTtAMrs59yqjqau/COVp8WW
Px79C4NrpEm1sW65ALvv2rHK+0yk3bZHVUsLtozujUvrL48W08LzWFXjWdIkEfRuDmFYRURIQMr9
vuQKJStXb3x2IDeVXjRv2GFkJ7YGHBQgqU8hUdgv7CiV3jaBjj760SaQU4Q0bTsVzqsmJrB6dZzs
YHkIF6NfOjHPJ6ndQd3PfTkfZKbeuI7rpyJqWM6VdXVfIybR/LZHbWke9Cgo9YePZVJclkIt9iUN
cbbuu3qy3pZedC+rvr1Fn7OXzG+3kxfmL3na2I/4HeotW1zwQNBzXmM2eScr1cwLQ+tJJuy+UH/V
84mamSWT8iyqbfpkdF5jUF8bvZRn2snm6PUJavw6d3Zl6mU3Be+SkobMCpjeBv8gHKszsx42n4M7
n6GSWo9DwU1EzSN4FLxHJ9T6wtAP3BbX1KEnaOEm8dV8LfMQcIe7KICqyCkIHl8iBxlAKHR+a/ex
87raeU/Y3vpkr0uLZFlpJmZzbfMWZh41XDV/OvU0Hjq3yr+6lacprJJ8p4B9X6Y462/KdAlu3bD6
slhU/41pfoYysp/RdfEEDfXQ3FXxCA0W/ZPymyy/tqJGfR3YfV26JlKvUWPjdhNeKd37gjpiemsE
+P2tCUm02RFDUugd/VDAuGuE7IGWufb5HRn1Nd09mkOGqWHFzbPL0Ao9h3VABbhakhdSAZgEway2
u2PmsQTedF5KlRoriVMhryz7ywzYfdcRNVuBWjf+FY5U/gKNfXA/+2P9zI3bGwT0ObWUHGUqyA1M
GQ8YmpF6R4B1114pJVGDyIyiCqFLyZJHTM7UXlOZxLhLVM8xgySApov3NGL4lNV4E/790PxfTczx
fgkKSpttxWo8+v3EHER6Mrpe/IF4dL7g0LXFiWDmDNm7JN8AsXIC7izp51tSCtqXf/+9/7JygIsR
Y0UQq6I0/IXI+P33Bh42dI5c3iOcVDd57JEHNqMTXxi67nKnQyftVfrRSshiB9Bk2X9DAfrrygNi
LyGCZMGsF1fg/+l3BxWJszNgkrzYMJFBIDchA8QYM++PpPaFeWZ37tic/DFvwURYw3dCIH14xiHT
zf3Ya+Yz1PxdsZtFPpXnRFtzdQWMIiF3N3Nra+eX2Fjv5UJUFnaVwrP+hvX7J0AbC4+VMhgKtkoI
uEX8Z06WlRHvPjuAzzE+lMEx6wkDgNreuKCbDNO5Pa5Op6JUKtnpZFh81+22s65qrGn86kNUro9L
b01m5/za2oAQC6q/QR79qx8SI5oNGRbVsMPP+cfPGCByLcIEaHaAkskcWRYH8gq3Cz8XF/eDysb8
Iy4Vu5qiXHiRf22RUGDQyLld6hLbUaQ5454Q/QrjQ7H8XSrTusX7HQsCrBa8UiIdoboirw5gKv7x
J2SwnbVJh+RXsaY3j789dPiSoG05LTOqW84NMRwIABTIL2U/B+eURXd1GzfZhG6gmxVBmZgdKB8q
9tHwaPGgD4ekw3lyheEW0epGoVWM/iYL8xdW9Z8Ui/UnBzoEv4zFtUCPbf8JzIjkdKniVY3i+hWf
3pX1Hb1VadeaPQEHXvxed2vI4WhlfnmTum6KdE+6WXELBlNmV7gCCESuqjZhj+VmeXVgBUaYySgG
Il9En3FoFus2iElAJrajmt2vQmAV2yAeCVqmYEUJM4+6GaFdTatBLU2ohRVJYgx6HoFPOqbi0bPB
j+9yRC4ocYCqvbdAyseHcciCZ0wlAkmHUq38m6fjF/H0jy+OH/IArADDmD/9OUhtYTFRhyx1Noa3
Kbu18ojWRiuiCLY5NZPcN0L63s3QKxoq7FvufLXEQVpecCvxZ5+m7Y7p/wAcp2FFu20c4bdgzsOy
uLKDOfIPNWwTgiJ5Z4haJv6bQKc65Z+6UyRzKqTGjsddhP4zem+hoC9npi7FCwN+e37+Tw7TEIoK
hBWC99YPw2oE+NNHOBudeQbkXmxw5jVrBQ2UGzfVubbr9hLkPfMAyBnUEr5y97OFWP1vbpK/0AiZ
qvoEjsFFRk200kL/+BCRzytmFHvMkzMkaYcA0RtF5BIxU/htpcPLHPpnYsqzF8gIiHerrF9PVid1
f4hMtCQit6gRwGvagD7cilnlofZG/dbg4aP4pq85Wxjku70Ao3QUuoQQ1NHs5hsUcRZssdqFYCh8
BpXHf//q/pUyaWPJAH7q4KsNVyvsH385gaTHTgL1k86ku2HS0kAM0/i6NkwI4hu6SJ2QPhB6l4To
gPfWbhgnhmEPWR9nRuLtifFBviHtIL6bmYyiKS6KJ3eakL7WliOeACsUK4CUM4WE6KbYsr1peqRT
4+qIj0LYMw5j82j2ihJWTaNbZnli2BOb0T/6Cc3Q34Dj/oo3phe1OVZCsO5kbPw5La2yZFgJWf1U
3rpX89h60EMQGk3djCqhQU8VdebAZ0zekN8EQEpI5q7U5LQ1qvOyaf/v34I/Lff5IYDLxZijcTtj
d/HCFa33u+V+7fs5RcQqMBu5zs9St9ZTUcQNumztJB1CrgATQGfwHAhVJfl+RGCTXMdxk+dMm9SA
xIxFdbFxUhF/NlmECKio7eA29ErPOei2rD9JCmJVKdquvtFgIqone4wm+qt1wclB07667SCeIU9g
8pxBrNHtrv8XRlbLsN426GrmlLAcpJJRWR2GxOIjIlVH4IcZaN8Een1vI9qaYhG339BCKh0AeCaL
h6yrlhNc0s40TOsqivKMLzkSJFBziqiXuJF8serXBtKtfUAyTai7kxf4ziFi7U8jKRKd7EmpXhuF
MpHT3sMGK3dNWMf+uZkLnhRtueX1XLXOl4GIZJwqkt5nUxY9DgNTxzeVDY5r27hOFe89VVO+wknC
YNLy6lokxGjWTb/e2P9ILvT8/0HXWr8R4rHfkFz/M8BZ6/Hx38uENh/Ve6+HP6AA+Ae/6YQ89x8r
xgmIN6Uxg6K1Fvk/FjAPmRAUUE5ZBDooXThg/wnNctYHBJBVyJSTeIT/ZwETWMBgga940988Zf+R
BQwRDU/ZP+9UPGZhQJwkwHO+kx9z0P7xKTSTR5xs4gqCTew0ODKvYDwYY/9uDqA6Dc4pXb6Ryc6H
F61Z9mgSt/jsSEFjdSTYvmKTiojcqtXE6ChFO/MOUysA90Th/Z6IIQ42HSIIpJEkq7KAzdwyQj8Y
eU+Lti1BS+v4z/Tz9fPiSKLVlDJm3mdgFld2XIlkHg9r96bVonFytGnPdHGZsIfFXhu2+651wUTV
gHnwNXQqbjea0Ud3OyVFc1sWtkUgNGEWz1Ogx9cc5yQKd1M+5wOej4ccKgcZxoZdwdaxtXdlBUXD
5cOoCG2L7oXYCFaTd4Q0CnfnoNJ9RWm8/gSu4z2TGwDcxVALZ0dfL3NOgHmJpnUG7nCsOl6QY5F4
wUOFxoWxax2UyD2dicmV0GgI8MPX3vWCL689BdKSw17SEL4IhZseqGQdfp9AJj0h3wxwnCANdzch
28sfcbBYDyGHTb7xoHR+k0PhDpiJcMdtpswenph5xZ/c1qwze0PtxzLKbzZMKXpzJQZs8shlwYXs
JK1xhPFjbuVJ+6EqERHMlHnTAp1rW3hqnM61O9s3NTZoRnmp7XZ37MlxzjlTis5EdwIWTCVnuZ2z
rrpygdK/G8DKF1Ubsihzt8PpQf6W91lkYZG+ysTrpp2XOuqeJEtyddr1pyZKIwsThMxDFHHMVTWL
gb7GPsaItvw2EziWkB3UNda+8SYr3DMZFidsSwFbZ0m9vEHNy1piGAq4OYliz9GQVkX9q2O26u4S
4dgZsOVbSG5bkPhhmlLEFXGFGj6xw5G8Qiutv5D7UBAyZmoK5b4YgmDDNQ15YuJVvEudzHtbSuYI
+9FyvIe8Q8q67SenucXNnTyN6A5etKae32pGMNxJDCpwHqITbE9mqvk8LU7bdttEz7V1sNmE3c5h
KmamrdV0JNCoMueyWnhCPNTl2SliaiYYfxdoeqelJLOPctFyN5hMgT0rAtdf25pynpV0VB1/8TzO
Oih7mI2DUzy79uxfi5g86g1VvHxdEQcvJWaKl3wZg6MZfYsMxHRwWH0NlJamhSeERw9AkLKRux/W
1Fe81IGQYmP9ahBWnsRLTpJWsMl6sEIbGPI9W4JIGDxG2DfYGlujuOYaChDZLG35xU5rq90lrqkZ
RxVud2U5skRrbI8x/h2YRGxRa9aQTN1yXk0ft98m71XzDhkWrXFnFSWbdWI4sMVNaPAJxhI/l6Rt
7plisUmd8si5xJiiEJNYiYHZ14c4eBwTqWjveTj/D9T5MwlYbZVFfJupe4rSYnmz3LkSmzQVRmw1
uYj+AetIJQ8AzOi6pxA2wRB38ycpVxxlKqzVg9Jz1+4az8PdxfyzOpUZAqFCiQfTC/UAjGtYvUOO
328U7V2Lp8bpn92mMRUq3xnAmEDH/7UyWmJFHDDvbMeIqnKDK4PwzaVelu95P9s46FiCb1hgI1NO
3UzdpH0y81asmrpNEfjZw1hI7zGd3LY7MwrS96rXAYVH7tqAR8gw3EEfwem/REsYb+iU88/cCxFD
JCmreR+zKDOCEFfSlu/MXJXwgWE/uevQsc6G5lUM2nrOaKs/A0l6z95bQqBjQzfU9Y6CpnpCZbZ+
Nlxb9GfTFhxMNRE40Qb2OE6z2VhAwpx2ssQp0230lCCqu82sMsOGGUehixtk5LMdlRZUB4ri7kc0
EevEcoMPCivbzv+Oz6v6mMYgMsehIlB9Q29bfB2RIupD6FWcLUwwY2J+QeoBJJNkYLE+77tx0zI6
Zh3duOGVioEzb+vURPnRZ/ma77sx6j8GvyX20SRSfrp9xf0QgyuxNwTDTTMiipnBdJ0xmwCgFrDL
7DJ0mACDbXkRbkoMYlDOfNkuczQWmQWZ2CYju4ggxWTldkEx5SLg5a+vUJdaJT4c6aGwDarC2UE9
iQDReEN5FesA4LeVVp3Zl8OiOPJzuizKssb9jODMf8EW2RB5pId4kzlx/4OTklsvQWqwnkl2eTsn
fjDsVjkm5s1IV+QwLqF9qLo+LvZDa+EiTSfiH7eSNQhbjoAdDUaASuHAM0hMj0SKTD+geXDyDyWH
RpH2YlydNbF7pTA8HgbTY7iuwpIEYaZPTge1wqaaLIEiBxfLCYRmix43rwSblw1aLhcZBId2aO+H
/6LuPJYkR7Yk+0VoATGwrYM4dw8ekbmBRGRGgBg4B76+D7JlRmZaZBa9nG3Je1lZ7nCYXb2qRx1b
wOHXl5lu4DFdUYlMin8JtLQ21repN3ZW74qb47JoCzvKI6+0s1EfFjmp84ueBZhmBZmn79ltXcdv
qGj4UjfUYNc3ecyai1+6LwGlkONVhbiwyWR/mpAMSXYriBw6c9ehu1tJPBuhMnfdSqHkRjrkHry+
TBjQOBJngFxe/o+NWP/jJLIa1y+1MSb6vdtAij3GGQjRG2Oxnmlf88gLTC9Lszidh2HO+Bk6Lh34
pMXyt/wHbLRAFt7jdcM49k4N0nGOW/COkZgiK1gxTyAqRwUhzHyjQdaGoN804905hLAs+wdrjONf
XCVh8iVWYXuwgkBLNljM44OxDpj/Zyuh6M1mq3M0Ga/f3Q1RmdJ9+Zfg2arvtJVl874Y+DueBuoL
LxZLvylM9EHtDniV2KPhHoaEKSJtHIPG0aAEaWXqPP4zeLX/CJqtvdE0E5df5y7mIsCvvdaqB0Nu
7M3B2jicpK0xdmDR3fic08bq5PoIt3Ps6Cfejao1kHL9x/ZM/3E+53/Mz97IgIWzjM7/5HgoOK//
EUKrrCQ0rZS18WZH2aADjyHERhOSSaBi3VijZTUh7M7/EKROac/0EYJLaT0uBuN6bw0sU8CPNnzp
XE1memQUpkqx2winGm1hSLob99Tk5mN43UZDHf5xUR0DZD0eEV3sAJYqEkuJSdVaWsFD9Rziid9p
m7pnZr/0L+1BfJPWqDvraeyTGCgrEVz3oP+DrAHiBLiWjiZepWrjsPXEjXt/bqGz6anrPNgtJZIX
4x++TfmHcuMui/GBz5fbQYMJfvHEP/6bVS4TLLgaLNzwjxCXOOwKT9k/chwPu/ECmXb4E6mqSdPn
irblNUUzPxotYkcAw5DAz1gWJLNT0aX6DVyDBmO1HyNzBhDkJNBE0er5R5AcrCqc6sEwj5bExIIL
AlP+rqSC6dXWnGwkOAbjC0vhxHcOKj57LbmmZ1QpyJVYaV/oujilFpYALn1iGff1tvgLsxQeTWjl
FJAOu7FbrTzIGUueGmcca/KIHXWNEiPUnZZUslFUmhX0LhZ1fukyoaU++Nv0h4BblO3HcbT/RNis
ql1BehYYn9P1kFFVB904chYc3W5qSGLLes56mLMa9G3EzmXnRLDm4T3UxOZNZ3heFNbnwThl5UtO
y2nvldKGMJEU3hrbZrnLq5r3i5z1xFdJPD025QpgNDMcsACGnORvFvqYp5216L57vK2Uztaje+rM
Wp28tlV5U3dFblphzps5O7B3rB/pYFbNUAM7/0qQ0SAq1GRcM3niTELQoEP3q4Wx1ONErDHEKeXg
7IbCZL2MQKhnoRrn7GkW/P19IAU2GB9/G22gpWtQUW0zdMLUnmo34NOc17DmA1FoPu5rAvMTdh7Q
M52xUqGZZcVRk3V3bftkTMN+cYlZtS3fxEEjeGUeKsaNBIxwUnfEFC2gRfRbpQXeLWwTBzZVhXtO
LX2oqfEd0k/R2mYTUAkwGke8TIjJIO/Uj8HdLhYkINoD3Z19fc5SypLZbW8HkYbpJBxcjOXUW0te
aYNCT8LJ7hYqayMugSSfkkj77OyMf83Io/TWAH8Y/ASzpOUv6oAf2a4XzPqUZufBNJAWC6gqg12i
qUg4VtK4gzfgXgZ0EevivWcryCChOzC/BmfOnc+8tUV7WERpsh0QCb67YXR7qBmDw5HoooqT/mYT
6pc1CTvuMUqr+ImNbukZiqL/Is1Z33MEIkx1CUZbZlmY5gH9r0u1HQQORCpDNI9zEzf4PQC74lTA
5oPRnl+Ps0PoWYEFWyQaKD43mycyJ6MgfSjBYyFk6U+Al4iAWZy9k1f0sZwOKhN1HfAjLs8l1aSU
KMX92eZ3UnmqI0ze/wTiD7LNqJuopr542Z75aM+hKTkwECXgSvEC74/1KDoj5DDE2adkOoCtLicm
fBi6MksxBSXNKxfe5GOeRPfXnRV0ymiE57wrzCEy9rVJdvfaazQZeBGb6mfKz4DHsFSGZJulY/xS
1NbKeNwa9ecqVOVVWYT1bCKD3NhK8eeM7cyD5bIw4iLlxgshN5b5pWf2dfRlo3OVIW7dzdGQq1L1
7VolKLvgFeU3bWT9k5Jjutht/aUbNUHpt6W1cnHJ7X0idNGKUKWTo2BkH42L3ovqo0h5p1ikiNqd
FQuJWWjzDXg5iYqGf5LX/D2qVH5L4uXSkyQ8DE8pYzVQzapKTlpG+1+sYKrzhjmX36wU9CJ0cSVu
0dOByoZ6XIFTYEgBqWKyr6/uVSftn9jC7rtl9ywk5Y76nf9S5/9HItv/b3zNbVH4/1bRvPX7T/J/
g5S2/8N/qWhE6pCodNJ0iFRsHY3/raJp+n+oACM4j5GyeMVYZMT+l4qm/QeJIJP4Gx4QBuP/s37B
+Q+TzJhqC5J2LFlM438SttPt/75P4G+0rRkZtwz+PRi4/9vebomlo1iWW8K2rpznqszuHXgEEOPG
a1YqHUYgPGVU0Gegzilmbgf7s5EGsu7Svrclgxs7RXnMFYwCrfOlConEkAbxDHS8Ft2FdiJjp/Ti
ulZmeWP3Cfo9K6EoTdnOKu3b5m7exOjjiqtW8IrakSQ65213qBMNLIkbZGYG8Le6tnF1VUr4JUl1
dc3it1Wof6opOoi+/ekU92p3xomanKdEH0MMlUn+lrjf1XzGSoQh5mDCW55OvC1IY7zKxrh1PPPc
XnJPLbGGLrxBS9wV5h+3/uJvB+DlCj6tpNV3DYq0eOiBfgL8CxzeN2nDOFweufvjzwtxD587E2wz
Anm2Pq/5VU+ZpSVeN1P5k0n1dbXW4+SuzAzUSzTFQXFfJoAAqK/3rP3Fy5Q4hgpqomECGBEgCTJV
VyJGrZXubetLINEPb3FR7/ksJ8yFbnqdjRue6wb9j1AC4WDzW4mVl55SGX9RIl9Tupc2/nRMwIOR
F+fMssB19OygNSTBtI0jGT0ACQmwB7AWVIGR1IdVjYnOu8K8Is3tVzn/ydp5X4xtsRtn02eIvdjq
dE9YCsDqOYxp+iXbcJafQISMnVQLbwFkVCqpr+t7IEKPS6kd3FHh/LlT6ViDZCr6oy7U7DHmX5vE
BkiukzE+tCS/edXTGe3V00Pen4g/wEAHPjJgmM0TF8fqUF1GqekeNcpkvtqnON9aqB6i0gwS2/DJ
ID/E1vjcOpK0l7nsO6OEVE1Ymie1+EUGi2ola3mMK+dswALY2anDoLyGak8/26yKsJ7Up87k012l
/DDmpccvWFHnrf1o6rcgWsGYOF6X7I1QyX4rVO9sYtojvBdLO/Y19CNTErYnvtcs+msXzTvWk7hv
dZz09m5Zjy7eOkRSOKxN5o1ddbeWq2ENP5k93zqXcs7W9J2+2kcDXiL5qyB2MkLg6ZzinOLLFuDv
kmekAmbK3h/Mz2XIX1uu8THXsnwofFMdH5ASa8KNlw6zGTJ8wAHCvPc30dYQyt871tRn4hpHPQfD
TvsSxtZbnxXchszHDou9VufHXCiHyZiuS6X+cXPzFz5XnoOPbbLbNDEwTm7RHkX11lfteSz9qipP
yJkAefTzqM+IW26yK1TxsFjjwZHRYzQWP0ls8rWAGfHEpGk839wFdPM2YLH5tPX2j9tWYJS2b6Mn
wqG2KOiIwoqAh5A0oG2zX4kSvbsOPw/FNH46V/3W2HKBqB/dAF8BlP00IGB41kFSESD2s7h4AFkR
qLPzOMNtCAtzBU8PwQTP4Py8ibquKVc/bqR9VxZDZx5xjkkFQm5BLPHRO+JwTvL7bLsQPcb2deGH
1M68FdT8oE4w+stfK5ws0/yQ8gHP1KGJmCsa4zkliQNOmBFjhfXFIF0nXxrKfgLRTZ9IpyQDJjpJ
LsRLtyJiNRLrPR/M+YmX6OQTILtoqD67lukJABEYGVs/67ndPFeJckmh4R15p4t9s7wO2NdXoY8P
4NQ+Io3sw1iJZ2mjuK9pGoi+w86Jf3WnRt3zQnSrwND8uBnastmKKehElrJioqlRa2MN1BQrXBN+
kzBes2CS6W+pd+fKcYOhiu4O2U1k7otTieWF5s33Nl8eaJY4Z7Z508rOi8R5UOKVm0X63SfK0zpF
NE241nfL6sUjmOb43ZIlB3fRRTDlTnbCVI5dw5wfWEYov4zeRXO0cKAxEW/N78vAbNVmTWg1lm8v
/IyEEl2iaW1vadPMG6i229Uiv9hm1ByifmEtUBPquvWNSK9pEek76SJwsT6BS6SMR1zwVKvUxisx
jOJI3NA6OlzQnzHVDNht54Q3tnqNqPfAsF7iswFn+tb29RSaS1I/8mAgUPVxerGLdD7HrKX8uBMQ
VHLQN6VTN0EeE5YkU776zWJR4TBn0mu09Wq3btisLV+aws9uAA5nAEHT8BuoFDnQW7kAxFXlc+zg
KmgHGMlIU9VRW/H1IZHUffysKcB0GgUunv7UpRVgKdHHeBTqIWh5VT3gBuPnQvK5vLW0CYRG0o9f
7KPwnedi0Y7EPOMdVxGTF61e3uwJD+u0js2dOWsIFutFMef6OGc2L8aFhdYc/xjbgRfrv0Wpqn7i
6L47wf2VdT/vc7QtwRRRiCYCGCTlEW1fBMQY4FQtEgg3saUkc6DDuMl7HuesqY0LzZzDUSz2c0rY
5AqiXv7p1VLZ1cqUnSLJ1Mr2wMGUPtf+AvlpKxJgrkxzbT81lRXyuXMRsPSvIssaxnGNB9Zq8pAt
1IMplDFgKxEBplf6gN12HwKG4U8zBhXQU1vc8aN9Ghp7C7MG4tQlyaFonBc8xHf2oMxJldlcBpWr
gf2m25R5rGTFvTabYSNWy5eebQFSHAZnh9Cyp3bOcgDHJg5EchtPaa7LvFfZwaTrD900mu8qNJbk
VvuO1vp3tOJHaSKdJpgbSdDnV3x4r0baHbuY+FuhPa6KHRpGeejN4UVv8WYKjpJo/TPb8ndFpD5V
6j1LEz9N8z2Cxt7Cu53OYSQu82z5GuBmiI2ntDP3rqS7BqNapk0+q3oqIZLTCl51R+IWNhvk6aW5
VqY8uXNxjxk88+nedCZBH+XG3IfkaQXKiAuNLSM0Ni1QJD8NodU3PnuuDs+KyNxTTYiSzVg3ntdx
jWM2pDz/iTpqTJnKgFgFhGpX2Grn4fmjwnFVRXS0Vc3Zy1ifQwzgs98nlWLgo8CKj1djVQt/ndw8
EGuHJG10o3mIafTwlLRKM88k5H1qasM+cz+2vqTClTFRo+o8tlvYJd6az+s1ebQ0myMxIaGLEIz5
ET6mumdkckPcCvNuHHszMDpd87pt90kqaz2PmyFZS9xsP0yreRgSqV3Gtsp+07HQbAhdoF3KyvWo
w7P1DK62oufLIgTvqAzNXtnM492ELHVsalM9ZPncvLcCEVVMBr0IKkaMLalcHmq1Xl6yddGubKKG
Uyd686fQEuL6mPIeXVX5NCdiQzAKs/7m9DDXZkZLk1yKqtyyIkGFID/yojLnw3mDCkNpsP1YDdxO
MnLdR+Io9YGMcRNUygixMdI3IhuZGwvQkjdpU3FqU51Tw26MJeT9YRC0q8lD5FZ8Gt30Q++6WYRa
r5rvWq6nrDg1CAksBh9caybai13LGHhHo1ZnjOqv1oi0IZRy5UslyszKh/vJUk4w+TrlXMppgQ3h
Gu9GVkQfhQGSyzCmqYSPtnJHrMmirkQ4dso/4oGwu2HPZm24zqWSfbRu7hxnDXA252bhcrUk4PV3
RXc/kAISHo0zv0kxqbwQDQUY5SCw7DtPKY5ycyY4FcdEZi0nbFo0FDiSsA8Y2NE+93ySyo6U0DUq
q5vTzm9CgslZpps+V4JHiYXXmQs7VrqxXOEpkuAZZPTbEFNI9FPdodpdAANd3IQTcHHyozpUL85U
vJLvD9GwOJQQekX1wrl6MgD1UfS5SaoUtphx9gt6GZKPooVzujkB1GpFC+oe8HHFrMtKrO1oPGQw
DbgC0TXXqyt7oqPbffIMVl4uJ5porfitkrCHiujeNYrOzU8FzVYlyQmot7uT20qqV9iQFrF4XycI
GsOo8+HbSM+68+XOFohW8JZASNL0lC2iftFZe++0mSLvNU8x5Fhs4ayJoQ9UlR5iVGj9OmtfV+pJ
nqSEYFrS8UMIyToVtusPqR2HUZRX96Yl8FpLHnwnhmirUmsWzLVCJkGEeu0+LVvY1PSMjd4wtvtI
LT1OlMAuwGolwmPFG9Rxf9FtPqSMC6WrY45Q5j0KjOdo5k+5sBFzx7BXnJPM0Dzb7Npo77XWNH9d
bfw7dGbGPqsvaepS2zBPefQ1U1UmfmUbJtLiA2AYmORZXYfRn0ei2ihVgz9wH+XcUIpz2ccnHK+3
WOmGU6kOD/hEiY3ZprPPXWAmaZfsEdh8sxMRxCwLe2pEPDhAAqJBE6muDDkt7KscTblf9Tg9mKlh
vKstrwgWJKAnNdlZIXYG84aHzwrIMjX3xEhH1LI89QtWnudu0MGAaKB7Q8hZWQjFTtA2aCQnqmvK
V0I9biBYgzwQ7qZXNSH9hE992Vt0Ee37qEZqmtfZfd/gvixorPE1s5b82TYH/aCaYx8O7VY57AAE
e9dxqtEz3mTXvFTc5zJXCEMDGtR3uMUs5pqpOWpqWrxP+J9e4rwsPmc777/GjbSCxUU5qVaideHQ
aD2oBnu4D7LMTkri5L8xsuLLGCXMelG2I3KTW7g3d4LayMY5ekb/i1l2pBxMIxXaQOCitHgZjAXn
Amtj6eMz0srdDP4Csw8Q4yGT2DL10n4x20YPnVLON4mYfV5pF+IewoNq2YX2HMGd96u0Va6oZstx
U+FvYArhDwir5tWf5QZEnh57zIVDYD2vQjC+OWZbvveSc1Mjh+ONbO+eoVMhLrowi30jWbp31GLC
5gI/zxsSAtTXOBOBU8gqUMzsuPZKepxjHAGIrK3+tEUAJQPtYPo69EU+mpGDGr+mpztp8pZnglid
VcYPLnjHH5JcFIB0iH4SktY68GjRRrFfzWb09EjXwnWwGRGhOy5nyBOcEa50Tt08os7TClU2nRFk
Ezt+ntrUnY84dzwgXDtDJfctZ2QJ0VsvhdI+cO6SeR25LUQUeWSDoB4kYY6RkU9XZnrQZtjCXDnZ
t5Sr9hewpUUuJcJgTIPWOGfF9zKk/Y2Oi2MaUY9XMqkHg6kBjlOcQLryo4r0nJxwAtlTBJnBO9yW
6WNmbrthZ+IaJn+V1YxTY9E/2qK41UDU+K2r8YsjtuCcGQGooHWMe4Q+eXVJZj+n+6RIflbUEmGb
2JjU9yGJKARDVhdb30E3jqxU1pODedfvc+M0U7O1S+kkpE5uulR6Tn06a3KXKQxThM9Uus2Rjw5i
Nf9wGg9WNLj+Mj5a6+tm01nYjwHGgKRJPn9IXlTqKAEUVBXMS4zUdnUwWwAiw6SBHe21+qrX36Bb
VpDjkwkWh5INpmx8IZq0TC9huegpE5KGDdXacnyX9UQTkmPL+Q2lPVDD+JvNakj1E8vbNH8tC+VK
vpdys4amRDIg4qDp9MEvFF1gmKzvTFZHPsq/iuFQ8TFgPY67PpTx/IkhD3cMl3kSiBB467/LWAZq
/REp1KSwMPOzDaJeVkwGfbMNaTTZ8UKgOc5aVf762sDrUlHeelA6XdEwmLr1eaBT56zCcAKbkey7
yHKDlrgTfjVgUZJU6c6M+O7aOBTOxcjDOMt+NZZ2j2X9R0mwMKUDZyhQYuRsJXJ8TBhizynksKAp
ZdBWxRAmCWpKA9MgADTYHBp+Ql6hV91jTIMDqx2HVwt0Vq17kdV8YQfCLVNWby1oPRfYihCAEvqy
TPdAQ6+jPLgDaIxeAVAg16vWqrukgDmYudc4UgGL0V9/aLIGGBMMjqAzanQXd/mKcvUyUDVy4509
BXHZnUUKpJLUshtgNsAtBRAjB7uuIggF6PTZZ7xmPIRWU72v1fwDChQU9zaIqm2eBXBxboBXT27s
AtDOPrFOqBcRW5ehUyheVjXtPpSWe50nY77LrrX3U1X7erKcq5pwWzronErmD65nDhnbvVo8Bzvb
fnbbunozptWGdoaUS5X1xMeA92reWCZqUjvAoGfzoiA9PbNWGbfWzcTru/7WynVvpfFjUXLFx4vw
tjB7B83q3gw95vNiHasizVD304kyLEbJ0xK/wjzI9245WGdLj7jAl8mxY2/qRDylbTI/aHlhvhTo
jKljKGGMR8gTeWLvK7iWoV4t2T5jIbTjXu88Kon800zxg74K8gHxG2fiVelg7NrOJyRUBK5F51XI
miaADXvcMIH0H6feXJdqYCrVQ0MXyQGHKDFIme71KB9A6FBtvQjn7HIDasp5+c1hhZvYTYMRSegy
SMworq5mPkuV9mEEbnbnanDV+o5aHX4XGM0M35myR+kCTsYZ/a2NiQxGa/1jmcB+LI2Wjzlf+dnL
6hEdjZdkOw9hnLfVIysxyd2Dxf2uwtMVdlT5nWqzNvE7u/G9UvT00AH3CtMJs4G6lJXXCMPj4HrI
raiGCWy9GQMZ48WBhGvXNTv4dl+SSD5oq2PeexPnTMk72Dazu2YVz2wTeV8Zf8d6/Xcq8Y1ESwO0
XwdHwdUGgHHzatqzPMSwJgDzhiqVy0Wm+3gh3wzrdyrQouNZNe7JcIyJ2tn645iw+1Y/ASypz3Cw
t4HHaU54vlryOJp4hkQk92DdxxeSOvSpOPNwz0pDCfDKHdtoVa9mMixBmjm/Bqfhopi2bw26GEI7
L15aSCaceEDCcrf2avLG/JeSOcxUspsu+NrdQCfdmTgUtE9YAOZ8ArjT7FrJ0GWPwGkVFNMmUK1K
BFjaABBZ2LJ6km9cVFBnhwbSUXRUNeU6xRDd2VnUDhve9JVLsO6NrX5oWiULTBP3/cqAjP76rjpW
d006HBiioDWnawZiSt24b3nnykyDmQY9CAgpIZDi0PaIJDXM/O4DXBDAwqYyzyXQdj9KB7AZwk1Q
ELh2VX3XXTku8Y6NC+dgVv8kCjmBSjZB6qgJq5I1C1lRk1nJE8U8sUJkJ2FiisKy9keP7TM20guS
nXGUg/xol1g9j4PVnqScjgV4qwO1qDa1Uiu0EcwIPluLdTcNnfbtqHm/n/Thkm8fu4Illrm6OY1p
3gckdQLcR3yW7ZerRRlbnWiOvNKcLpPDQ55G9olFTRsWjhh9A9DEiajAH7aH3UsWWd8JvSxjLE4D
UvKUlEo4EuzdSVyq9IgNHJIlgDJ/lkX31Tjmp6y37knqN8kzTi88Bg+4OFK/NuJvbj/4l9z+ZOBY
Ps+mco5HgslqjBTsArTAQVtj9pxJseSsVzXAwMmgTMcY2xlrXAbKqjCulFo8MDXcrTh+VwZi2YUo
9uYaZ/sm06EKY50CriopMUwuejadRGFN1BW6JWM82hnKJwSfzOBVBWSlyE6ym6gNy67JcLKLgy1f
Snnt6/bO2Oo7uo3rkjYMs7Xy0AYMTCrCKwGa7iDS6n7BNIyGGOIbuwo1uY9CexwU9M2kxQbbrgqX
G1rNbPixKzVUoZt/k003Cx78Sq3wE8yFpGayO4Bzf5j77JmC5/hoDtNda5tTO9FIJPTlNkgWR436
N7JS3vRpau6btI+9jP/B3R5YXEM7wiZibrWXxuLn9m+1VX+4aoPUdEp2RUOoLM6z22QXxqo75tm/
JfQU+nKFu0vBuQZ6bE53KhTOhA1h/djrex+bIBhqAFDlrVDyRzfud0iHXrpCnjaWQ9kLwrNut7do
Ep3czvX5+FNPm6gcaJbH0VHvNWfepL42Nj/MEuJDMe0LSeO7mcdB0XbPfK07LkoFW3wuSV3kPizb
0rF2eTNvLRUwTe6iWs/DQhcu32YcI5CVK6eGHSV/9SSGT84UrKs6gnBeHfEnvNscm1hcUT5bFeoh
tdK8jDTlHTSvFagLVoyKDlJns18NWbXeUzJ7O9i5kS8HG7xdb3+4TfVYjfy3zLN7LAe2UvG+WYGN
JLOyL2BcGfyRA8/0ZIDl7oe/oFpY96s+cIzcurluEcZWErq2fm0imkkodCEtHtT4rnPtV65rs1dY
X1MS/cb1Hlg1wLUy0HXtZWmvVqlcgY+cWA17jqochtG+pyk4w8hpOIqzjCsg0AdV1YIW7e2ZJrd+
L+g39pOmQY5jrw8+aH122fG+NB3cu9peMk/B1f5iVFsLdmfGGwXDVKszw/JJlI5kVIsKGGnMd4sw
8TvxFGfMHyjWovN1OP2bb+8IuCI+NJrz7Za8Gon14sTRV0BOFXQ08F7TLmtaz5L4nXXsBnhvHTxM
DEE1lu0jLDjfHYe7THEOY3vGlZBjYI0q5VEO7UnJ48eWztUS5gf+ZXlqk2KvSHgqwu3Puu4kJ1fQ
hz078TsN2neQCUeNLgy/zun4Rc4jl4WwBAgxH/l85nOBpviaVc2PqiKxLjZzJ6xBmsMn99nmDein
VY/oBWxnrxiCijK9P4BPhZm1PmEb2zlMKo9jJ7LHpE/YpNHdiN6RcpnSXeUCHTwsZH9fGx2XIbwr
PKT98qePmrtqPpVVdBgKIF5FzhzXshPGva13+l4s5ZPT1oC4oVTLv12fhFzr4Q2BcCx5dR3TLAsp
yAWx54Qp8hs2HfbcVuhmmK5h4Za1Slr2AqfPs6tzD5c8IZ8iuztwogtEXZpYFOizTGAGBjC+NfHL
Bc0aDNCqvH6Q+pvSW7FnWDGzzDRFke2tA/91qquHqfWS0F0k2zeRLyGFlDfKK8K4Bdrk5/PlX5Ak
/uMyhg80IjTcBhQAaByxZLZ+9Ho7bcnbSDeAavRhbbD0/k8iSBPUH3nWfkaL8qBOm83A8GMcK6DW
4McVQdtfAEF6avpZJrlXM25mvIabPsysLujJvBWIMrn1qyiAw2MO87nQA8qimMPk28dq6jdmGr1g
1RrY46PkSYEZ0Bpy9UgalIaUqLbUpyy342f8ZM1DWSAQ1qBVj12ruHtcHbqnG5uBl6zovhx4opWB
95DXdpMWsKuv6LxFWmAPmarOGeIdRd8l3iB3SZYrVJjuFBnltKdKFMJKUYo3miMZ3uaOV32moy+6
rZABtYF3gZEUejq/YBPAHkJuHv904MmPKk7qMBNq9T5o/bhwXyXQ2GZO/TTn+NPWPLvnsUYcJs0K
fmvCWU6znWH117sHEHfyZeZS78Ul6FatY7FnflDNfLCL6jlrlVebwDEr//wXHvAA5jtbsJyXaKUP
j50qHA6rNzbn1b5aRAUvlkx/wZhQ4nezHExmaNXRSXdBf8ko/6Nn1gPLuzd9FEc9SX4mQF19B823
b0HHkBjgyvLUO87JjdB569m8uzbaLtD2u5rya+lcNw5qNmF19MFbHmxdhVW1NvyC+WU0WQvaEKV2
jcqvZUoONVsNoVcQhYz+cZnmbVlaPLRTfwD7d4tzcW9Mm8SE+WRMyolYEDymdp+ZEyynDd6rDKty
iGX2kFeWzb0wfp7V7FQY/YfgdKUXGaYgRjvzUOdKiF5KHaHY+iKMhy2E5Cio1FRbe9PM/pHWkV6T
1yiqVFTC4cuUP62G7ZrGAZ4orcNLguRryJlCk8H+6RP0rGjiaIsNCj+12sdimXvLzOU0H8mWKclN
GMOj0+MMi9Zob8zy9+BKaLFx/T1EyZehAjdNrPTUzjr0lVI5RDHRlimZD6VCaYOg82ONTy6mdi6S
FZvtmByF+8bF8GZoIEMzrMQzLLw8WW5CdWhRMuddWhS0uXCcVobDrw9DMdge3sla4VsQQqKJGEHZ
oZBASFSBWsmPerX3TjKeNDFvC8aIjnjXV6s6x3PHyBL1v5e6uGdRx9nvJM9qYileQ6gOMv0TcB6P
Kp3fpViOoh/ufZmFMVpFlNQ/ugCzEevuC/xBfGgNYq8dAAVWfTE0e9D/xsFeyiXsi9kI1kx3vQQj
8m7KxW3mptgXxsNYdEcrK6js6uJP4DyUN1nKb21YMC122k+mLa4Htu7EFhyGM/UYyazdI3e+6Wp8
V6bIt7r+Q1e6eznCagHrartf7hCmuXpjfVjT1CkDfMvYD+l/yydzo+MEUh0PeZZ+m6xHIfo32DQz
dYzpY+KqoV1hA5J4Q2Ip9GOGuDZr+dMyPDv2cUn1g1MWj3PxrEvF73tr8wOYMWszs/UYUhnbInmM
3fncLLYMkkk3ic1hpCb5dyY6R8OJFt2ztGIS0lCtVophPaqgNRRlLrdq381h3dj7DFKn10gmdxfW
lprl+HIK6y/9lBdsIM9QdQJlpVsD5p8BuSp97Il1Ueu2hMmMbj5ypnla3H/gQDxBevgbt/3JcrUn
Vm2+nTlXNI4T4+qyg7YB7ZUBt7LIysXUgOyNZvHtstovtbmnttxhN9RqftYP+r7UdAR2BfYGa4fN
vIJboanGy+Cof0WGJ1oYr01dfEU2AZX/JO88luxWsiz7K201Ln8GuEOaVdXgahFaByewCDIIOLRW
X98LZGfWY2QWn+Wwu3NAyxcMXlwoF+fsvbbff3Rp9U2IYI+fM9w4yArWsqu/tl58K2yLWlRX33ng
HKLeOepyQGsVQqVsaEul67GL6fB9N0Tbby33o0m8x3pMrhqT3KzBzORVnVYXbdteRwOBrBkBLqil
IaIXjKPdXJyLiBJkMabUn+L0hUXu0ajqt7SLXoYGsSk7x/M4mE9TX2HuzkysQrDx+kQ8GLzaJgWo
/Tx9zLiVIGAwSobSW3ee80b5GFCDtuCeR9UNc/FJetONh/WJBcZ+UWm4qbmjyT9srCyaOMVkXnnc
UXuSF5C3rynZuesoiYoVnNgLeGot/yWKdWRO33VHHwtHPL1WAi5Sg05tisU7FOFF3ZSLJpT1fiPb
idaGJswKjP6qmMQRaz0WI5QyPMrjCfQ5UUQWlVsEKuauBCJg2r5xESQIa7lG2WPjYNuR4n1uW5RR
0UMn3D0BanxiD/ZVJV501tHE5SvpkoGPLHge4ZXReFjXsNvXbV1S7+ZdZXoQ+xKNz75GZryGs/wd
5t39ZHUUp2NJ3S7b+2H/pXW6jYeNpqQFM9Vc6CjWG0CKX/J6vLDYJ0S7EoLuyiqRaDj2k9/qDU1T
mypH02/xfOnVlEdvoo4f7dGKzmTTyE0iU/tdCeM74WGMqebbMLDPykps9zq+0BOklVGGS1fqvW3k
a4EM0qaTiqluLXgXUBWh0e1fZh/ZBOgwaE4yuwjGCmGDPloelKg8OwsfTRotpZs4tTYloM8Skuw6
RQORBuVqiq675tKPrsb2SbuxtWkd5wjp/RTO9aGq+jsPWMrRKHm1bDN4sFsHsUSHKGYykTX6w8lR
44sdV86VMUp3Q0f3fi7h0PrZ2Rz7q1a7D5XkEiq5c6N6Z1ERWw14GvctUn0RqteguK0ForfSn3dC
EURVdfSzsuiOpO8dJbmFynpromxsw/EZM9eXCrbjnoT1+0YkX3uUh4H7oVg2kBlzGmy8Gaz3ZbsX
A9zp42SXqBfowibp5fJaxMUujeZ1GD92WIr87k5TDxhwDmwm2IvwrygbLYBoY6cmNIcTNSNS2+Qp
tzuiz4fkInKRhnnG9jHy1+a1vXTcs5yS820VOdGDBv15R1ZWzcPQGCcJNvLDTfL5gMFVfCQu1tQ0
6vP7GR3kdxV5zDCy3ZkJM1E26OgKnfowbaRtWrRep/Y5Qal1haA22+ceqDMxd/GZGBvvOM2V2nmg
gi8mlkAXGWE470EewTzCdbZSQQ1/iZ7mLguM+iBcD34oPdKXwQnfAh9tix2/uRW9JNniNVB1S6NH
4DxEF1he9NFcXwJih0aoMuNoNv1Tk3MZ4XSIYqtE/uSWiU2zXHbqRIA8Duou+VaH9ZoxdxuFYjcT
/zV2zibKTdTe0fPk9YjZnKdGozE1dV4tm6gbNydrUOSMb4pm+0MFPvaWnOSvjnorWFisS+2uks64
jMvkpkowAnXBQVCAOFBHEns6zNmWjDt10H17U2n3DiGbvhuckiQHauBw88dTjWaaOOomQi/fXRWO
+aJ1ey7k17jDBNmzA6Ezg9lnaOnPx8k+gbYx0qMieOvFMy4HAi364cIEK+/Scwmdm8LtD4uZsmJh
55ofYqC3GIlD3InNpKovKn6ffaB2+on3dk09GAhwiJ1W99OuE1T7wkagGCEkC37q/Kbc4NwaaE9t
p0B5T8Od1aJ7SkAmUym5CuPyaBNMvppChINSP9c+6YDsXipGlXAzY0u1RpZNJMrKWtwUHjsGBj4J
/FsegQreVC60Rk93W5UawUuCznGnChbWEMXHAWDLOBeELOwxN58LPd3GSzFpjPMAD7fXHKfGZ4c7
EkZX99js/YugJ94+xDa6mT14rnKOifZy69c6c9/g+CP8rZP3wBDeE7XBaKdIrUABh9PcH4xdj7Vv
DQtvk5RA3XpLuTCWvC2Zt6xaar3kCTG5LgDHFRDEdW1HlwuOsR/NZ8LNzk2LTDe393oKESzH/jcf
q4mmwCJeXXM0Mdjb4WXsAB7xxHwWxbDv02mfCHzFQkNUgMu9AGCJOM3nBbLsB98iSQ+wRfIq/P6y
6qILt/3Q0AnXVKbkwbKnefE0vDHp8vIM6OGK8SWfi22Ro3b1mNRplhMGhbt21VcszTLzqxt/rcsG
Jbr0LweXHUDHf9iIR6H2dbdpiR+8NBpqrmkaM5QM3lZjsLtCW7didCbJ23WpjXbFNvTDh6kNi63n
Kfcjq4lMN6i4bUKzPCEAuKy18USPG9eFlQ5L6ns2bZO0IUEKANT/B1YKHyDI/2yl2Hcf2PY/pj8T
SZZ/8dNLIeQfrCZswtQh8JiAd1yYHz+RJPyV42CQ5n8YLSyLosTf3RSW/weEUuh0mDAs2wbw93cm
CX/F3oZdg2ESemZK+18xU3wCFdkcwP0Z+WM59AmANP1KJKHy3I6zG470ByP/jLE/eRJVF1+5hYjO
ncrUptU2xqSwbC99o2mWURAoo63dvwIKfsLI/fgmnsnX4ZJAk/sMiWqDjI0N4+wq9pOC9Y7+ErBR
WUQOJitBQR3Uk9EXb7Kja1LOKN+C2rD3mKjD17YRLJtDahC3qPAsSMV9ple0b/UdgoP5+k+39+Yn
ruV/gQW+KXTeNv/5b//kiyJYWdiB0vNc0/0EC+udRpHDxiWr+i7eiVioPdVtFxARBolqnXlBef79
Ec0F8vff3JgfdwnSpoHxRbkKDOAnbgzQBQ8UDIU/ELldtvBZjSK6FyZATVBqBQXaSW141190Qnpe
IUOcpy3208ZjK015hVUfyuj9kJDV8OOr/UvWqEv9tUZN+L39j19oQv/1H39mC/3X/20GKtPkXfif
X/tj+5b+8s7/+P2/G6ishZoHUUgt6DyHF/vnO+/84QBBwzrF226Ay11gin9LonfxVtnScGkEq8VB
xU1uUEFG//lvyv7DwoduYLvCw6RAVf4r7/yvzy9iVWdxYdl4lw0DfadFKtqfUWBkCVdz66O6IHxi
QAhvvDn+wlJvpTrMkv1mZJvRX6AWTVMtH/vfz7BrSOm6tsVoJhXVf0rcvx5WWllSWyzpqZS1zfxY
Dl6cHyFHs5Hzg9jvNn2PKO2ioKpXXsXwtMEHDgF+qsSy8uqMscuuT8SBpPVO9bWntkHDZI3Uadbz
ERArmHiu7Td4eGawiWEqs6ljTCt21Eon45WataEOJTZ40svZLhYbsnHLHH0Kkl6UgYE6U75tNBJR
WT6HYTd9Ez2ro/XMLE7AiYFEJHCb/qVHvtfvBouYsjW096G+iSejvHdiBF604MvZOZHr1GY4xNKA
OHESY15s6nbhXmBEnfhqgDUgKnkYirfEbXIOOLxMSUovKS5rZZuC2oU/JcPiP5j0BAup1u456nt4
AhvyFmuAlXVtDUfGzDG7a3yQUpsi7H2IR113G0dIMlDhsQnHymdQaTauRTVGDUv+cLik6J/vIjao
WKLV4L5kedZYK5v8x+ImGNwi2wFpGMV9A3pUbdtBdemFgRqZHgLKxnhvYuN9HczceR4NEWxzWTsW
BeCsfPVKr742cm94h9SgmxVxkx7ZuHrmRItBs/3BJyKzd6Og17O1KpuTxskfIXwU0qTZLkA9HSge
8/NakS7aiawkzbIiiGY1k0UM6k2q+54oUnun8nThvjhhuw1LqwX3MKSAk0XiV92NniCL3DcZ5jV+
JateMZhGtK4mKpuqUVYCjsKdT9ili6ukaYR1ogyrH1yrMPUuDhsgkBO4qq9G1lL3GzUl+W0iUgmu
RtFMBaeD4Zb9bpYTHD73eOFpAHizCq7rGMjiN09BK1Inn4U3ZhpW7UZ5wlCdFbvWarps3VXEU1OS
LcpXo4/5vyynufe9VcE9bTUiZrCbLlFb1xx6qmIS3QJURoKVZn2TNKZiE6O6NtnDkEJSspYkWcb7
tkXnt2H5ZjQ4orEAY6uaiiURfZBSDTcGOt34MStllF4gzKOkhKx0+W26t02n8DT+/KGHJLFHkS2h
JcLv5ZODeXRRZNTwoBu1TsvQo1UPkMvucVoD7e+OdhK4zheQCiE+JGpzza50nUg811XEVZsjQABr
pefylU0u3ARREfGwmoaOs86JtYjXYVl6tzn9foL0QBs3rxOljXzDFq1YrPeFvRk8F8VtN8FAgXdN
mQQsf73o510CXR77tOZVMSCHkNXVsWl7Ir2tTm4Gxyqzh5a2cLMFdMW40YJLQW3owyomUz5uHjC3
oX2spjgG0z4pz/0qAdS4G2fsGmOfu1X+wQpDf09r079rJeCCV2jAME66YqHV4w1LEpNyK8riJwV3
wt8tBNiHkH3kVdGZxmU1pYcoxN1vaKgaUq6jqo43El0FZU93rxv3mMrOQptMkCCSlW43h/ajmpL+
YIfcq5YMEQWJZd32nXtDCSa9qdAGsxTwIHc55GGcFQD8J+xxXb1NpNDurSPzB2L8vlcF/BfWDaO9
R1VhHpEL52Qh6Y7Lr9UVWpUW4IhvDfe5yUiYapw7MguQkIwGOLUiOySjrtmy2s/9YnjMIfdvutl8
Kr3iI+NGX9LcqujbmQeoyM1+qkocE3n3nrfZtTLsJcoGDosRiHsR+0R7kEm2AWCe3PioIZFDIwyY
6LaL8XHQ7b5syWFv4PivPT24l2hrWeghwkX2S3+OwrDfwGJzuuLKzXNGVlZo5eJR11d+HD15GQkP
FsKtNJTtFiB6gNZQly8mCZJo7Z6o2p893MVrwwwXBQiyY6x6rVOjuU+sI7bhXVoHFzMLv5UFzgPJ
z3wOiyZdrHgxWhX0T0Y10kFT7Vm1KaNYF98xhQ2EuPHOhlZGHAzjaDx7O8Yq+3l2pwcFvgxnXW4c
ogZOUCBnvIiGOoYtHWNdkKQZ9F/KmapnnVMKqSqrXUnC/9BbD8SD+RSTwk7tO+3gLYaOURAcKtU3
6flHYaYH+nNqVTbZ9Bok8CZoRXCXosEwwHbku9IU6EbCB+UjxrYzrD4+Dd55rCmbkuJVUazSlGfW
SE27ndEr7xbJFtUF1VaXqPxOYZL7V11g3xolqsso42EK/O4ZTsgtKc2CTam+YCd+6L2cPlESXkkd
MHKPFJ+RFlICxn6mEvj505Te2AggN2Yjt2ASFZ0egbuIeZKZilRLfRSl/x73yEZR+5LthrfawZtk
MECueLmGW98bTQCkHhbgIb1F1SXiDQ4aBFYtW/r16E3520B8JNv00sVEA8Qr3Wri5lJ6+URulE7K
Vt7M7cOQO/HjZARDxlcNPS51PWi9spzwxZ8QHWChodQtEHjTkpYd/ftgLB9y1G5vBJCEX3xRQhCh
0URcnDmhAIun6ZqiNNbS1PZeXC83T9ac5G9R0NQmjKsJUFgWJ+12KrlmI25PKChI2xwARRDwVBlv
u0p6D03ZiXgVxUOEbmvGVYCcp9gGTBiXUZjQj+zgHUFM6ZvXMWrNA/VB90vpSMwzRapR/inFPIFs
feeMk3Pdmf6bYVcpjjhhAb7RRZrs4RsVDu0+v8UN0vLPVl4XhtSKWS3A7/D6cl/ikVkNbeesw1lE
1zhdxu9+pTHTFQjASKMV+tn2SrrTkjyrNeqhhMqdaTdLh62S2DjxYxEiTwcuQtGSQtfgNnrPtG7a
q0yHA7kSMjK8XY5s7DYEaDlshJFz0ujUxCaMG3HFPgceHNkn7h6cLJuZvo6u4f02+0AO7jtglgT7
90ApNUlcgCihQkTStps0jOJ07Yxks8gRUx402JREBcNZ9Hy+feuWNp29qSPdyKHsW11CCaeGHfUU
O4qkKXd2nVT3FbK/g+Sn49qDLnc09ChJSmwSpv0w7L+aHoZtsk3Ml6o0VcqQmKYz1R6wHnh+uuiA
v9h6aTpCa5OsQ3gfgmoDxVJRbHEHf1+R5EDvsmoPAQDGo4HIA1yBYMwpyEpf2ySHXJoxQV6hpO/t
je6zTtEANU2Pcxge7iHpyvxKWwDY8GLsG8bFvR1KQjFqJcyHugnkljk2X1cBZPG5Goc9vAdgiqml
DxYD6GERTx+1wnEWsHJnONSYz5kPz7A+aIN2yme1AykR4h0B7uwsb3sW27dd3VH3Civn3Nr29xF4
3LFMl0EY3FAAwAwgDGRgt0ASUoTmJW524+Q03XwVSZ1mG/zC2tjSCcm+Vl7TZNu4AUvg+X1+he9j
15GIsXeTGrtXBFOMVxuujnvXipolFsyrYI8vod2QtiPeJ2qxL0bdYBy0UQ4fobsuMoHeJJe+TD00
LjTO5hpefuNmBrLHIfpgTm3MFT3qYe8OY32i1Fef2Hv7ayxekAQme7hl6KGEzSRELhDeNxa+Ud0d
ZrMnkoWqubcuG11vWuXG6Cz1eArSROyQRrSPrcKxu05iMR3ixojPbRjj55SDevXZ6RQfFomBxlq2
jt+dkeW26KX94ak0KA/tyIl2IBdboiQwzA3ae6+vvEtVuybrmbS/Y0tJ9RTD5bA3gp5dmofNDqTM
UgqerJkWamo048NgmHgJPCDL353M4JGOs0l+CV0TZWiNq4W2rK+Q7tYYhDuRmpgiBsPfl3lIHdkZ
PW/TV6j4KtVP7+Ugy3hHfBC1wdqR47VDLVedktDT9cEhBw+xNjGD7rmZbcirMyq0MfGLel/3eMiI
gsoelOVb6yjNmhMilPGUZyk4wcKLqfXGX8uqNUlga83+wi58IdYcqroV4zScYhvdhl+rdCs1MtXE
SEJSM8MBJwn0VdK0iIBeFVjwCmrZU7zEMKHq3PYsd8LriNuP0KOEGjrROmZ3gyx3RRsgQ2rduXIT
8GQeKB+9NX0x3WmnTZPdgJ0NzH5DGJfVlin1euJJW0bqiy7qqI32+ilwIn1mVCe0K5vtq15T868Z
NfeoSeQOq0xwSTsLY+6Qu1tsMoI1QKgf7QGhH1HY0bagwXLZs8fGf6Wsr143l8+2YzQXY532tyIw
kn1eeI+xSqujMRFKaCOupNFbNbsZW8W2NcJmL6y8IIRR4lVgDCoB83XEQ2QGiQKlJ4fLpMV2Ek2+
QXVZa1b6M09z52KZsKrxbu5HZ2/nBgsNXVRRjeYbZcvZZke5hb6IZNYyzXKlmfL3uJf6IzZAZCgG
2Uu7pdxx8nKnxdPmOOJQZVSyVU3NzlMcnoNqVogEsFKmUl1hPzmNRxs0Z+Mdh7y1HQYkJvG5WbaV
qAywKtAmac3wJhgdZ5dZUl6SAOE+hcgcv8eo2GGSGMZ8nRn1NTtIzEcV33brp3RXDZh4sLcJn16P
rej8cxCzVhQOMTNnzwMCb8Sexd1CnlTrer5raxIs25yl/T4dSE5y3IJSurBQ06yNtmQAQ3BJ4Yy6
bHTq0oFEpdod563E1roeAph0VTFP26yzyh3gZqveDRluzl1eOapfF5jCeCDZZ56p1bu4w9lbXog2
RyXRQB6vHIR8ZcErTw6F9e6Q6nE/DdN8Sptmcdt2eGN6FNjToupErxeywyDVr/b6cBsXRrIZpQqf
wUdXr+hNsTHWlrozVQfOfwoDIAGuPqGmUzyQTYoRbUCrj6MAViIAicL/bjMUPRgG5f9wZNbtQxbB
9I56tebOY69vqCE8TyGZZLCjS/W1NrDnKmKOWbG3+PjgDGDJ6tukPEezxBBY634n6qjK6IZ64baq
jBDLc6wHpOVtsePISMSRo27kItey6o4Cpd01z0xu2bEZagVIY2wPtajQLRk8M4RbDHl6j/khuUzJ
PnuA+5BcWROm1J5McK6+d3a5LacgrpMdVuDR3AbAbIFgMsYzURhJ/C1tCOvqQaapr1Onkrc0Exk3
dnLfdTsRyWbjFI/RARyN2tf2FllJjG0tSTQagiwcbtsarQb6Ijcbj11v2vew+CRdOtlir+u56euC
ceyCzjo9eLbTml0gi6lzMpFCv5vT1jc2XaKTvayiSq+ndnGOSfZE2yCRzpfUDDF6ULSBYC/nkmg7
OnBtenARWJg72NXu+4DOvLpIbIwxBBbMozoi7c/f0nyq3gyRzY+jQYAVrjlBjmQ7sC7l6pE+dYkf
fUJuniSZdU6SadhlsUfsuVOy+GEONeYDELnkO4uzhgfVxWpOM0voS4l3q9som1dsVJn5SnkK8mJL
Xf3sahU8V5n7wPxtMHOQV/VtIMsuwtXmVzZP1tS8JSgOTyjp2Y8HPwpcNobSmvGozL8yL/TRcRDC
vYXs0pPpmzn1o04wQ65kpOjR0VUsDnMEZgKvRdmfhDcj8zCN4UEv6il62CjfDN+MnrvSS09xaqLH
Jd8+fCPyhMqCLUiNRObXC4oNsPlUeuyUBzXbkZm9g3dOeU2QAzdtkikawy2RQ83icFRLx1J7/Fkx
qFOniCzKWC2g7y+jlS6BLl1BKSIiu4T5P4skLozapmEWND5p7sUQ1V/51yz67Z6lhkmaxivN2+Cc
N2UAHQOacpls2bvxIaXNFIU+oQIlmJauxcp+QvpkIfV/9MxmXjMz8Wu8k4qH1ye0E4ldhh7y58/j
H4UneymeSJ2po+eFpzDMw2nlx45MsTHaBkTQZKiZrVcOwFOjXGcUHuZD2sgx0Wtqg2VxnYUxF0Oa
8YxRI4LvlJ3J6xkAr5QTpsqdcksxQ6soEoFSiMDWG2cmDHX9I88rt5aM31L5fMTgBfxpxpnMzhSt
jeJRybxBZxVaCryPOXH7AZB47aGNAD5vRZxOfMFxgLp12dBFr96znD7QNgsosf6fWg4FLC6SbGNq
QcRn6xTes9D2Jq/coNj6IAHjgzEIeIeAcOPxdgSy9wpXhw+Qdszl+1ncwXLBtxIiInBjaAzuAYHP
nBzKEn7HL4Yq2aIZN4Hv28geiCokjW0+dEnNKaEa4/Nb7hOl17LMi2taLNx/Km1mdq7qKmteU9fk
J2FJevOjgft9vGW4xK3RGL6VXAqr5qEEV8qZZtNoxfZ68uIuuTIZepbsuaR7ZuHftGDTydp9NEmr
LndD4RbLhBYG7b6DvEainwez/TKDHejssUXYhCX9OFWirDrnSB1QVCisW/wU1djkVzHq+WjT8x3G
szdGhU9hS1G3I4sFee8gyhyBllNwiiNprLT/ZYcodSjrcK87G2xPY2UXhEO2q7oerScyUyS7VC8+
ZLa5S8gdzx4sTJfO6t8NGQGEpcq/KlrMPkuodkDMEeVM9MADuNKjVzT26586K/+k47aEk/ypdSCN
JWfMQ2NEY9DhPfzUcYuRm/mGVjy1UlXX+ai0ST2lx4biG26td8rEDPkXES7yHw7Kv/WldGyThaA0
PifysJimOcPiaeXgWn6lfNcbEOxNSTcYKqTsZvtkTQ2iKa+HYci+JxdiN1FqQa6WVLfpkEEP83ti
6GKZd6t8NDLgipX9BTA2VkcbQR7Sj7lksp9aBWfD7YnhthzR37uVieHCrMxTWwiM4b4TwzP7/TVd
2i2/XFPeTI94E8+jl6xoBv3ajpmFhFE5IHlkD6x5tov6GEZJtWkUaKN6sIZL5WJRiouwevj9kf/x
wpqKzCqSNihyLb2oX49c8ar1Osd00seShWWSkgcmwuiDECM2ED4tqPgv7qUJlvDTybJo9XzXXjpy
xDst/dWvb3c6D+nvmv9e57rp+owyUp2lwdVs9eQy2sI/jfFslwBrfO8CIaN7LeweSYRX46CqR3zL
Bh5dsRNtgWY/ihRhTL+/FL/2dV2eZ8+knkzTj3ahJz+n8uRQPpKKCR31nBxvvCwbb+JoiXWqjZi1
we8PttzRX+847XWUBBJHteRt+nTH/SlwgMJg9EX0yOYqSom7XvtjaB1/f5zPJ2VKl0aba1IkNaTP
Zf/1Yk/9HMe8Uyg6jYZyu0GtKMUgHS0Z9xij6784rc8PMoeTPEdS0SKlEeAv7c4/3dt8QgPGeITR
6sfEo0dN82GaKALtPcAJ0SptpqUIxcRAZXlmjbX5/fma1j98BZ4purrSsumpOj///k9fQQ+SBEMa
QyvW91X3HBGJJ7YAEohLLmjDXLPmsIiUaxBR7OyoSV6DOcUuR3Qr6L7OrQ2Kg0ZIxaSlq3jVhFGB
aix3PbKgJA39FSxbUEJBizJxbY0B6takZfxYV+Gg2WPMcj6MZFe7bIgj8kEChugFXVVI44D2XkQb
u2sZ+3/2ZYBoMNHSSFjWoBZEgGtJbRovDqvbeJ2Bb//ihZOlzzkLWXlFJwIVnEidaTrUaYuxLx1G
biKJ8mbxyN6CCZXWDe1BAFhMum2/ZHmSLsqVb7ogz3ajoZepdwj4s+hFkWyTIrDPlavc29Cf+Cme
B5tg5UG5HQAaYQLOMuxlJo4jVgOyJ8iFC9nqfatabiXjWvgWlmMZ7HRseifMdxSCrdbtLhaOzHfg
QUzgXGPNGiCgzXDqSHQNnnM/ILyxjqLoaa7b+dYVU8tkKi2+go0xBVMp9ff0QtclE3rq4je9aD0x
zocIqEb3YacWq+jCx8V5j+UyaI8Txjpqb53tU5yAmWtuCtRs2Q4rAp9DKlWMFW4Gq4ztiyUVqWMR
q6hEeVwo6jR6L3DYsm6mmwPPrglFe8QcwASdTbWmofdjPWJXia9PQH7EuNMKYNy6ycfRwLwxGNl5
dFHArloApmzyfVIRtv2PT+i0xUEwqzbxpmiGyoXKpLV/oLn34yK4nLRLH7zmoSn4sjNr/BgFC+6/
G8KRy9eGUF6aN+UYUGke/J22ffdZqpqnJjboc0xigEzStnm2DUqQOSX8jLeAaIEmzuktOHk8XaFw
WuzBDTSi089VGtbcHsV0DIVZLGGuFpXN75iv5S1UV9NahZ5r2Ru0QHN6YtsENvv3L+sn8YM0HYaK
BV7LsGs7sAZ+HS18J0lKRQTAIhlnTR/SVLzlHBmnPCsQxtqsoqvY67gFvz/u58HXdFyLadbl+JLl
xOfVhBzYHwbeQMM7XQJRQ0FpeQOUcPyLvNBlcP3zII+0gIKWiTQMaZKB5OLX86OuapEGRKqUpYQL
TdbMPmJD1dUBm5mdIet32bims4H1KyAD6oX8ieD770/1Hy4x+YEO0Xe0cHwmtR+T8Z9GwxlUosjJ
A14ZA/FvcBM4oi7cW8wSqCKUPX3Lwolr8Pujfl5VcMbIY0hyRTHhuN7nE6cHR4ICZdNVbnnxWZns
bxi1ln53mtevfah78y/G/X+Y5zhPBBS+YSHbQZ/wSUcz8O7id6YPTGSjfz1OAYpbAjA+/KlmKPn9
2X1+fKSB1A/MnIFcB9fV5zUT0ACM5iP4wNBnK0IISpmI26It5/z99wf6ZzfP5kp6AJstxG3LSupP
Nw9zcG7VlgsBdC6Sd9JKNciaKOUHfo821a298dtPRcfvj8ub/+nJxddsoYeyMcWwZ0Sy++uRmfRy
pwnIH6T0lF4bi9ZwsgxytkhlzbF0W4XzjbSz8butC/ObjRGGFElYjW9EXul2K7yp+iaLuJZbxCr2
OaGDOG3KwE9v3axXjyU5fhfEpVo4dtBaPPk0o99Q4xvtBjeyhyWJ6h5TbT9RyNTYbzYy7HtoJ96i
2YFJdLJ5+MhzHvzpjSTbBnpiLLCgMzrTYqqc4n1oA1HtZ1OOR8QZuXczmi7T1aTrUL+QxpO1mFus
CtscfBog93v3x/66Y2Eg1iWNNBxPOI6CY0tNrPvwZcsw1ATeXJ6GYrZc2ml5Lw4obhi1IwsL0qru
wJHQql7qBwBV+Hn+o7gkFPuKy4y9vndj9ROfAH1d51cGqdl3SMJhvGDhb43s1DlB7G0bjxCDfdYR
Hn8tZJPxmXlUSCZOf74JgW2iK/Es1CpzyZFS+ouXFXBKXL0zjJRNPsTiukEfcD/+KARFS3IcQV/z
txiDHBU27RvXjZ21nAg6HWrOE4sEP/agWiYp8nyCeNS9mfff01QRDuEg5GbinzxAjI3Le38BHo2K
tZ1Y7aZE4WwdijLHC+cQl/WsIWm4uynr/MM4h+qlKfXwZHusLFB0O3Z5EoUCclGHVoi0O/YgM/he
s6/jZWRqkeMdaFd7DkEkpJ7TMbBa3Orj0CMUT2bUaeVgn3/OCTbVQdg0tChByv4oCsWEMjSvC2lt
8YJ6rAnKULMe+/n7dIK88GygoPUudFvj+XEpWb6MdqE2rueM5aGdCM3doLYWr4L+zAP62AX/bBnB
/AVdTHLOTVHAsi5FRdWcZS7OKd/eDROhlrvUHwOAE3PXBZdxTgF6V2dtU21RgWTZpR6aqV9E8Ja5
sVH4iDW6Qx7mn/qXuQapjZqjDcu9k3lUrNOJqZPydxkZ8EAt/E/Rj5uL6xLTY4khzj8X0zjuf7z5
/5KC9OH/sQRLl7ngf5aO3n/U77+y99kt/U0wLtUfbFKl66EYd3z/h9b3p3Z0wfKblu/5zHK+Y3ss
Xf4mHXX+ICKcyd7gLwyfesXfpaOW/EMq2oc+2yQTRoPj/CvSUeg4n4dpojLdH3t3XjvmPvPTrKdZ
N9FqrwFB1HF/0pj1tn0Kw1WQGfOmCrN7lvXA7gO+4IqS+xfls9OJZFtfe00QXOhBW++U7uY1fWDv
SAWVGnU8zzu7m60LglMWpgkvwQthEM2+TPEhkbPt5zeMhunFUDQa86Fl3IpU20cfaN2VjerlTrDC
vTLjGHaIHrobGqrt5eh05VMzw17HLQIa2l5QdqOL37XVaMF8KR7jFv0LkqPw2LJ5LFeDhgIxG2N1
S2fNuqdJOu+VSOL3wqU76kZ6OCo154cRo88t7M35PLaOfRjbSF7MAMu3RTNnO5tAxAvW3JfSNm6Q
o0JUdu9SM4BMKgH8GQovre8oyj4jG3A2Em++h2bHKMztSAbtytITcsJSfkOewncP9VbTNaDJfsIc
UzFiAhMgkWWlnOgkVQo65nGYijs08DUyM3u46aYg22X+EJJLEw7D8wIwvMhzL+Tbd+2HN5TWXqdp
BpkJ6VCKIhCg0zC9kzVi3FtdVh2JEnko5nx4TQK6xeA4xR5S3GaI1FXMNphJrs5vg6yQZCR45eNA
GXDrOp1zwDfQP4S6QdRC4RWynZEOp6gaSKVJmu6pVaP9v7k7s97IkTPK/qGhQQYjGOTj5J5K7bv0
QkgqFfcluJO/fk7aHkx1uacbfpyB0YBhV5dSTJLxLfeem6zHOJ+2EZjkm6CPv3pTbBkmkzjkO/h1
QkKj2DKnqxKj/1fP7nlfILe6c90a3RqsalKPIGDWtbxh+E/gddXdalzP1mCNq9hgbp+FWtsTmb1F
tJmkgTAR99emn56j2gvgPtvrKOs/tZvcK6CAWzjQV3aIS9EnMoIVwILbSKYsT9Vy6gasy2AlrUIh
e2w+YwGLk7yxbAt34WmA49Gs2gi7D6/ns1HV1HyI1mkYEJYeRKrMx42q++ceavTJAR94Cn2uzioa
l1WLMHWdzIWL7AqkX5Q21BnldqSMMX5BM8ceAJ7ZdCRzLGTwsOYcbreGzQ/20hHs/sLljcPwAr7f
diqHDD4vuhrir1KELdgBWTHjvbf8L2e05K4yMuSMijUbfsfpb5n5n/VOIJnLgBjVeZ8wqVmpmT1l
ivPRaaytjeMLhyPrI6LOykWuelNNBzZI5kIMwXfTOEdrIk9Jp93JUWTFTO4MSLHTE1jOqd42KtrR
IEdb1J9w9vsM/6/igaM/344yO7kEYV4MuSFjD+e8apwWP3rpYn523eu2qq/bwZd3k5V3q0ybr9Zq
nvQwVjdob+5KgbkqJ8OADMSC/aUjl63W1sdUN9llC1nonhkaTqjZJdmGuYmQEwic3Mu9lSZ9fn3O
lmUCLpuPpZPeCb+fxLFna6ANQM7ZWd50Hb9RncZvIi9sHGDO+NyzAEeiYvqHXqgrZgNcqximV11e
6HYk6Ibw1SI5NjJOrryISTp2TVRD+U3XBmZDRYLEx8e2iNbkq5zDZMVOyH1WU2E2feMnp8BYOxer
LoMgC3BPYu9KWHcbu4kfySLceMhY9+UMT8ThaUIEk+jLhFr1Wc4gpej6vvI4vVP4S28TNN1xIK8s
1zkmc/dcaZSHSZRyT3b1AxLBHyUcY01YJPur+pppANkeOVEYBbCXOE/SC1WT7RUB7DrCryEbyqKk
wLaD5VDD/WOqAUuKlJ4vdwiaS0zWrFJgy/1s0gp0m4s0soLPfMoS3e77zON119rsndIyDde1I62L
rnZgXacThp8YK2tpamLyBFDmhrJvxeBHkWUQ8DYMoDiQcqr3xczsI4NOtrUL93MZpbfKx1Csa1lO
+wi3zml2m+VEekd8P2st3kmWg8io0cldD17R3LRhcsG+/w7GKsp/OvFkF8nlKgfqyAgYiRnBePEP
z8q8gzME6WukkhnyUtt8B1mhvie+totswUE8pFSI/jh9Kgq8j7nOWD+r8MQvQr2I9hQzNUkFHEUI
UpRzhDSZPxQ6+dF1jt7IyrAL75zyuQJEd1+TqfzczigzBcbkmDU2EGhR3lnVgDhnTsk6BfXjvVqT
GsgKK7ZdPb3Punyi1a828Motd81r4How2dcYk3nTJtCzjKXzjR2jhePZNuKjjhPy0skvb5/paJgp
lk5InZcQ00gaSg7TSpTG3JcLuo51O+aWvyeUUR4ZfxFyMNQlaGPeZhguS/0osWWiy8fH+6aJ6ToE
iyIl1uqHY4B361JUlbUBNUSGIAtLjJFuNDSXbtpGILbDRtCLcUgNieA1kBT98NnbPikIYTmE5JiZ
+pmFkHqUDv0tlLkYOWabQ5g80LtYHwai5P2A+uUBcmh5L0AXPVCK+AgHSzLdPPQAbUEmX+jgBkht
XlpVoFAuKb1cDQYycsyqdq/CJXuqpPNcmYRbDGX+CUive5EszfTB9QANsMDD/KZzAogxx/3PiD8E
i4ws6yc9T+Bz0kjwhqRPIX+1cW+zcl85gb9mHTfci15tjQ8DA1MP5pEweEhJ9wN3fW2a8N6iATvC
6Fr3OM+JaMufQByHP5Nm9NgQWYe2nfe5+oGIBU2k3ndw7LJk+bSRGIWo8GPEJyjPgnC+SfIqvCQ9
plsP6XiUzvDBMmoqVgUvCugwVv15LhdPKIaDWxa6HWh2ggTXfsygFWfohxkQW84R+W/cvlfK9PuA
wI90TDi/iH7ZYxhRTwBqxw1lhHtl57yO7WyKdiUwJxYNy9axdXs3pI731PA4EYLaTeYh1S7271QG
tzH80Y+k6dU66TlmwhyhKvIFD45j6h9jrMrcglR/Ea6KXQde+dvTLcI+vTzlpkehFhTNvrZ7+UNh
/CMdF5xpCMuK2DmKtNY4J1Ut+YNCAbpLQoOOG3UTzXK/17HzqVP7GfJ1v2laEGoV4CKCZxhTr6pw
esvD5GDPBtJvwjShvEQFDIcT9QeGBvh2QtrPCd8xHfUsohOHUPk9pMTOFQtW3IV1AjK8ZAR3nqfR
D9NmH9rC/iIKZ5vCgbhEh1veq1rjv5MivnWw9b2ZZhhOpTVUT5GXuzdj37XEcMwljT2u43qcCEgh
b/cLhX64HSBbkOvjuk9jlEMMckvj/3SLHHiLUMbbi5pytgIDriSdGqLQzBtu5ggOY19tShiC6JA4
9bxDgYdim1pxfhthiLpYKtEcprbzGeGn0Y3tD32BSBpqnhY4z50o7LcMh9SxFMldv8z6BXp3cD0u
rEKNqmZSowcm/7SvwClwVfT4RlCb1bzGE2AykiSAFAHJOaTJSt/HOTu4JFtoJ3wIGK0j73Ax3wBK
imBY7/vUH9AsuH54JJTb+ZnJtj3URXyWnnQXzE3cE24T1LuYOwiBnotjQ/d/hOYmQIQ7xXqgEAY3
IKogB5PvnYkXBkaLf46SYbOSsyGXyG6HXIWXEdgwpO+s1gJUhaFDlMvUYXtfJAwgPeiMp1RaFGdi
Bnnzz/s8qeb6vZkS6O6q2wNjrF6RQxHIQAoD2nFufMTYNsAjqigHJqAVOxvRluGp4EHDEY7lzabz
iJEmT0CItmIcA3wg7O8fg8YiYMnSOkLPO5c+vlflHurWdCMTc2TLsl76l7FBO2h8F76J9JqZrL6k
tx/LKAN3IFoCAcHR5K4Dy8cOuXC2/+x0LaSduDKM5V39OHvReZMSRNk9OwsgdH6odxHW8w2p5Wyv
Z89y+eaJfBpq312DGDfAC6tsfsxH3a49N8XGMdQRtigKubZr7O2SF8kNoy4W7ySxf4h04oFG8ELG
s9UuH1nFpKaLPOh2lXkc2qpBixk0ZMuWFBqyo5oTwPnhgpNoZsUHtcwe0InznitrimukYs1FWtb5
o6AN4MVEU8cBItcFmLct8FX5ztXpjybOgEIMOTu2FpJeXWt1iZLxrXZttcn9Dl1g0CfqoJxhOfZF
yCuvhKZ4A/5bHKa4J1O9jgLgLSmlCrLdC4fD+cJ03rLPrQIYQFNZJ/SuyNpGb9n1rW+fQk4+VCuN
eyzT2BxShUA/Tk3J+E73xWsLI+iY1mTUsDcOOEEcJpC6mA/8TxyodkPTsmeo47x447BkIEHTe9sE
nwX370rMJTNWsic6oJlbqzNo2AV9chEZ2qIzgZvXupxvYp8MspiEXqZkloWMeFO3MEDc+7FBnNmS
Ctx5ZIxJCXzrhztFR+Sm+6Efg2NSJNS42GcSe7yv6PhWgzsGF0HsshwKZXLk/oB+RqrHKx/0jUBX
tU676sXCu4fQMu0+MMl8Q10kQgvGwoL81ymWHeu4q8lM1ioNiWtvdfzTVTwRlo1DQvaChiEYkNql
xcvElP5ykv1z0Fpii4D9nM0RXhHfhGh67ItzBlDJGyj3D8s84R2kL1ZXuuNdBeprk2rLfqrPQXUt
TcUKfzYgg0mHVIfuairLemVR9bK3ci9lX+5ZC5cnI/K1i15wIrHuoVkKtvnw6ffGUW9DGPuvvAiz
w5hk76VdelCLVEqaA3ZM6xko3rKtRQX1qfXBpgvCZgBTPI4DHSKvNgbjadDRK9DQrwQV0n0VhsCn
nSUcYVAKTZZlgOlhi5yIbGkbJqcTekCkE5JOlmB6SNLla/aJLY7JGgRQl/bkodQhoA1Fv2P0s5uU
AQlwKkyPMkh7rDGODTgH3TUbQ3fr1tMuClKAEWKyrrUegnuB3gS5a+hfGRojv++ukqzIbxRTm5Nr
Em9n5t7beZ2EINz4q1GbesNIvMIUORMhxdY4UBSYprsOTADXhDAvglEGGPSE1lvi5IK822QegIrZ
N0+9sh4aq2rWwijDEdS+dZ03Yi6IuF8VX4cJgOebgUw1IyOf35ADaYyuQ8eRFwNIjBtnyt9xUkJ/
dAeNbZ8G9AzHQQDWUjkn18JqouNEv6xr/g4U1Xt1Dld25qZG9UU+CJFp+8RzNrVi7y1YoFCA8NPR
+H8wbwUzg/Y9VcbfliPRCYtLGsjQh+uAuRIOwA6KupVLFDxFBxwDyi7JZXdOXz4YxxxNzU1mMW7d
uKjRkcw79c6J5CXn7Sq0iIAQn5YYyYew1bxrJ5CLOIlgsbThRT7od90Op45y3RCOsR8bDuMqcx44
K9ob4uNr8kcqxhRsIqN+lKcQV9hRh+VBeIAElAx3Q9PdmjLYzh1iSpYOaNRY/IeIsBoHsHwdleUR
byXmm04Ne/DR6g4nbkJWUjjvgGnNG7wcL2Og+ps2K232+/5rIHmrkNWzz8IzWysLrzLq8UPNXnyN
7QkQf9E+IVxC1J1eItX4UeOv29rgHljMtuEe2N8CMsS8skJt7opWPyICw+mcV9SxY9DtWb4N1yRU
iPWiwL1K055jBjEs62reYHSJ1jmmMnJZPDJ+0m7e9oW4QySpeZdazift2yfLPcShZBBiK3HblWiX
TUZMHfxcRahLOmyLjFiCCIE0JgAb/p9R54CCgH0MxzMqSihDHv+liu3kJIroJqudlUv8bYT6h+Ff
kpC0Bw3jqs6L8GwCf5pC99puI/vgNz0oaMOIJxgaWnpvBspG1M9XYiOyx6bVqY/ITQBCx+VDLaaP
zkV4XBRBs8rKgmtErO0qqVEsOylTjKZrjsabGviCsH9ax7oXnrmITEC76RHZU7nRISIjb29nYHbS
muoVtfMBlc6MFt1+czh4bmThX9kU1gEczRS7xBorxGksy5e+cdKD5dnJzlPNOSG04LbptyNvlGsR
eoohvuOUB3fiLo+LMNjPnX9H4QGjF50Ar36EyI6eNjzpF9NMiOlQ0WD2PKBEYfQ/Y4qyb3+Ov9wz
zXDI5gJwjd+seEUt6Nz9+cYY92B8Hk7qqWRv0L9t4qC7V2Q4eVh31ryyu3ucXasgyV9dkZrjIopi
XcQs2xrn0rbqOw/nEnYl7ydKnZVMwj1Q8bdmpJxIIJ2S/Q1hfmFggfgqafaWJ8/hK7jvAjg/egFo
LvLLeoi/NIfiqne5biDbnFeHsEczoN/yckTK+GHuqomYxa7dyfosfshUvwaPwcwgWdfxlG8izKSP
ElDYfpLTqY1an4MDCfUyuyTHkhUUdpdO+K4H7iuEpN95gcPBOt+BcmBY2ZEXTZoB2amq7E6q9/Sm
8d3shIHtbhr4ugLoBGEbUzoVxZ44yoX8T9I3uyyNaDnRiKBk8YrHxAuIDc8FryH6PrA+BGNO3UxP
L4LZffJi96diO3xJvKVcmVi5Oyv2msu+ryzg1++2GV4tFmRBBJOWlJkfOJeHXd1i8CXtmxXqkpJz
R345uWhj+ck5SyoFvNPRdZtDVk5vkGCwO3ZTuWnMdyPF1vGma4bQBKDkX307vYqUIHXcSxy+RYyp
gwgZ1kzxcukYoR6hC0TXlgRVmckXq08/KjG4hKlegSzpD6aOvrKqWLZI5afLcW6nDTrefMf8m7IF
76geLp3EPo09h8nUzus5IwRyqb1rXMbgzOdtEIMhDLuaY3oUy45Qd/stYdfgT0Jte1IwDu4MntL6
Jvms5f43060U0JSdZi+yn/Py3NtvA5jzhLNxyfJyU7jZ96zOvPOcApJNJYrnFitfhiUegsPACCt+
adMcWPSZ/eQvlygznUfbkgtRBlb+I+6FB1HctS+0aJY7xpmkkyAXXMVEZzDCt8oLytHwcuTJSqyS
CM/wurM8TKgCQycMX1IEWozPIRW6ik9xRCSd6i1r408WXjAnfAWbceiXtN1WC0AemaX5FZd/2lm9
OoS95INWcfnYBBNvqtrrX3vrFUDPTswAd3N9jpAshrVXhOlmlk7zIAuGaaMvLiJnOWY8iXtKki/P
SvAnsKhsxLrvhx9lWF0jEw53tEc/AvYwojIDyhUbFlZEmBTGI+D/2wKgKHmxW/TpEEMdfPp2vFx4
C/GFYZK7u0Xb+34KnVM8qX5bObV8mSmUMAqOA3dggZApbtEfLfYCGrHyD1OI+5J2KqfQrts7MaQW
BsUJj7DMS6a3XsfR7cvvVsGdZbriTNOXq/k4muyyt4yHnQYkXS/jwxypg5dwE4LDzXFOwx5LsU9x
4qqIBla/1RkobhxUuvd6QpZBHy9sinb14KCfytBTaYxyTFQYiwvqX+73/rbX7m4O0oemh7nelFHx
3nYJhFqL2dd4fxYLbyADcSo37VNJ1ZRgh0JQTQRSoTSpBANrC8SljPsT/YUQGwMxpcTMZhagpFGn
xuOkYgjWnABrb/HIoqKqGCAYzYMQGHkyDGZdTj3AECtbL57NyUgODXyzclTYYMTcY5bXlXMe/9VX
09I0J+CuC3MTlEfYnQI8V1F7xYD0J/tzKLMhwUmkdc16u7ROe4N4zwMqaFk4CjkmXTquA3keZIbN
y6PuLfcAo8McLMvB7F471D3S8ccN+jC4d+yHr1qYSEga04DnulQxb9Y0BC/gpPpJT5zTYx8E64py
6jjo1APyj/si3hSwiK9CB2UdZCkMT7bp/H2K+mPrmAznhOUEtymz90/LNhXVHaLctQ3nf6fNyIx/
qewPWfWXVuFtQqIGSZ1z4xfSwcRmQPGxHybT72BrpEcxBeE6nPgRszM8dJzL33y5SOaAlqRn5zNg
6Sy1X6y8tX/E1DZYNcI8/sYol9BNMhHz+x43LRfyC8SDfYkyxv4gPNPbk94yvoKimJ4zZs/rvHKB
fWR1foGJeYN9e60Yhybum5DSuWIkpPYpvtqHnhchAN/kqVi68BL3ZHkHJMD7HOwWVFxAn7BBXEiw
aO/Gzwi7VAbRYFiuS0yaV3nXZTvI3GYNPTe5mse+fu0RlVyMVhHumE61VLV5t3ExA1+VE0FgxVJ+
RKa5lQn7g9hmltQqY2ExSvU1N0S/I+ElqfnC7OqBso/cJBw4b6KaCTEGijc+T0GaXvSFdJgzhfJm
rvsqYhaJCztAonJSmbOgjaQe8XJEm3GBFJCjVqCBzamH8yry9l0OXQFrn/8yyqn5MQCVJTvOr3aY
Y+ftiBp2h4QYDh2pUKTNLJsiKpx7mfnVUYi6fS2Fmi+DM/G/ItjyR4PxJGUGVGLqYI7YkLGIfPDH
qBlky4RYnHppnzqMHLxuzoqUPkFPYSVOiJl3ck/V9Jy2mfWhpy6kM/K6gyjs/q5FLLLxwSRsQBXn
e4KA07XXBkhCQsIP5nOoVdaO54fHkPCXF9O6JWSposYzIrxNMEscbJQlJyfqNYxsVVIh6Pyr5gKQ
2sLqlRFDN0GYrTr2k1l239Dhb/8HKZ0KWQ3T2yUdNGHBQYlOD19qg7Jl6wL12SCriXnFyOZfysH/
Sofx/xqjCxHg/11m8T/zz4/yjzoL/vy/CF3C+YetcHLamAFckFhnDte/VRbBP/CYIL3wAhGctYQI
IP63zOIM7EOyD6GF/uAPMgs3+IfHIBFthuN62kFb+t/ILP5DWejz1wcSzpeQwhMCpcevIjzD68KU
rCDXIaipu6zssPBR2FrUI/VU/o1wEurIb8o7tCM6UBI2vselcMVZ8vGL5s+oIiVqMIuZhVUSAHBH
eIDGv8gYsq+ufEv23W7kvcpRjZf9s3ULqm22XMM1xmvPPRTkFy84hgl2msI5yomBbgmjC/o6vZM9
oj9qSi/BPeMC8m1lB4+5KOvxSAxeSUQwmebOavJs/zULI5TvkI/BumPga+Z1xKnAi1mkxbPCGAEc
B1bGXcZZcxugVeazQCdeRWwZhzWTRTYllvST1yaso+OoiQ/C6OYX/pptFBv3MKnhSdlNCXq9y0Lx
HiCSNWtCuuPnNqC0hguTM7KYymIi10ZZCIIXq3NhlniE5BDTUA/XgMWqlxbh1aka6/Q+KqHNH1J3
phPInTPathsNIwZ7kHiorN6YW1gpAudhx5nznerMeNvOWbp3BP/qJg7jhapiatSr3/YWfVkDZmoV
5ALJhLWU5tkenSk5WG2BrX/JovlOZ2iuN2wl6mrtowvjSAkQwQVTzkxX+bleYe9u8RDai5nXrj2O
79JOoB6I2PFfxDwABpynrvgsCobYO0TITOt60/JKa23fh6MSBc7daEWFe5Cd4uWjFwes2Oh6Fqza
s9XK7RPfWnUQYe39iM4GmsfY+EQCYkEmamQOHn1gjfghCh+qe8R+fDhLHr33GDUa6vZOyA+LsF0B
Ojp1o62HObNh1z0bZAnd8EkUEJ04CggkjlXSk4VayHagDLR98cS8pQE8suBjHgyu+n0XjbONJXOc
n7qa1pjfXzIWw0k23DDkI5wTzjuKpTCGIoXtR+/QZjjT3u1k853UNgGUEkgRBG1umUu/Qe2O2dP3
fkSphXhxzufzxJ1pOwvVpqGBqXHaHRy7aXGq5kP/KnmDewxwY9L13C7pxDbP9PgexROjAKztjDHw
V9kdCXaawkmSAKRI5WIVcCzmVuZHj4gSYOQaCLmfehqJvWW13fmuC5E2dEnMNxuHabfJ/BkILAR+
1pI9eVwPbqPO/l7s2eXOcbGubkUmEbZLV/i3wm3ZvvojzsQ1GVIdUUi4vUmEW1zDWtNKWoQ/9UxQ
XU+0K+rTwBt/Bn3KGHf0CemY+BiPysW4STEdtzANHBwjq8qa6cFGQBLWWhdApXYC4ckjuwHCzHh1
AQBBQZZdaVXV7ipDInJdTKUVb+NFmR+LOzB7ckKnJ/zCBNW8JQS++wDWoFEGYYPRW3QyOZujjkZK
0Nc1MOQI6mVRE7nfo4uMFIzzrNsdWo+2Ai7mJAqW0BI9xvkIgFtMZVPuVGI69BCL18FuKGz3qpvb
M7pmGnwWLA1K5xUJowTDSTQh74tnNRRKyIdvOk/Pzzpp7cc6H8r7iLazXdPPDbcqyBUZKsYXZoN0
SBeb/14K+f8pTDP4S0XkbZV/lD9+Jeg653/h32e1/Af+LVRxHr4NDINncuS/z2r+H8G5hcmMk8tT
ErX6v89qJf8BQhbBmK01lg+0j/9HEhmgsMQEdybvYn/kD/03Z7Vj//H0tJGsC1wOyNZ92/X4+/54
etKHEc0ZYQ61lprBjruk9lmfF2GxKyPWe3CYW2JhyZYObhfA7tCwIKHAIeEV86/7B4xq9F1xjWZy
038l0/52kJ8/Csst2+UsV1L9h7OSFmc0WIaYn+fNDFFak7/ZNPcsGf7OzvJ3P+k3sb6uGI/1tSBp
YirUtmEACF6tSW88BPXbX4q2P/ml/uwCuyCYXMSvEiOwd/4sv5QngmAWkkZZfZQLDdgyILSaHFlv
AmY/xPcOPaMN07GMIVQqEpOAxD/M73/9If7s9/31M5zdJ798hkX2sEkpJteEyCc3rssGJCRR6H5y
SCP/6x/1m5Hln1+iIz2qDRdPCUimP/4ohZxtDGvuJ3+Z+0unoZldT2HuTeRdBI7FHPyM2fvrn3n+
un5xDf3zZ2K3UzwOeEyE/9uvp4h6lgrqAiuBjNAWy1i8RTHRr1t2q9fklokVkrHl8Nc/VfzJo8ND
E2ibKpfK+YzG/vWqzhHLpaxPnHUhhurFd/qe0C+mXdsWr3mIi47J/JpccoGAHVPuhjqHGKxmhory
Pi92QZBhJHkjw75pzKYqzxLFpU5hl3aLdVt6dlTfIAfMWEbOcTXcaoJj9H9n4f3npQsQV2M+9c++
q9/00HlWVgNcdWetJZS7VRPFwz5gQW6v0NpWb399xX43MoP8ds/qb8p1vqjz8/DHK0ZuqFeHLt6J
HD/5Pebl9FhYZcboH7TB1nL7Wa86F3LnqvNtMEOoaarremKy5Xi19Sg4Aa/aiBNz99cf7D9uWj4X
Xi+hAq6Acs/s4l+/SWp4ICpZROHiziA+036nqwqUGWDGrV4W+29cbn/y4+AI84DQiTlc9d9eCRkj
DK8/i0hYV2YbEc4O+ShZcvB896ePQ+xvHo/f/L3nq84DSVcHhkDjqvutQWLPHBEPoBJi1+H5fcCY
avznIiKgQsaxNb/r0XIyxFRTtV1U5/3Nl86P+c/Hk6kQzwhNKWeW+9vjOS8ymErQD+vKWhZ0ZLSM
Z7x/ktxVfhn7UCrPkbODzK18DStBX2plCG/qYE4wc1pCT2M4hAO6rqcWEJYTd/WlY0nWFKPuQIT1
qnS7wwB7vNyYhmU0q9JueqQmd+AJ+eiVhklPxdOSYJVdB1FfsEyFSuqvdCSH4RCGtfkp6tJLVlzF
8pYEoYy5FX4ewlb12Yc1uz7yaMh7vjhYTDirjQ+Rsd7YfVImt02l5XiomQuTmNgYJ19zTy/vpKzX
kDdThmVXDZ6WeK27iJWzGuRnX6i43pFUt6hNm4XIEVwzjhs7BEXB2Owseo7oLlfSIGRetWT53juT
TzCPZr1A4HlLe8s/aMM8IE79VgiYUOSMONkrQMngFvQ9XkIUY/UTq3xbX43DUN2pjGZ5P1c9U8gC
recTLJhoQniUixt0ouaNy4T4BZ9n/wPnvyaoQ0aw4oolzEOkEZH6HomgyVejA8V4PRAZ+eVJJFbI
ID2WqsjAVlWdeoCKuuWrFekyswWo3FeFkPgapQqRzrMY74aq0WK1MLx9x0xc+UyjFzJ4WhD4d102
CUaqUGqfCd0I2YhW3vyQNmWFh4BR6cNiWVG0BWo4PNDQ+vcLay3gcQMLL3BuPqrfFqDxoVYVCYVo
n3tIkLa/oJz3z6qxstEGbhYmkGrFRdFfUKbCdL9kEHK7VDpsMiX2KBkawlC4mRMSOLNyHG5U1IoL
2vWxXhWcTvcUSpoAcpEIpDkVrtbleQoje9h71iS9i5jJtrwg5F6EeDKKcUj3rCTTp5KNNa04UBcE
PelI/kdV6eaJoakG3pUFsj4wqZHqiGDTq3Z6aFEMSIT6Z5AskwV3hZ/8rCJIAbyK65GwcFoyp0Uz
KhuFc7MpzHQXkaQiMFrHdJ01J5hLx+JyBhdTlX+5vGum7YLUGT03ktseXPfQvdfoJs3OsiwSuLpB
q/kwA0DiUZE6Jcel092TS/kyrwN3Zo5PNUODA70801vq2/YjN2HkXBqpJML0rGSPtqRjvh5wqlxH
RRyqg8BJQR6wh7jqKlvqxtuUohbjXtJSTTu/qDtvY9yQW6HzZ9t2KIrwzpzUqFT6VBlq6FVnDb3c
lN5i2AhnIFOvQj2P1pVo+nlGoUPQ+rasEXTs6rKbpm/Wlul0ZEPCf1Zaj16/noWe8k/BQybZxOXt
dSXLon8+wz4HYAIii2/sZmSGA0GlOjFaAj2ehFFv39XGcl+U3ZFeupBb0OxDlMZru+PupKHENpzy
ijpjrCBnNN01t0DwQoNakyJlRh2sdKmgtQF4D5bjNDUdS1ji2+4XDyX6xtWxBGIsiHMWY+Ji2qgD
G9oeU19ikm1DkG4yY0evTGD1By/KFUnSjs0bhJdmpZwXBXj9VtfR+OngRhpew4LUIKQ4ZRia9wo6
49IxZegRU1zFYjDosoXTqOIUuqHRh8pLPIQ+w9Cd1Qd1YwTbHLt0tLwpMpKd1QYeRs507KxqFM4x
ZAI8bJKInNK8Vz2RrKxfKX1KJeuVG3sC/1CfsS8eZc1NiOHAQoWURvAnmQh1j4Yop/hQwHTCfoqK
kzaXv8xdSSLTX2aAAiE6GSDN4K964Hrs+6M9utesuJJtnYlDO3dt9dCrGedNmZbec9Z7w6OH9vQS
5kx8RQDGQrQ0XGng60pGp6rppx2iu3jjRS7QPSQTTNeG+qmt3PBBxtNQ4WcYAHVDLQJpMhXlB9MX
toijYYoylvN9G9ftE6vc6nIgkWrjjf7wHFpk7vlRBClee9tGtN0Wa/VVHpuJGID8o5IE3MBo8RpE
PPWyYcywrLo2T7ZtzKZTMrQh5gbNfQwwjKlXU+SPCCPRyqjesU9IObcm87OtXbNNHtO3KCUiA1CV
bzNB6dShKvoEkl0QvGY9GAfCUO6agbT6Q1KryyIIwquEkB+ydRgpDDFSxsn2ThaSfhhsC0EA2ZBd
eAT6rZd5eWCTBvtCT+26TGYS92r2aWlQZFuEAtsBK8QcEIa3koPi3sAVgLd6aHcJgvNdZ9eHUJsX
JlrnIShMgo+2aH0KKbYFfdn1x6wJ87dgQlE3VnLYFx0vrmlS/j6IYJwQyQmekEXoF6qxFwIN8gPQ
lS3IIY4AgdoAGP/AykxN6VU6oc5iN9Ke4N1ikEkRN8hROvuiGsGQ9L4OP51gPLLkDlEGiC8sYwgF
rMJ5N9lirbs54TRvCbkC1QWVtErHc65D9RJOo/cStkv9CAhds/Na/DtkrqC+hnM2mO5/pnHNxjiI
T21rvhDvNZvB5HdViZsPYu7eEukLtvTbMUinPZnnZpWdr1WWE/0eMdna4FvtEZLbTbNy8nI4hjgm
YFPEF23iPIrcleibHMBLuBl2ED0RFslQXcyZOEfA4g4jrhGpCLUB4y4p7dcQoTEDpiaa92AhXOAP
JflvwH/TTSNGvLgNeH8UDeadFIr4oRQDNE3f7gw7mXDyxZYl/i10FG/XoaY/0r48uko712OiOHGE
KW98D6VxEhyw2dVrv60+41FcpwEhtACsV13qtEei0paLKiIcW1Yji8b2MkZgvg6R66xVeX6tjHE0
E1BuF+hdyvgnlaL/SWFtbYoAHUzsBdP6LEs4pXA8PP4G8b+4O5PlxpUki34R2iIABIYtCZKiptQ8
bWCSMhPzPOPr+yBfm1WSUkv9tr0pq6pXJZAgEOHhfu+5Ex1oJ2Y1sIO1mWvMmQuGtLxwOvKR3qer
afobsw73ZTTPt2owfnSx/QvgEUcHessnikF6X4jfuCq2FGntj1KjgcmgFO2C0axLLXv3HSxr5uxg
fjGIuR6CHmdzo+3NObxOaHUwuY7psukYEQDza8X1LPTFLIG+xJrTrdHY9RYQHGJZM+dpwhlgjWpF
ZPGaEy6EDmTjVIP+PlID+Rapg1skn66LZWwPoPElwB12awDaThysQ5rodlnItNxF/egjkWzt8tV0
e06uWnMLZ27foruCrfPUGv7d1JFF31f1WVkIDFph8JrBmkEt4UAWq/zLLNU2VgRMBbFbeLaEtDEq
58Vo5XtTUYJXQ+GAdJViFyaUy4afOl4ZF4KmhAnGttH5H8Oj9XdBjKiWex9ZT8Vkt4iup98iJXkg
zCevQRizjuq3MjPUSveRs2JcWxdlmfJyTnTtw24TWt1m1tz23HAm1tupuDApiIcViz2hi0hu7p0x
Igy+nTSgzbUBw19Yw7AeigoAdzbWmLW6AHgER8QWL1lL7YixKTD4Y2Y4veldNf9RGbHsVaAAGHLU
ERGD2nwdIUW8naIxfwwHS0ciT0uVu8Y4lpR6AgeTVT/o4hc5CxIMptVF1VryzFXrNMJDBb48g9zL
Vsqtz9NBedQnVr6XzLcZrmhq7rC42XO0wx9fuXtSedtLctd9cyt9skgS5NI+9GqXAZMgNllnB+Z4
71vMeusaxgLkMPdEG23g9TNZhjw5TU5QiIme+Y1ZcIohQKQN1gfDqJGzdanNFpGD0Mat8LOeHOix
NRIaLMOVHUSrOTAHAFFDa7+43ciUoskn1e9LEFeXIDJ7bqMm/LtYZH3gQQjVb/DzpUhnNRnDVaC5
7NW24bxKKHhsBDQgMdM3ing3po1JuOJbxj5R0Zg7PWxBzBtmpPhYONVcMJoyddkgVyjFA/2OW+JU
AtD/dO7wBQ9ViiISQCLB5kHJv+/N3pWrcpFxlD7hrED4zWD0SiyomBSKCiK+BRhiL42+eIEqyVRd
+foD8HM45MQLLrJQGzXAOOXcJaRL9CoHN7Fx+TuBdY52pxXerPdkLgD2rHnS2boYK8kue6A5Hj1g
9+NBldBk7iQYaiRYbbLgaq2gT73Z9+uXpmxi7tVia4t8pmAYC+z8CsCwa27IXgzZG4Jk5OJ2m77Y
cYXSuM9leSL1dOr2zIeqXz7OnJdsyPtrTO/Di1OY1R7h7ITDt8jRP9upqx4BtlIFpnk178hFKVqK
7dke8dLQJ8VmQBDPOpo7+dbDaHk0SS5gcqmY66zaBDGAZ8BquW9KzaKQ58FE5IRz8ca0q+Jn0mcZ
y1JQIWDpxmo6R+lAa9Wca9D4RWeqCrxnY+Y7rZDFr9qZzBeR+erOsLISVRY6j4JUSFUSQeG4GIKR
zwwsXONEeLFy8+Gn1eVGjSkCERSauh6JQ2q31wGC2ui04SI36UBxgPYXSubOVG3CdjkQVdsyXR2Q
kjjzm5+p4noi6AXDH+SqB7/Qq/c+hZicADoplreMgafVBdVdBmyPg68VqsGrWteNmYQNKU7FDsE8
pYxFzYIwMTA811fmi5X7DlDtUY/etUbYBEoK/IbIMlWDJiZso995NBrXnVFyBgK91TQeJcL85MxF
1bDN2BD2yGSY8l2jl+n9CNnFxkOMMEPrOjNmIa6rmz4dOZ+KOYcsQ3xERQJkmouflV+a89qfxGCv
Gz2wzM2A4mnejNNERTrPTIaQF0/TeWTg+Ub7jUUx7R1g3HLWGIrWSKChCzpjg+6f8RPGCRjF3OR2
4lCl/FpboqgJYSDg3TG2nHyX0OUhDuxFUKpujGzGT6hR4d+nk23yZ8nY5KSG8lACtTOy9iS0RF5t
NL0umWL3U7AlXxF0TYz1Yp9BZIaaGcbtuGX6FLe7pEe/eaFSwr5WrqXHD1rhZvaKhNzwGneqJpGZ
D0zN1DyQb0zUOILpwsigSrr1cjLSMAH/coymC3du4eNTpemi3TihYEotGptUCN2v7WSrynq4Z5Bl
FeslKUijwM6razlHAbJknFjNiUMrI9sJEtyvayhf5noeG+FvSBzuIx4sRu6bPsH4vLKHhuUcfQto
MtIy5wxQ4Hohqj/6kSoQ7OM9nrYB3MJu20g/ef26n/hJv50zOoUSB27TRglx2E/MRYaUKmO+ANne
XjmsKNASLLHT8nz4ZmjyoZcIWw5FhyVgUuquo45GGb0VJzMqdPIB6mneVmhCGQNCq5aLl6ECOLD5
119t+VIQRQ1GUxZKkYNWqd01qVBLf18HXUoObjie8QjwUmra/6BV/u/zILDrtJkMcg+AJBI4d3gp
g3gvaHcplwrA29iC/S1XVIrGLNU/EYX/Sj30/3N0aX05ufR+5dlrnfw9ulz+D/9MLqUi/BOYlmuB
XlEMOni2/plcOv8lFhCnywnDZe7B2PA/k0v7v5go8s/05TcDns1AcUHNkgPIUJM/hyyJoz3/Quf7
30wuD98xmskO2lhaxQh+YLUhWjp8OoqcpTGO5qVUrA30pW7kIa6uNjgAi5Ovn/nDBvafSzlSmVwF
qRWz/6MZKfIcsmwQkK91Q+O0WBPgTSsmOR9pPZ6HFDUYZLL0Pi5rZ1ci/d9/fXljadD/Z771z/Vt
QxkMDx1EWsew2w59r58FtG8ikyHFFT0iyIajEzmozxcWrBZlAAldjN4EkUmrIpI+DOStjSvpPYht
/wqJTY2oHyVItooJLXJXTH3tausnnIm3i7A+39kyHn4zgbVj2mthBdvc4ZbWGqfYNdBDavYQM+dv
tjzYLZlOhjwYkCq84/nBZFiblf8W2FP/2PdKv0cUnF/g+eAMBBU/vP/6hvzRt328I+ayEKnlFzke
qk6lINYb9vwabx8H+I4R3Sth53AA8DBmCCRjy3wUqS5fU8YNC61KgvYvixJrr4V85CcdWcjFMV1J
TAhpYHlNFJTvDd0oG69KmfkcXGPHRicWKGCaZJa/S3T6chfAr7nzW30IPXJ60jfVhVW61di/xxOc
FMXT2DkGpZPlTzeqytgKyaEe6URZcMRxBNYtxrRpvGsSm/QYNrtpuJRTF172CGH108Ysw0VWBWJ+
KzI7a/aiUsiPNGB98ypzS6vzRktvyUkbXPLna2AdhGBk0UiGEFK7V5EKBOC5NcGybjrdti5msigB
GjSG8+LLyklOoOcP5Sbsazlvo5poPJx9bmR7+dy1t8gUguDKyONRX/uVE77a9OqtE73Q1bgb2NXQ
49c259umyWHdgxrBe1NyUOBwyIAFI12N3ciLVeRw3DFnHBecOE268EbuduYa/ZaomEQN5BD0mu/a
SFJ9JMA+OhaiTFzSdeyRebmnd0jIAWymtX0SSeL83vnCljqbfOppxpUceq4T37GHCz/QXH87R04Z
bSNchuk25anIsBrl8OV9w0hTz+8TcrtajkP5jxiuHBXKUlJ6cGhTw0tjiffdWmzFRmqjnxpUk1vU
Wn3jv0F2CqOt2Rq0IviRID8DzkMVPSNMCmHk0A6nUZohJHeTuC7JVMOOoSX+SNgaLJD+mw3/s8UI
vhLaEGMZ2aujiS0OWUKABMwEpEbuzgqlybG7qX4kUkfC2w2EDM69Vmx7gYjMSbvv+JiHBcefxcil
phFoPJGg2cum8PestJVaEKXOEgcSB/lm0Vye6U0XnepmJheGRHz+zcv+yUJPAjWYacdCuEp28eEF
rSqUBciVbj3kA34IkzMRPZj6LKoL57Wrxpo0mdn0WjqDHgkwYp9WpfFWDEkxbcdJLrAG0HIY+iBJ
aFTJ3wge/jBXD1dnE80BFE1kqAxXjUUm8Je4wrJcUOSAD4APT/lV4U5YbmkfbgaR9MQ6jwgE4mAM
T3LgiO6qGHW5Rro3b4tMa3d0g8Q3u9XH3YK9WhDBu0yzyVs+2hhzrcmRyWJDJaChwhfP2I3RwxRn
30gHFpHx0SKsqA8odEkLNh2ljuozWSaKyRraRezc/VWYxk28YTmDfYXc0f7FyWUiMDLG54RolWHs
Qh1gqzatsEhXshsYrCb1NDxVajbkFlRPBetIM9NdpjU+yXZFpppvPvPHhxeHrQFlWze4MxQhh78V
5bOye45m67CfyzdpYA7y0cJuIzsPb6NZM3ffPLzHGhFhMhO2gIPC4Hd4Z47eVs1OEBFolOc9Tt2H
yjddzIG1BejKCZYENwZiAMJkGvwgNzx5GEiWsVbIoLTt1x/k8KGgbqFyEQYUeQoZYf0p5f5+SJEu
lrIkkG1tOtpwjYUB6SSuyLuvryI/uwxh8RxJHASP1GiH99ewJDsjKVhrrRjdm6nKUtQxVWbdRF06
vXcmzOu2qWdSXNP+3A9ywkRHkcdiZcagjVnDsyTbcehwNhW2i29SnA9XzuUeQPyjbCSHyXGopI4W
ktKJ9cb0+XD1kPn7SjnaZkxluMuT/j7oknjjmFB2/SoJz8TUN7df35vPro46yQG1Tg62bR4VkRGj
ISA80FntmcioTbtAUYok0ubVFAaNNwNGu+CkDZZDQoxBVToP36jADt/Xf76/ruuCR5+FWx2rXDg8
hxR5PAM9A7N53dJ8G2jg4zMsiJZc+dhQTvSp6Tdff/GjBXK5rhLm4kdQrJImb9jRQ1EViOHLocT/
bBRY9XQh7tOgojTqSYS6oFazN1pTyB8qs0gcyfFjgQpXjJU8okMIGLGECkfv6091uBL8+VA2uxcb
qbsYFdyjVZtnRBipoXVrtA39yjaDdt+JsXswU8YQPclVj19f76MOEPE6BSKH5qWIN46LeKNvuqYo
sC13qStp+TJVoIKn06JpapPgm10xlWtvs9J2gOjBzev1Wvt3e+mfb+1wjmElArRtqz8f8q+9asAl
kCo4PtAAwwz3duQT0cc0tOpkfkeLud6h4n/rGmlvTQTuZKzbASqRQFyYk3RPIesm+7g281fVK+eb
F2TRtP61nywfzpKCMz+GDs78rISHzwnuKurYOh3I9EoAAuVtwRBpAJZQrOE9JO90oEn0JF9j/hHr
Ixxp5m96gAV6AjUEhGQxbU85EIaO9hg+SjvsXuoypZ3ZVqTOeQqaVY5JYMJzQUlADMrXPzEy1Q/f
gOOIWsCiFhYc4Rw96V3R6c3kWtW6KYeroCKNNiKQoITcknZEdlKpY+pgrIZ2gjLxUoEuAs3mgWHb
OWEyJuslhp1Jta1qMpQQH6LCq9lEDeYGuPLT1nrP9IKOcROajNPh/BtMBRIZPtEYdUklbCjSS7+E
3VHV85UZuI9xIIJzm43JJwLcCQ3OSpHNZq3g2FBcd79V6IZPwPlrkJUtKskN7R28FFmD0YQctHJ6
10K/Cjctvtv90KkMq24GWNIjEsxHuWMpFk5nKp+R75LUXuLkX2WhxcwfR3IgzpIeI/wa7Wdve0gn
oh8YUmPCFUqp70VRus2eyhw/gI52dlgh6VG3DHEH8GJDFaPfAvsIApVEdG1FI7cn8n7MDGZFEaSg
0wknyDaDqJ16FOnOb4c21ISj2qoeLNm5w6rieDh6QZOMBLq3Vf1Lp3mfrVHhqxmyoUbsHNk/G5K/
89nDDNHejcoonqBrNb8g1VQM81SGDEw1dfwrlBw09rxcJqI16MQkV9bj8EZxiLlopu66Eyb61q01
u7BMWV4GvH0Ca/I2dnRfW8lCTj/yLpW/Omcc3xwZhpccwXvjji/jPvQMgDhoRI150Wky5/Bd6IBV
I7rHAyWvbkAfICkwWvltliRrfRQt+VB2kTNMQQGCLKuc+WTsP5VzSZ5D9JSllksqlZz4QVsREv7a
+h1aUyRW7m62bFzJjOvIG5XQYtY+0sh9ju96XjGlRrUwcFr8OXXJ/GAC+CCQmTnMnjRHGa80utgS
vN0ELqHClMLvR07CgwP5+zXuW1qzRizEs071+5PDyoSJFNjObwt23FOYMMjyEjHKcY87BVpnqOXG
HX3t6hm+trgudOmCyB0EDMDJiE+zIg5KhCzc8zVeDUylCIDGy7afiwaZjDHZe76XvYTapuS2ZliM
VnphGqeKxHeoDFKnR1Cz9tYEQqigP0P2xyFUAzOq7xrkpXA+OW81XoY+BCVimyDLmgC1c7xNxnFP
Eh1ziHTSDL5G54jo1LCggnhRn3Q8m35l0tH3Qw6/0iqqVytL2matbJ+5Ln0HHRo9c1q57kFr/DbT
MXx1CqOs12qcUcNMUcJoGNMmUwQ4UbRVdEJoSRkBzOqcMuAxcSAnibbvJz2E1wN8nBk31cSbz8R8
XNmYkIG/Krx1l8h0ArkDNEZ516G1p+dTjrHwWh/DCnoslGztEvYWNzuzRJ7BeFOVAl4oQRde58Px
2mEcYfKdaA1kxRQuGQ92W+hPtAXIMnEiWCPEIkLFwA9kZeBeegj0dRtbRATOYGg9M3eMOxeXVcDw
KXEvC34jx+O0LkB08HJDvnGj9rwiSKXxAojwxDrHxGhANwn0pyACO0nT3i0rTmyx9TA0qd57VtvR
kEpzP35C+rJwMjSn0/YJmR4vZdFqvhe7hXzHYV9eM/iA7IYXzbZ2JAQSM6hPfn5Wz+wuG5o89k1h
kc8G9yLnVUqRGz/rsBh/M1TynzKVz9C+0265r+Py2hluc8fgBu2DPpcOPthRc9VKRQFbZGM72rNU
AUVdayToIv1QGVeBBEe3reJQYcZFA3zRBmbpbKyZW7NRcJAZREAH2kZlb964Kh0RmdYOnJhirGDJ
6kk33JYT2wuWd9lMG3OKO4aBuqp5QOC5wEyVquSJbbGo8b3FmSGq+aofo/RWCHRKK8gzpHkmba1o
FqVhUJy4Mb6udYevZNw4qtROjDYnFbcZLXnJCMwYt/SaAoDKy5OfA9b7qaQZpOsxGcVpxBPhella
S/NCTiaHN7fNXLi5xBZqW4fBxj3BlSZn3aSZr7VBz3+J2Ygf+Qvm70bz4S/GY5U/O1k9uAz9Ydgg
qIsEKGIjKqGjOpBABdNXUJt/TN1DWkc3MnKt+cwivMLrDN1AiKKXABSgj9KQFLVr3ZChNz3E+Yi+
hObB+AjIeyxPp4aH5QR55ZRsgLmofu20tBe8ppzS9GQkWYOuD9PNbiWHYf7Nyikv3ZgYxlXVONBj
OlRSkYevr61XHQKofTeMdreWyAtwXgsQS92WJMkEbbIKUKL9gH/UDedhaDVXKfpqyyOYxOrXgDea
bE0gXRVD0CmzFzSuNigGJpGgE0gcpwrsZW2CaKjwKl5IaEnM6hBlKi+ITEDfhj4T3z2FyiHEG7QW
lgLRIZQzEXSwbjDwPeXNsQxENBY+20Lhf08i6wFzi3YzF5g097Dukgt9JKaZ8LmQ5MvY6LoOMGay
IYtUOx86FMcnpg8ejXzlm8i3jHxV9cGCNmguMjdvfmVpWj7Kariqe4t/ZjinZbDwY76unT45JHBK
Xso+WrHCMI2jg3I1yjID9j+u3UogtYKgvSsn9GteR3flp7CrWzNSjDFDmdR7Oj/ivVTmeAdfg5Zu
L3Jj/O4TCeNDNUerAH+WMhxAK5Snh/Uo80Q04EkC5NxlUTvtMdHxAA2F8WoRfqCv3TJySy/VtejB
Rg0HjKdOCGmXQxQ/4Njr8AOi0rh280LM0IcQUy7vgeVgpqI7+qMxZPhL6VaYeW7a9uASQrynHMP0
Ho2tm09Ui5hYfg6tBTbKD0lIXWO74nEKjDJ9q2oXBuRMkumwJqEBXJWg1l31UtPaVY8Q5bbLJGFF
QzEFd1gMwldGpaPhtaQ7/qaVKp6R35gR9IOqIwU39/NiLQazGD0GLijkSxh2qGAGqvWTebBldGYh
m7hPo5E46dA36ueQEc8tQciQrbIcNRIN5CjfEaeLQMZoW7vaoDLINPitqBo8FXSYaS0rQcIwTsnv
qIkri+hFtlKE2HS5UTWa5Gw2vrDOBdOoF6ev51egpfGSv1aj87QbV4CrDhY4WzZoPTnORORAwZqi
lgzjjjhnlWfM+TNwdZs06KrHzq1hXHbKLuHAtzRO13njpi+BhrVj5aMRZwquerlz7Cb5bVHmmCdp
15vblpqLN3kmTgJ7KnL0dUQkqg+hd2p/uLONgJDeTXrODuA060qUZeONSUjqHWfN8oLyTsm1X2iJ
hjQlRJT49evy8aikmAaRN0PbTbc/9BwhJkGl8tGLJJIo1gAVCwf5mSKvtLUzmrMwmdoUvkoMsxe0
h/5NN+mTwzOmRCU4OTPoM43lzfnrGCknPUVPoTXrOnSnS1wl5U6batPDSi22FvTyb1qaHzsXyuC0
ztnQZhws7KM3sRxnZyCrvqU3UAVPTjkhk5TIeWEUl/eEIA8UH356/fU9/pMF8Z/G7vLC8+YzW2K+
LgAMyKPzKAOOuo97iwwXNyrPSSvRHuNG9KckmNDXrKl/B594Mi3sfGZ/TPZdjTl16Jb15def5JOv
bzrSRXPFqMVlRTq83RrsO07qIR+kiMFbZ621cYehP+lNhW42RC8qpkTsv76o8ckzRnNX/9MggZN3
PGhIzN5O7bxv1gbsk585T4OJQA6lsTdEiOu3rQYADGpdXfg74mBbPOFuOL2GrY7tDdxmlMN0Qpy1
GVH6biupIgVBuesuXD1HB4R+gBrYHBySYJJSas/CaKjCkNvczSDJPRIQzTWw5Ym8Pde4cFVfSC9v
bUR5mV0X1lo1fdEzVXJQkE8Z1vE5x+mEM6eswZlU5EV6AdOwZudqRcNoSUC3HESEGLpobd/45o38
2PkEyIEqgokaFkT64Ye/UUzynKB4HUA75/4jLYaEyIU0B4b/9c+y/J2jhxLZBeN3WplC0Ms7vI7G
lduYCIl11EqD3iG5b08ZoVubriiuMeWzUlE0LjnoNXTnr6/98bXHooKR2V6cx2g/jvboOXCBlo0h
E0BYDDu45AMxGGguS9eZTrXY/dfaFk7SaAlA37MBC+gIh99V9DVQnhpggx+48yW7XhUxTh79Hy0v
f7TOmC9o33zFjz8jQy28ARaJ4fyrvrwUf61sdlfw35ckXQ0W6rawdRiv8zzjMvv6Vn58uWgSYO1G
x7ZoF/70wv66juyKpqlNFnB7aqIr3nkIlAHHiwC/11OXcZ5WlH172nj9xsi0+Orry39sVHFgoxVJ
T5ZahVPI4dcU6HZmyFooosfW2Xad4V7JrhzXmRDF09eX+uShAQ/mMhRgw9IxVx5dymmClBWab2rP
0y3cAqS4aMWLjeNSYSvoBA///oIOk0K+HJMXFCeHF0xbTWh1IVukwCreOjT7T3zOqncVQMzzyhri
b66nL7vP4StpoZLRGbEw8uD9O3oli3xCtC54ZuqMEn4N1MygH4n80qt0x97JRrrIO+Gh3ZWWAtCd
oiJ9IJZngrNrVwIyU4KtYOurvrtsRpdhvR0HZr121NjdxK2mYvTnEw3iqUBg6w1BI7/r0X/yOCpE
98BsqClwwh7ds6wLGzkZtDEC+o2ndTcmP7LFBKxXStQop4PgdBwgbTc5ZNBUH2f1zfvwcYtjUTNR
dKilR87Oe/ijBTRuutz0eUoaP1zXTmbsRjGVv0EWWxxWg3FlCSQGXz8pn7zsrKQ62zz6EEVG9+FF
McZNXVO77XrUeShJDKSxQ5rTN2Onz66CeojBI+/60no/vApj+hZZMFexCnu+rimWiOuwy38UbP+r
WG75K0cPIQgnciBMCnLFTOPwKjU1YCcaH/xNDYtsiYPCbWVwuM7Vcv6srW9+sE9WEJvyABvzn5jx
P8PhvxawTJUC0Se4HRgt6gySdPSIQyPbSiwgwTfX+ugbZ2AGsMpmqAhBA1zF4ZdjzbBpT0BcpBHw
QlMW40NT0U7m2LGPypYAPqnZV3RSl+yIatrEUahf9nk2bROBC4C+WlqL7z7UJ6+9A8IGOztDC5M6
/PBD9XNNxE1CBhauXv8HJpDyhAim4qGVJZYwNN/Wxil9gmVK4o+fecAh++iwhr5+hj87ODPSYbxG
3YH+xT56iEnAM8KozzildpVpr0rGn/dNkum3Fd4xvGWkCz/bSeT49C4wRDo13rWrNArlO0cEbEVF
4jjfiUQ/eZsdRsByGfhhXHWPbk3TN06GPQvJhua/5lgo90ZjGaeiH+cNhL58N6BR+OZGLN/z6AVA
G8LQhU4YM7YFpvL3zu2Q+ZKO8BewC83xPvCD1JNm4q7oslY4AMZ2A5MO5GHfN+9f/wSffFsQCpQM
BicUPsHRqxeM7DcxUF+O2om4CpmGEkIJcDgYFv4kPqo3TqnF69cX1T9e1YF5IfmmzrKHHy8rRZQF
S7eJZcUq8DhoqtPbS2q2qPQaagf82kmLFymsXEYfPnVvt4lFM+PQ1fP20R71mCNzaUIBngTK6S3N
OsdEb9WlI0kGRGLSGCzlJTKx6bpLwJaGrWJpNqRPfyZQo9rOlZmB2qSat3bhEOkj+3ozXeAWb76p
IT4uNggSKFjw/Bq86sedGC1NnbJw6MJpXa92tZmkIK+QxLt+VOy/vq8fLvXnVI1mW3dtFKqLsvXv
xyghxjQOC4fgAr29mytEzT5mYIaMofq3DywVCofMZdLMAAI0zOGVIiebMjnQ8aI3HnmDxCqW0/bB
CCfB2qNKxwtdNjeGnjfbr7/jR5kGD6sDpYUR8ELb+fPP/1q82RgM5fsBKYZWKjAdh6TxAW45hxpW
kF0wW1dpjmIPgNvsMZIwLpu4Ka5lWEE1A1C/T+KqIeFsWT6+/mQf9kqLT0YXekFxIBQm7vHg7gs3
Mwq+OnD30fIvQqezzjDaGKdfX4XYbP7OwWLB6QX58qIftumkm8vL9dcNUEmnZ1UBaGwkSIIYWOlC
i8Fyl2KIZND51Npp8STg/qKiUmONfhCvPkNHowgGzlzWOK0GBn7p2g3Zk1d1G9Yv7pg4b0VcjHIT
5kPuXOg0JQjES4S41UgL/5EBIKgAe5HgAgV1qmZSGWJyFVLOPsVaVpoV7s2h0jEfF0EL3hbZMbMb
mlAE5DVZVW9l3zkXblz5OdNt+sWkvIT0FqHdim7VDDUH72Ru6BtGSffcSIlMU89q1Ed09LoaJw39
SFIQS/uuIMldnIERMwuQ7oCtV0PdYSDyOXQ2exDmvbWy3DSe9qWrQXFLWes1rxyMrjnBj13ZN5kz
1b43BzwQv4FXqHu3GvufyiF38STMMpABrF8lusC6JnSH9ac0thzKGT3VaIihV2M1f4Mrob8wk2nw
G2oBxIWsG+lwqz6rrtqsxTfBD+UjTra14Jeyg2mZ31dA6JRVme9RZZI8MrVV95wUvvmb0a1+No86
6k48J6W7sQoXRGNGAvMFoxQZn84xpPsVEHKB4sYI2ltGaCqkvF4CdPUJrhqfAy/gSpBpZSDrbDj5
2ZFlad44GDZXN8v6NldBLXZlgVDYU32L7HRo8/kBTqC4d8ByPDMWJV1k5lkAZWAxVgOaBx7B65qh
/BGY4/Du6BBwNrlbTy/t7Ef6qqrK7B6nmaU2YUI0H6bYxMA+zGmVhAJXF9hk+yGnkYwgNzwB25Vg
X9aD/ESgF6pP6Is46Zb4MSk8MwZBzIyMs4SHkpvJPhziEWeR0+q/zaitm7VPl6Lj9McKh0me6Cd2
AUlYFIQCTD6DXmCg1zFKWtQ2ksNMMgQLDncRXWSFVu6rtiyBQkpnIKIoxhPl+WEuoN76gW3sANmN
byVjUwMnsO9uRWc15qabagKnCw1D8CqOzPqpZpG7KqwQlz9++Q5rqJE/kkyj33WMuaGgY7DqvE5b
esaDXrs3bqaHd7E7utZ6oBv7JpjLvTUzPk460q71lFGqWaupkjM6d7SgaGowDkH1cyqFgZPZHVmN
DaFhtaQBjDBU0+/hkBH1WM/VO2ebbp8lBo7XJpv6Jaqsc9+ppMlZbvqq3eYmGUCrlgQNHtemRdVd
D7ZTQRXI6UqZk1YQT0FxjoTcQb28yrG8M9zOKvenKqzqKZ1pfK/a0ACRABWqPJNT6/6ahh4rn2+F
Pe8ztI/EKzqn6lZ9lIfMaUEmaZ6BgCn3Wkf1YtsEiKvPUmrPS042YF4IMUFHx5kg0L/Zoj4ux0sX
lCgSAntxPxzToaKW+JUI0/XahIzgJa2Jv0Er5++2ow+lGx0lHCMuTSU0mUjEDlfj1vdhZ1sB09YO
HgGj5c56SeUsV6GvOac8S82Vjn/6rDTLaZeSDfXM0J5nBlP1OhWLhmvWq5NxQnmio2PZMZJ9LgtN
uy/4GepvtqjPNk/b1sHfuA6zoQ/9BfxPTc+YFEgKSb/5lrBD+z63HEYXMWKlMyZo8byyrXG8Yd3x
byrmtPu8SqLrgdyr7mwREFk4MGX9yEAE+MrXe9sn9Qvnd2ErPp0khveofqEExU1qL1E1WWy8tcy4
1/BNmueiCL+pQD8q2vjZqHeRGTscbpFuHf5syBGKVPPh2QG8DMBYobGn6HTiXzR8rB8dmSa7oiOr
lLlRcBFGY3HWMyr9t+dePgQdcfrTVDLE0B0dDVVZGOyZiMayTCfldyIk1qnGZzKczMu+K+Xm69v7
sXDgchx7GblgS+O0cfidR/JbS8emzduHvXEZiCx7G8052eMdwInkRv4378ZydjgsVGzBGRsPDdUa
Np2jyUfCJqMJMlnWulZUqKOysl5pWT5d5CIMNr7r2ycDwJybhpnUpnbIhfzmefpwzOD+cralUNKx
itMoOfzChROQEz3ifRKFXXhRl9mnxNzYryqOCRTMhqcxNNXj1zf54zPMNanKaC2Y+oKEPLym0NIw
05tiJIchiZmlReV+RF+BchSP6zeX+uQHlRLjJKpMzm/6sZ/RdyctNBm/rmlmRBE4Z9cfV11tWs8D
LvPuzMbE/EzbIQ12JlFM0YbImugckzhbO2+2eQN9oXuMtFi/bbUAeQ0GEfIbe1VKvKzSJ7MyUpe4
lfzrJewrIyIgw25kFDX9AJib4m3ODYJcLMR6u5Qu4n1euuGrL3Qs8SABSBSBaXMxR70TbnXIKyiT
2ji7cvx4gkpMXqftlRL/+AjeFXhVagSIp+s4f51sGUabTDPKN9VQ3zJ2HcwlGgGpSavFuEMiGD46
0FotVDubkLrftNVJcCOziKSjltC74KJHClNdEyJEPg9QkajYOgbqlXWF9++7rsFnPwVPGcZSqfNj
HJ9KmKq0ljIqDkRj+kxqin4Og8f2tH5A04RU4l+jKjkDcHpmW6Mxh9H06NwOKwp2CCaFRZwIQ3oy
fQ2Fk40bXWNlIxbCFN8tmZ882QYuFlpY/HUMLUerFTYrpUneJ/S383w5sqGtgtIoLpGcNK9FGybb
sGiIQwQ/cF7HI2ItjtR4jKwnYFATAC3N2fSxWGJasrj+Zm379MOx0YOr5bANkO/wtdOqwXHzhb5c
gex+JDWTWJS2t2lgWUT7fv3efbKsLMBZChTKCta1o3W07bIh1AxQB5ULF4JMueq87GZxhlyz4j8W
JLsU4fTNF9Q/ecIMDtrAc5eBhO0cLSxdQcinpviGPRS7fl1NluWf5TChzG1p6mQRdo0fRFsbssBj
WGm4HV0fJLhsURR6YRSRQ88byTY3xfSzoGVmyXvp+EbKjDOuHtE6tbeKDty8rhuzwj+fVc4P/qZp
Q1DS/5u9M+uNG8u29F9p1HOzwHkAbvUDp5ilCI22XwhJljnPPJx+fX/MrHsr7erO7PveQCKRTkuK
UJA8Z5+91/qWCEYjy9tdA2rlBxpbxp9CGgf7L5a0f+8Icq5XN6SvRXGocSl/vo4jD+4c0eDzbFN0
LykNKfCZOhEYjUIgWxyRP4ukQPLiEQlYUmg0iHMy/HDCmP25a51u/+fX+v9QRfJ+bCDGHLll+VfH
WKc0kYMKGblT1eRQKG1GTy5TsfgvjvX4h3/dLDcDFrUPAy2syb/OJzvsok7TQ4+R4yXdC1JAhmBB
cXoD3jEprlmhhmSwlyVvKw2gDVAO2wtddhm/ZTONa7eItITgsy04Ra/N8kGmtiBUU6f85kzeE18m
SE++0TiaX9NCkuFfpNMMf69PJCJSyLGGesT89JTH+UqSB6D27xx8lc9cnS3O4rJRPeC4zc7W4iTX
vECT65rS0EehLcuInbMpal+VlWhxEuMRhHkIiswfRdQWa7gkbcyjoZI09xdb/G/t85+KDORxTFnZ
4+nn6xi7f75h4sGyM8IFyB9KHHKQTCgUX6Q10ibEMeuIhM9SXunNqQ+2BIWH1Wmey2NT2vpLakTk
GYx6Fd8oPXo9jBggirMUzeVbtWBc9pvcok/h8O5FYPUA0x8teCmw2LUi7X63N/x/F//fbJ6p/3tU
SNi9VR+ffzTxb1//u4nf+TtTmq3ThR0QURcc6v808UvY++lY0+fEk8RoBR/1v1z8yt9xKm1FGBa/
LRNE/S8Xv678XTMYXVOQ/ibXo0f3v/7jpzFV/8uf/8j8/nlFpqXLRIxThKmaG/Tb+rd2awvPJKJv
4mI5n3PkmRlic3S9x6or+zPiO5g1f/horr/f1n/6itTunN7QFeB64KP55bApl1CG4ELDygGz72mJ
YcFGmSbo0fXcdU1oqOl6+/OX/OXIyO/F+I9+62aW3P6xfnnA6hYteUSytTuba7mFEC4l/Xm4oxpR
3KtFZEVjoeQ3IywcaRF/oSsn6e6CfHbWuuJ9agBMM5rV5ldCPyc7/PO39/NevL07R2FoyDlf1/GG
2b8UJVotzIgpEimQ9bISNl31JmmXa2/eG0pN74OkXNuvDKT9/p+/8C9zPV6ZWgjJJz1w7jRUF9vO
8Yc2bCpMK0toX7h4KTjQk8tIqmGhrWRO1omQDymC195NsY/dC7ZL5dSmgqTMQu8lxeviFung0oq0
eDCUfPirZVH5uR767d0hcKNNzpLI0UfjGfjju9NnvS4n4iw3NOCsuhKA22un94w5uhwLUdeWBH9K
HUJy3yDcmkxzK6l/1HC2kdSjjvsmCBK+lQJSxSWBL0BWvSk5zV+s3grP8c/73sZiwWGKXgUlCbNs
85eyhsAlAHoGH0ZmRMYhZYcnwULNTnleyHtL7r7XRUbWPRCIlySe9PcWYw7BEfCa7ju7Ks5LFhtf
TQ4z4O0QfN2gkmlethQ5LgK7a03SKGPji5ZKLes5hQXoN6iGb6KDgull00gbPCeAZ9fGTpH4sy0N
65W2WzHfdCdV3teoNvV9o0YCVXqDPiq/rhlSLSi8tabdAEyuaqB1A4HBblnj0nRVIkMcDERxN49h
oShrdk3MKZ13W9JlRggcQev+wOIWG+44mNbwaHUcuLhQM1xBSWAc6dJW6g+ikIZwXLDw7IaxyXIv
grJpuEBN8GZguwIvir0BQbFoevV+GatoOeCLsbZh6bBJNTpc5Z5pjRL4zmGa32IrMUsX1S0Pw+a9
T89LCvcIh1aeByw4/MS1WWQUuPJIcR81BMR2/QJybciN0susPr3ABNK7S5X2NQILmQmEK80FJicp
33pgcQ2K3JU7nY8SrmLU7pjg4aaoV7UmShc6+bxbJFl+j00jSl1HXfnC2GAAjFC7E64xxe2xAcWL
iHWtkuKJTmV/svtJQ4oK1mm5F/JW8il1W7yAd8Wd4cSO/b1YkKe7Rgd5tuQciBaIlsK7vHR9Afk6
s5H34125mvrAOr1GsnGidp1Lt5DQSbuy3bOkMaSTP0igwcrLQDS62LGth+bSgP4r41HTA8moUOLX
zuqtkApGmFixALgoxdyDKsMW6AW0uKNMJLcVJdr3lFgcjqwpqcHrRmToYR/f6IYP3THKcoiQSgYR
6EnoIzlunVYnTshRVfFiAJpXIwYT4LbqUL1KrCyAvuHSPja0jOaDAbGDHnEZTzc711OCi+aYHCel
44QGtnGs8Qc3qFrzQTkCW30rS6lEg4Jr5W0ddEn9aMyoC3s5z74vmWHAYDFzlqpOWxj/GAK6VlpW
4sQo7TQ1w/pdKfBwtGLod1qqjh9GrWYXucvkJ2uQoShyWMS3Ma7zsB+mTrvbcokPsSn6V6MD5qSR
puUWqVLiEYHXmPQDSudh5PdfZlCZjEfjIGbwgI5bqsfQyZMSNx/6+MzTGwJuZkYpWO7sjHV86pWP
lSjcFJ5wpL4qFQwUPEHVpHn1mHX7zjAY/UXsEyFK3E9ziLMnKdOdH63UIjcd+H7H6/uifIKmoilI
9a30CBVTIvHUtvD/aA0ksL55hKO9QL7FBfia1yBBUtQiMdZWuHiuwuVWXURNsRzIMYaasu9Zv2Cj
rUdEOcajvmbGewrh7x7j2+yZbUuEsqisQ5sO9bkGpii5KFDqU2OorCrQIjXG2QhSh9AkurELC8zm
IZMA6bOGX3dpLaQHQmk4AFR1lBwnfcELadci/1H3a4p9S0PMuiQSTfgclvp17mLb2c0WmUt92q0P
ct6ADMxsndoetuic9VJyWQb8eLTipRxlbAGRUQyziSJG7gJo2r3jVTI7l7wB7RzJYlcbhulLo1nc
rBEU4ovaJ7iIRBtf7UpJd8RXyIyuooH4cFiHtzxeB59PRttbva17OuLEl9ZpMF9s2ZwACwHqh06n
jgrnArUORZvZ+yyJrRzzpJ4eF9EuO7ktjOFcx4V+0Cp52THdVhk/SAh7E6a8j+z8xbttptoFCMoY
luUcRTcSvqjdNXA1wEJprj/gZ+BcKK1C3BbNTGRPxityMkbHzk/jUCXBuMzrVarmzDXkKSVtVqYn
S5Ja63EXr9+0uNcBnte6Ga6w19l94lq3bzmQB+lGQ0w0h3QiL3LPhixFh5FHofSnfk7CljuWZzvX
73pLzSF2m1MwqjKeIhM7nJqTOy/1Rn+cC+M62tOB5stTHdnqOR+XJZxgbKi5umst5QPk/UMjO5+9
0jyQ1klsl/q+xPF9t06hvqZXiK36wYCDf69r4BTJj7Oh1oiYNTVRHovGvAwKedXQmRGVFNNxLlv+
K8eW2Vob1Q6vRKDwND9HWBRDIoXNkF5eth8XWjo07bUDOx39rDjNPiM8PIEuxe2Oe9AKcnMa3kda
BqeRl7DYfWpg0jafo25r7UuddRGTYFnaJwvN2FBmUF+4Biau9NgZi1iABjqkXWYKvYlOBtGIdVSA
Z85xY7ZrqMyVnF7wJWLFUqREDq106gpy6VUy694kdIbwKCJbemxSvJCsz0l8SDNTo9TSyoKoXsD2
9mVCUGkHjpH0T7XMoqpmjcInnJfBtJIZ9wDVcvX1mBBZwEoxonSHaeCxrJhC98jDz2MbraE1pHO/
o9QAFNzNBoISTtB3+YR62LUdMXVnbWnmIB3ltfHQCmQjEd9Y+gJUDONesTvjDvgO5TtyRdJQ6ro0
ExIqrQXICKPyhyziM2cZNMg00RPSP1thJU6glkmCp0lmqJRt2X8heBDzmWe2PWeLvExeJdkWJsSx
Mv2Mkd91ZQECrwXSJSCKu/hOLrm2fUZWsHS0L32tWQxSrOs0e7Ko7R1y88oevJFG33JnT5J+s6QU
vwhYjx+NEkvPrWhSEeRFWh36LSk5WPW883LL6omkyNVnctbsLwkUHXFs0XlWHgp6vT4MqRaxc4zL
tEvkGmMbqRQ+EbCODw+6u6+RmSZ7dpPi3pac+Svj8uaBRnV3XErZpnFbVhfNUF4B2/ZHCwL1paaV
/UJYQolNXh2UbwbHwBNKDGcfR4XyI+s1CxoG4XDo+sUHn6zxdUDzc+LCccfw68G8RlMgQSMrjO7V
bGslpw8NJHuRRIHesHuf1RoIEWc5L9dEs+/VHF9T3mzOcYA1elDokjbtRVwo3wgyhkfd5c5RIRsX
YNHI+8wnrapCDAjMNvMarUOdzFzveT6aZT/uRDvl4DprTFFTk75mFpXfCtvxKJdxS5JNM3MlBVim
UEcVRXGl5NN5NLVTGmcjYehoIaOVGVwkT9b7IoMKQF1kBiISwKIy+vxEFxlbCuR0VyvaaVqK+kEU
xrR6S6yNh2me46CVGvs6GYPylCdGdSoHpb1brGa5Lk2pDxyZKifMAb0GGAs5X8rzQWKi/I2jKa5L
Z5pvDrvGDlyIFAVWqa/3icbsQG4yLOuGxomIM2P7vVL16IyLSzl1ndQ/a5zV9wQLt8fSGZKLOtXx
tZXzU5z19+TJV2eEh/CgOQAcY0s6VFmXfzGjenozIlE/0+aaSGU3b3Ke7ijioFbRbN7ppBIj1RiL
cyfg7TRy2WOyM9VQaRVxWaXS8o1VzdjQwFoBczfCAsksWjIivvO2BJU+cUavba3YAV/AJmsnRFSn
ucIwrjnDO1ACJx7EHYDeiuZbmZxUq4Bd2tq2q2hzf0+gWHSYTIKXNTEtp6VvhmMzTtITJZfiEw4t
MTdMVmQJXG6uO8MNv00Sy8dxpL6QwlTsmEmsJ6ITJ78SxnsC24I6RLQBEYVYq/N03OWR9tnqZDyH
2NnxAUd6dGol0LFJgvakAiFxL5VL/YSpsrqUlWzO7FCpFcyJRjW9YB1ZRT6FNrzT09IAlJ2lZdnn
lmT4DekIp5IZ61Oy5j+cye6/l+CI/XickfEnwCtRkIDPS8UU7UA2FNuYR6LcTyrHJ2zhXCbl9yWq
o5Dauzrp5orTTSXtcNBajYCUiBzRTWxBJd7fEdAiuTW9SO4pGMYJkX/0Nak8opWTOjRQLnGa73o9
X28CuceTpSfZfm7HKiyg9VGCVK1zEVlPBLwghxITHveB1mWhzLr74VAZflodmZMCwUwoY/s/lAgm
Lozu893S6/azo2++9mEoppNUNBC+x+LFxhri5oZRutGWdE7kR/eqEA0sDVF2HGrHHt1JMzlaKSNb
f9HKJQeXKT5L3WhsVbEcpO28nqPGVMJpiB+5JrObaKmGqiTqQ0AOL3ZkoFRc5uIwL/K11xWy6iQ2
aQX5fViU1i5Z0irQ0qEk/7nhFhnNevEJMWZ5QcwRVrgyCXnjGKOwtzylaart6XOmB5v6ggNdpX0U
plyGpZgeNKKHQOuNTvIqp9K1iNM1lFT7Ew6NeuRqK4HN1nJAybpzGkECZDvcLUzXTqwFHN2Ir36k
Xlv3uT4UXqKq7KVzelYF0F+3KnVGaQjAReC0xbID1Va4ssP2HvN472l9RSHF8dfSmsDlmo72WmaW
c2mXkcqqToDSgeljQoEJs8+d996xHwmlV7wmyjqvaRScykpRh6a6kNEMN7+adI1gbjv7Dix7ep1K
IrXdOYZqYE8dqr+1uhZZUZbeZOUWARANzvIBtRiR8ZhqqXyivbGuX4goWMNe18CYYMNdXDawMiAC
qfBWDEPiAHJjxncpBJkw+TByCbcgCLr8nJr0liOCa8cUH3JRvUdD/VrMs/29ZZB54hvLews2sHmI
WmFc9LjJiL3tOv1LLGr9aGLyupMIO3nLyfW4TgohULhSl3bP2PpNb+RNAWt3zWU0Tf2t0OXmamZy
RtNe0i+dWmlXHQ4a02uOF5OSyjcOlMYxsvNq11SiOTJJIC80lhJlQ1+Io0SW+mVIu/mGRK67a1OH
P5aA54SQtMehnCVaG/r0rdNH5b2chtKXSSjpdmTY55ab9/myh8OYay5eVedgmFbPvzgJ9Gjkgpay
7rmxVvn7xm4IHGEv3zXu8N2E2SfsrJopRU8o6wnNGwQJSTS7GbNsFTg4tFkVdF0Bs4jgGqD/PKck
F/Sl9gzsbBJBVBsUnevgvALoVFKiTWXjc5R6SIEiattb3xTZi7bySn7WjOIWWdJynDuLRiipeR9R
Ozv7HNjmF5yvaAIr47uUFtVRXxwYG8xsnyjbH4vRSM9txonWNbX1NuHYfE1MStmkmcUev1rynut2
/tk0DeubalJmdcOuRjJzHMvVOQ9dRY1EsPyTPbb2TbawB2bcNAAKZJwtGUKvuUGYXIlB3WFclh7U
qbrNBLb6uiFuAjLIR9HDctaI+gCXNX1VZAehXqLIA7yEWWre0RUQ68uK1Hl1jo7S55Rk/CZAjLZc
gObL3Bmtj05GOsXAkxnYY6B0hRxfSqW3fLOQsHylWWYetQrNH3q3kkYOVSzDDRve/IruKyYDSbf3
w9It0UNTEEFL/JgzSOHazQB41MX8tCZzDVplyi4QBh5LLZrrj2SYdTRpo2pUyi0urXGhq9NX92Ne
GFEwGe2kYN+QlaMiOjDkllhVO+i2sT2+sHxOXlq6T5OrmKgGFFCgSxgVk/iGhEHk4cjkbhcNQuIu
tFb1BEFSv415R3vJXuCD7hZdlxyVeTPeKeAcS0binNZZcRLSwaM6RiZp2ieDGBDEQ12+2Hunipzh
QMKQo54bNaaVVkvRqBIab6jkiyiK5GeDzSlLmZBHsPOBKqonR1xZTisS5YYp3WTo+IHRU1qO8QWQ
bY+kHC6i+YMOXI6YBWQsydJ84AOLpwskT0ShVlJyu7nZNco9WFA0dKUY+ywESZ5/HxWtfFI5ECBM
KsQDKKY5Oln6VLwMZVe8cHpqAXHIpf5t7XJT7NKKEOc7GYJtukuNJgkMY9LvBE8Zx/NMRf3Zzkla
Bgun1ktcL3MPAp2DDZ2LqL92yJqqo6UK6PN1paYEdFfluSoaMEOOnWzlZl3M1a6yk5RSc4xviRFZ
xHeAcMm4tZj+eVXVFFsucdz5m/jLeAbbOBS7OsVezJ2rFji41YbOoWoDkgwYYE4RQVc6ugBFnqtt
FtiRTbfSmMz3WmsyQehU9EAkiq5c1x5Mg+yuPRy3cQXLRb6RqY8PSaoO6v3c93w5zlV0/jmtvKeo
4fZESCzDMW0mNMNBDo8Ofk2c6HDRGQ5HLpp/iglIWmDoJcWUw5rEpMzLVGm+mITSrFCGLfHKwGPa
jwBpjAcTQzrTU0PCimOQdcS+wWP1aFSafaEqTy5xzADC08RM+GOdMnryem4ImTwbGVxxFudT7lmQ
9VdXsdE0u8WU0UUfnZJsB6Suq/CLeUjhrFCB+U6dTtZt1VL0d9DVU/OgjSkY2qrRwG4ZscQnU6GA
Lc01r2BqDTgWAPuadJzAhTxl6PaoklckN645Lmwgo57O5mGtpmhAk12yZsx18z3RO6XEgjz3X5FW
J9de06rvKMPFi6lODj3wpr/Xe1khSKu2iPUwCFpyM8LXJwCgpBDsDTMiHSch/NQ+1F1HnzbB8zlt
HKX+3LcFAkfKqiuM68XwxFgVLxr1++uCv+7Oge5aek3bOGRQD7XxbMiLXHidA4wEIXdiva3t5IQS
nXJ2afIViaNurLF8TQeARNQ8vZX+GJ2Rlr2SWCLf95NOyU//uSpD2jC9c47Zb3HxdmBksActMGBY
797G0TEGl+QkmzseCFIgZou7TyNe/NjNa/pFXevuCTbWcKd0ebyjz8Atg+7Wsv2B+jHeD4Ox5qcV
S/qEwwSkj19rcVn4qV7yKGdrqam7EtPMtZAkRb0arVVqJ7SSRYdY2gDZK6lphddjbC027iieI9+i
G794iVI6p7nqadXbiG1lUjCQ4BfLYBxFOmjlEbOXUQWc1bi5p4x63zeR8H9Lja3sTOVyetSHpNIA
lhL8BE6sjnjmRCkdoB6y1E+FRUmBcZzGYJo43C0D0TQ9ZBfK1Wjuyv3alfldbw+Oeg94VVZpSCiU
VuB6SohCls6vsGUZ4pBuJI6B6m/3O2yQ5HPOM9UkcFOr7sB8g6RuRqacNqEfsTeLrv7WG5PWk8xj
EnwR9UPxSD/XfkvbIf+2qG0y77JGK16AJ/EUrHgiXlaZXoAr0JHTXLeAPjfDPN7bPH4ZRwJrflWI
TJj83qG5cpDTqeJg3Uu8Q6tUczNA4oRlP4sxvLiqFst3elcZ79FI4xkPHQ+oiAcuXaLMcrKzJsBF
xGdQdvOKTokiWY8qOt2L1oS5TXJQnLVSeWaGuRBtrOv6ne60/GqikOXdNHQS881IMgMAD2R0pG2D
34IjRjQcZFXtp11FTOS8k411C5rsEqYrYzXi6a+nYum9cmymmlR6lkaXhauwAiIP2nvsMqx5bMLC
p88xRyEHnLI6i2yazj3JTpwTrcFavyB+qT8WzDA9ijpdXU4G56P51icVtDZIImrrEXW4TD7WyfZ5
wgdSe21ZM+dYpMweH36bYmHWKcvDxrjWiOJKlPe6n5y7MYPZEvazalec3tWYqa3TxI95Nqrqfls8
8SCg7HSBRDgvOVmZKPJye3hw0DgpB8zJpLCmTvzZO2rq4S6hpqtT3TkkaFdZ8gd7eDGMaJ39TnTY
/WtgK/S5W7Y6t2r16RwhxGvCpq+cnSHZNPkHuvzVfuxVdobELEi5jKvqTMxOFZ1IcinN78IiQuia
OUMb33XmwMML028dzvI8tjyBNErUE3TybN3XIw6M7fysFQeEH9Hqt53U9FygsvvR1VI8MD6T8pdG
a+XlNM0AAb+qq0k2IzrsqMD0p3QQyeGBry8qgSwcAhQE84GRjw6hkfQooPqgY0zYBfOgUQagUmZt
J7pPBygF8tbT9xlJ4kw49g9pcnD4lDheTo3IwS1b7BTvpHWh4nPnqSvFla581t/KNlWfV7HWVoDg
BLaVXPex4eEBEMa9kCTw9RWIJ3sETkjg4oOIqzzsaA2+WkW+fsSpHF1INVI4/hrGqUvj9VU3NnAp
nv0HK17rfbPYMMBik2nOYNr7nHLpvlVJSlWxXzR+Fa3WmWKOV1IbWfhMZa1HXTOHj7y0Ym4faOs7
OUnaK3Ps4lNpOkQ2K6RonqoFT00xtg9p1mTOaRKlfTKb1ux8KZ8mAiNxTZH3GC0IcuZ032dNMKjO
kPp5slrfZiKmv5J34zxLlL6+NXArWOB4kQuS3VqmSHZcfLbqZVyy4UB6gXyfbDEmezS8HG0nMEEF
Qqem89M6G/YsBsaeYxXgMVol9XuTNKjeMjFJc7jIkKJMsGxv2qpne6mY6QDYk4P+XZ+PBuoNzwSX
eFwShPHxnFt3gFHUAHwOgjdY9lHu67OBHjVik9yVRbI+os0zZeZYm48kxlJ1sVd93hd0CN/UoU88
5ML5PU8QfggrKSgqraQXH5PmgD1Ca6gw9B6z87AJnTx8M9g+nTxFfBRz0g1HEiLyoLbK5H6l30qw
MBbiXWtgKXJ1pSFVT22j8nE1iuQHs2wWO2XkxJaUCLM8Wsrwg7oywWcyJgMWMD3XSVjLquM0NFrv
I+9P3LYQNZdVyclLSKPDQriom9m2+Gqu8ClFK7qzSkTRQakLhmNK9GrYNLcOixFJmWcpdW1gUZ26
12VSftipjgFTjM9wWRa2wjoPFjpaZ+any/3cJPnsSTqUtHogmQx8HGQsup6Z10W9cRyQ3tM7l8RT
suj22wLq66wgsbjSTN3YZlNbhbLRyf5stNwbToz/qIvQvXi8NSemvlKjQ4EQXvNAvE2hZTZm7Tul
3CbvpdZLRwZvEMk6BIxSlna7ZJ36AX2EtPH6pwyANadjL5+NRyJ+yjNKktplYm1bLuupvlf5zJhW
c9C/6qS2kstgTPVljRrnwAG5eGHiUPoDFj2abFXCnD6yyZvVJ8c5ZZWov80pdm53WpL6eWps6y5d
s+UrxEA1QEUvMP50ymulkAEvooEtNSX5c6F+kdMkFBONLFCDxcmQ2MmXSjXjMJbVzp+k5odkqeMe
uNRQ+JtEyPufyaQsXOoog+7p0BcV+qAGfOzWQmhyR80WR/UxS2lK9WoWe4U9VX8hWf1ZmwObwIbz
xHkARYIKO+NXekbHeilXTcKam7Ws1MimjdMaifFjMlTmbURE3GeTSmX558qcn2VZv70snBMT6Zes
ULkZ29//QZhTiXQ21mVgoF1Jlu2WBeJov6DnzZJa2hwOAAPZf/Gaym9egj/oEKEsYWG3VbgkGjJR
rOM/v2rXm4AFIQSxCelbN5NEQuZQMouXi4Jo6Igfm8TTHJEGWBGHfUAMYWd7hv6c+MbcXIcgWUz5
fSl6h/hwKZU5vFr93Lwa6mBIB1OiYw5gzMlq451xMzV0Y+jZD+K1lozht41KxSAzgh50pgwflgOK
LxRwtAH2YyQs90ZRV7eMtobkocjU7kalEc82p1zcJwNl7a3uTAUZkCwaMrZEOYpgwBMEwWgiGtVX
BoPxXMbBqH13Fn1TkEgEJbsmDx2tMkdWnpxUMEEFniQd5GgBHjZMUwsy3BzXg6FV5sOsZQiXc84K
7xMxk7cymW16sJRWoSZRXHptrGu6n8WkOMNELgmfRoUlmz5Bz4pxsFN5hAlBNuAB5y9nttkw6H4g
8mmOSm62zE04X79WQ9pWPhHa0mdZ2cBtq5mYkB0Tq/SrWVSqsSNnwx4CPVKWjwKDhkzI1yy2tFMC
uYJsnBEGtMlq+kNDJ5qDZk2MmUR3jLhkXHYk4ZUDma6dk9M4dqyuOzlrzjZjE3GL8t7uELzAiFly
v2mIUvaR11a7uOwRzNX48MsgMwdBdPZE6kCYKbnD8o1sBiAv7NSjrhSyE7bzsh4aZ5H/mUv135KZ
PtXoG8r/2L7no27gKcXJ8Jvs8V9/uqQfXd3XP4Y//ardZ333Vn72v37RTz8ZReU/353/Nrz99Adk
R+mw3MRntzx89qL4/V3En/X2lf+vf/k/Pn/7KU9L8/mPv33Uohq2nxandfVHUSkW3z+sItvP/+f3
bb/AP/52qau3j/rfvuF3Gar1d53UhU1zv/kL8E6x0P2eJcXfQLICD4T4E3qJuqGQqprt/R9/0zWy
pBSyopCOI9qn/fEvFSp/peI8d1gnCH1jd//vqFAREfwqoYMvgASfg5dKg1D9jfHzhwXPQiS/RCOO
mla9oVkAGXi6Gf7irSHMTH/cX0hGFhux9NH25OMU4F/epTvrfl3CNes9XDOnl3hUYVJ5O203BOAc
FzqN7lGEDKOycPqy7I3jGAzHKaYvcKQqxEDU3730ARmJ+3JPPUz38IxFFoRHUJK4U77g+ABVDTCc
thpJi255GY0HjgUjb2zx5nDE0hrMIfP2+JvhC+8meBc34UWB4xe75MAhb0dl6Nan5KZNHvgjcaJO
Ee6LcJOzfKfeigNKjiMiulA9NmeWrh2O5q8nyS/4IcTevur77lgE6nsaRoHYvxBU+6i5mru9AinP
1j09b+1Mxy4NNtXCw/hVvUC4d2+R1wfKPT13w3053l5eHPdy2v6AUuHMbhl80z362W537s6oP4/A
jXjv0FvcL+HTU+y+Ewd6HnwRlA/EH7r5S9tQ7mG/ttyTvCPRmMtBueKQaftCKlzqE+/Jj/uWuk98
Vi6Rrf7A/5t968NxJZf0ONt9775qfv4w+ASGn2n53y1O5qXPnIyAw3mob4bBxbXrEwXiarf2Y93J
h2Y/nPTMz3W31kKFF+H7zsYtvYKd3+GEd5X7YR1dQrqBC6v3Kb97f+Qf076frGv3ZQ0L3/bTc3zg
PniZg8U1fLytR9LcOThTFWLusbxqurZ+UVzT1IWpmN+ad53OCayFz+aealL/NML2JnZiR13yYTY+
yQknlB+GqxmHbzNYGclTWh+QrD8yp/wcLzRS8x2Ver8jUPi1alqX7NVnjd+GD+4yepEadN/iA6nz
eXJAz5ocrlVy+NrNh+QH6GNMqabuZiEpFSf5gPzs3H1dvjEmQwWLGrCryRrjyJCREewPsa9Muy25
5czKP46vUCiN4s65wQj3m5392lySs3rRHrszbbFn07pK7857DdhAtrdJoUtXkP+Qj/ld4kv35Gl6
mXSZpkDG/HCuGacZIb0N2aabT9vT3VR45K2drUOFnMDwNhmNg+ogUJWLhuCTeBXTFcR7uioR2447
GWHzJN4Spmfn4b7nZ9SHaTkK4dfJnvniMblmh+yMTkD8iG78SP+drqd7vZ6PvP/Wkx8BhbME1BA2
Oad+YTTfPNF30cjihvP/w/xmXsoTo7pDZIcFwSeBdsxDiRsMhV0qBcZHz3fbvrLzk8Ciyw4VNIxv
ZOYO2PcmX0IU/oW7rjXc9FW55ox9vvo0l6NH+SML3cGtXBQPe/0yah4gbNszPvjFGFmHVLPhFU+Y
43pxfpK5LqqrdywO8Z12Hz1LYe5vT7CsPS+vmMp72e3feV+Rh7ak+cKwKLK88Ut0y67xaf5u4hr8
JPoB5CuNaNJPoTXMe2NXxa9tDBrhiZaVssd3GupeuAQEbSIgPKz+PYr507vk9hcem/9N3Xktx41t
W/aHGjfgNsxrAkhDbyVSLwhSFOG9x9f3AOtEtDKZN7PrRr90RZ0onVJR8NusNeeY0WX8kdwYFyze
jLfcJfj8D6gKyaMQaL2m79Bi6q36ehdc229a5LCsiO/UB+0usp+1mLyL13natY5yjzDu1boq63ZF
+WLoVr/lnTJfW7fe7Jgb68VfSdfZFab0Vfmu3u20h43p0FX41G6su95Bh/KoXdxUO1aGaBjIHH4w
kx1SXP2HXnNB9Q0VjHCbuAzL3ttbuKVvau/k1SMymruL2NOcn165Clc3k+uJezX0fqsuObNO86Fe
8asVeIWX/O1VYzAvVJ7OtG69zh3W4VvnUo3m39DE8UYv3Qpn9oarG5QUzk2+qn80NLFu0TduLCpp
TrYrrjq39azbYifzn7D4WYHvdQzXJDiV/wY7qLFKb8TF4HJC/P3zSnGW7fmWIpGt7cABJ9fGa7LT
/Yv2U4gVv0w/X83N11nctD8mxWku0025Sn9QMGNc7JEPr5qr6mpYdyovObvc/jNWLyiL0RaH9O5M
azDYHf9ovWzHL6/sDQ0r/CCrpr2QIHzepplLd0PZdNO6c/kZGtKblBA9gpPZ1/N6ytf670BGaCDW
mhfcic2rdK1wDbbuhlgaVuGGt9IFi+exhNHenuNVfPHobD/Rq3QubatLa/18gwhYRFipVuJNOMmu
Zt40rxVkYs50h1fW7daVW7naZvlf60n3Ju3GX8yxnL65yWhyPeVvSYbSZtNccVLWS86dHK7kFRpi
1NrhtV39mnxH+uh1qiR0TFaRfut797YrIHiukLJEt32w1UvmOfGacspSuSLYqrHWJfD0fmuzmger
UlwY9n98B/+vl5f/Py0cF8vff29fuinq4W3aWzguP/DPwlFTCCEFQrG4s8lZ+8rN+WfhqP+XobMo
RDiJcYUENo3t4n8WjiY/BClYVuBjklD39UPNf0JIzf9CY8Zqk4gWDBMLL+3ArvR/b18CPo9FSgFd
wdZVtlVFOdgnA31Dy16WyB7Z1N3j90Z9UAgTj75a4gtUY2V4+OvWHLEvLZaY/7NHXo5okKyFOYXl
8lea0v4eedZQOqo1OyudRvVzCZhhE0KIOmfPXRxJh4dZ1uQadxB/rr5YTv5aD9t5J1V5GLAE9jM6
fY0uPYpJQm8YpehKEcmrT1o7kIhYydSoQcO0+mPaUlJbodVklClCuY02WYXr3oX9ZtPXG4oCUSHI
mt/y180xyCPFTDiOreogsSYYPssjDPKkJyvX0ZSifQ4mCLBehlFiRPLSh09JXZF+gV8/BHOL7jnA
M5Qwl6Jg1Wkg4oBnSNMCxb+hFNx9YNXPIpddf9e4WLCUtzicY9IpkFk6RYPa4BIQ3fAY1mFfeVUY
yT9aKypaxrciZ3lqFGjDMm3ABxMbIusvfEQyj1oaI9NQ/CEmhyMDWXVXTFqabWbK0eZ2xv1jgIVK
lIu6QXCJyXgE0Z31iUZ5DXPXbqpK2DZKOdQ30oTK0ItTOOROFpAT4fwvWssiI/3aQCtT6XckwtC2
zKqhuEzmsVoc2SF3iqJIBBVUi6LxTBVmv/Lz9X7BWsPxx6st49c9MGbTFy40JZI04GOFRgWNdG9D
EBlT6XniRHTXz7xpBzuvrwPy7VjUl5fX7RtlG/iPn5gU+1ySvvLWhZSXmlcmxh869VoZ3zaBqlZe
O+vSg923UgXMkWLrpu0g5jgd6AQKr9EY6G6eTPEL5oXwXZsDc5EcdMOwBQGgfCJmaKO1VE3pGrtW
yWK47NWHvrHq5VERCZknqOxXM12EXdBnte8Mip8i0fNjuqtNKlX22o/LkKJoZCuoJeeRWdGuSpbx
WOR+ADwsxxXdSbtzqwpzSpJVce4IrAzAbtGP/SIkHlnT6aFgvzb4z51TbNjBFAgh5xy6Cm0iXq1M
mIqbDf3sGeHcOJ1cG1u/iZ5UmZj3qLSVMzBTdX+j/M9BKUWxW15Qt8Ds9wcGJTE7kWLmdgOoyO+w
oGI3JDEJ/FBAl7QheOshDeLEs7ooeCp0LYColWaVZ5GV8AMZQQ7NQNTPpRT73SK74oGiQB4QRSpp
9aLROQkdOyvk9WDxU7Yu8jMvuPp9BIUCZSKVxZSJL107MGMGObaxHL+Hm+WYzdyG877MEMchiB57
mAdNO/kAMrPe8GC1se3255nklijJ+FZJtkTGnIcjfFVCQ4B8I7miS1UQ80jXogzxqeRV05E2hciK
yAQK4iuyO7qWJVut3iLEwfPdWk2HmjGWUuNMvXjfs7g8HhOcCcDlxQRv4t7dfzxGo+eKXqcCEMg4
eShTXop5ri61mgHl9Nt3gP9ZDgWOXugLlR6RFVWT/UMlnAWg4FlyVYDLHTFk44xWIzGLGDR7Q15P
xPB9Jzo7/1PNUXRJeXWgR6TliXLG0vv9Q7AQmi3oT0QGgNEPZuEJn9FUhEGIhqdDFhorP8GaLaOm
pbJfH2N9hWcpXJ++/i8q1f4USbnawjhNzQoAkn7gumyhOVWZ2bL/pAWdOm2mTwUSpbK80XyJWqYc
D0niCgSXTmEmpET0KW8MVtd60DcxgT+o1sPURGhqF0TYJGogbnF0xGwhKJ0rq07KE/+KdBKViC2I
JKWrdpL10Fc5g1so4+/UIsyyCGCSjEN0Sn/bWUlfrYm8FtlFXWjRT0GXP8CWN+P/NGWK4y7uK+q0
gS1J8mqEa/sDT2le7LSphfkCUdQoruOpi7ZK5uujh66r3AWBEi2wtDi7zUrRCoeBdN40sEIWJYqN
7jOE3VGeeZO/TUTwtBdoMg8VPiMu3P3Xqw3nwLfrkOJT1tt/ss5sL4AxiO1IaPdaTvTif3Q8AbJu
McMjwdg/3shsAJsmS72oKYM1LTU0JEZlSw5WLJ3GArmJZ17bb98qaLWlvaJQ2aTncciNxboXGEpA
BAkdU6QlCUz9idb8paQnw9Ppl/Ugy4KPdTkWnXtL2NT7xSHmiIRZIotYfngKbYMrpFTaBrXVhFgX
9eXP0u4pSIJGGa/i3C8f59CwSE0MYbSwVe3UzzNn820I5mxwnDPZUxM2VPvbszX8Uq3L1OMDVdpd
aqvTzVAioarpkFyVAdq2Ik7mD3ob2EywZD1jprK8uTVokU9KcFVg792gc0rPPBJlWd7sfdSc2YK0
5pWDSQdRbP8tkBThD1UiEk8bIx8dfVIo9xZuxXgVITPCepxMVCKrgSnBGarInx1gHdmvWaqROkql
PRuOP/kKoWNCMmOn6vvoTg6j0tqaoggyesRS2l6mkynVm9M39cjbxOMle1KlAbLsmPbP3B8rMquG
yHYTaTK2pRlVl3zD8oMsVcW/HvqJaAI8vPBxNZ1V4sGxxMAo3oC9dospV95bhNzbmOTDtymIlBtL
b4NfoTEbuzLr5jVSFOtdIAc/s3A8Mj4sO0JeIh4XS8eDhQgealxQ8HvwARJjtB5hqD51RhbTpZrB
eIqsyc9lb3ylMhy8HVy0ysqYYQLs3cEYAXipSqQyoxUakQi4aZtMjt1U1inn0ibLnnMta2+xUREt
mqLeduymrGDGIKGwnQJhoLoa7N4kl6SrCs1F2lStp05Nqcdpkfkco1lhv1DK8TPscqNcn35BDmgL
X2PA0jFhtS0MMLtfv//Xnq6gj7SMOPh5ZAKonBTFN9wNH+jiakA01iGaUAXwZ9Z3vavjDqYYK2uY
SzPO5nejB1K2NuUBUEQJIbQ/c3pfdJ6Dm8t6jOGJP/QLyL//Ausl0J66JCW0k5LZvxjqepJcKJ/D
7eBDl6YkrVh3Qs9F6fZ4LC4THlLjqFpkSOsxXrAB4SChCplCm6JPjGB4Jfoqq12BJCp1MYtIJGW1
dXmDpCyiZ5Pk9R/MYbQaS0kj96pVZyz6oEOIV5DthgDMBh9e96wFqLrdrgvDJ0PGXEQGo930r0MQ
jeE1MlL2BkTTJje+kQ5PXdOqv/XMQvFbyghZK5bvIOIRXUerrkT6uKY3ib+mKSWSDtNAWLck686P
vtqPf0i4jJprEYRsZ3pTanlfoH0t5vmoIiur1oht5lWp7/Sk9V/n2Owf0AWEBnpX0SMGwk20mv0g
e0UjY3wkuKv+KCL38VjLIa0Tc+7St7BJSVulBczUhhgJ+x2a35SXGSW3ge4Tz+Oms4qyhUE9BGe2
D0c+WqJmLZyfSz0HrfP+M16yV7RSQ8CT1mN5XdQqpccFqZxgu9oFI+uTM+/8MhIdvFRMrKyJaSAy
2coHi/227OM8mtAr9r6oH2usG25mkkJOHnl4YfkF29tgMjWMbWbzW7QmbRrU7WdmlWNXzVjJsmIZ
NFjQ7F+1SNCZ5G0juVmsT9uZINQdmBioIW33Pk5ReKZEdOxwy6TKpM9Epn1xTf76zq18zuxEtQjn
HchxixWrAF+tzL+zNr+fByM6h4jkCzhylxG6Gib4GPL7DsdFUUuSzegguWFgg1IEU0juvQMFgezd
ek7ZDbFr6iz6HSmxVUqcwdDIZL1+giCZmeT1+oR1TrnMR23FVKVbgLaGmxnWqHuL4vIJ+WQSg8Ie
5XcApzF1XGlqmq1ACgNnWa/51knuIN8QfS7WMV0KjW0TIoF3fGFHD8QbBqGjxnaOcgMMNyq4dPE5
imxG51CpyYwNLVSaJ0VQT1rl6Uj/LsBxWVSA79ukze5bQmzumiTCjBtYMT6KNiY8flPikr1Pi75E
IyvN84dglEwdLAbJjd5J4XuXalPsLeYNze2UmBXz0KagmAdi/srV2M3ptTLIzF9WlFB4Z/1mkaE6
SzgDTHue7Qusj5iNTCFJeG91+Zc/WAS6RmrSUpMJi+Fdrnxq++NUWw+kX4+0k5p45hYaZfcwN0pS
OaNWVA+Em7TIMqsm+lUaeqGw+yyHfNVpRnRtjoPFTBAnAKfNMhK3RQNKwDEAF9RuMEJTQhqdd9TC
JsTgqN0laGdVa2D8xS2iS1j8tfTKQuLOHCJM6YV0z/CjEoiS4VrKxg0fAB2nHmMDG5ei/SP3Iyl9
nTGWW4zt4lNJLPwJyIazuylssUh1hQ1qp6seYY8NPyZbyyCytT4Q6hjY8sjAjJALJjRR0g585uDn
pKgoaeJeshOnEdgrVymVLKqRqL9+hlJtNOuoVQzhIFGnxwpqxnqKSS2DORGX2BtFh4ZImVldIX0s
gHsDME8uDGOS5W1cZDGNbkRqK+ISlJ1uFUCBRLKUIoNhCLq304PW9+9XwYJjstJY9tfa4eoYmk9H
6iLkSzx/occMCNK6K6YbgUMDqyC90dPH+/71YlhnuFAWQhVz78HwlIUFmdOLz7fLSsDauE+e0Plm
PxpFqf/9SLhsroCRUXm3qfrtj4RZnyYoaROGpqS2fhBrl9xYAyynoO6rDeW3czmJ3y+NxgHVRVJQ
6RSwoN8/ntJrHQSPxnYJGjccAmjzizwIFgEwi4bTd/F7PeSrScHaUP1KL1APFodqFCC6FbFN2nJN
bWtMbXGdA0PaDTGOUTNq9edZJ4l8gxV1uGT12twPCeyP1enzOLKDsZDsssyj/cHe8mDG0wpdIMjt
bddSx8neNkgIaUNChLnrQupZqz6TqmTNJRQGyPJ4PhcS960Yw23QWWdSIUSvyHns33KrTpUMVojv
Rmmq3ttdTxW5N4HU9gTYwoGcrkNpTM5sfo5dNAhXg9QZqpLfNj+E3AyiGFPeqxEz5CakTxA5bQwF
bjXjTmAtBpEaPZ7tKIil/8EO7jHt/nui3Ne6mneaS+X4nMPX7PjXfKsWhlJjNZTcwDQJJajbgU1h
C1GjiA26iWVTvp5+xOw1vk+49J1AaRqLQhR48f5NVmUcfclMokARGGTGK/UsvwEXbwbQxXM9bcn4
GTGCiTTIXXu0fGWthFjP7nss5i2t2GL4YFVSmM6kdsXbzPYKGgz0KhsQ5TKI54gnSQGfZpKA04E1
thMEc3iHPSx+z7uePUFNBfQ6BXUquZHVBi8RK/vCG/SgBlVFYnK9huBlvMimOo8r0pmZ7QY5buCK
sSC+zliRj6RZF8nPwm6HzmUUtDVHCtuYZI0Smh6I1Sy47E2qL56hW1RRgWu3UCI0esgN7AhG5yGW
cWgoSDNmnLihF1Ha+Z03hEygTlCHXwNYdlpkfkqcH5ffckEhcx4uguLNNJEqrv1+RFo8Q6nTVxHR
yAgiA3AEq6q0msLtNMm4URo0oTgxelF4Nj4pkErAvpbatSo9pfaSAx2CvamcDMMgzYIulN6YRvBB
l+GUhaBP+ONX9YTNblVSnifANgnbP8WAlqvWlPiTpWuEzKHCUv0YxXIbk9Dhl5/YJRBoEKzdTW5a
aMOj0UaJ5I1jOVUOECa9WhFXj1ona0NQRnGZRehUMPQFVyVEhvvMx5vukr7dbAcKgtQlqAuaLuy6
MN3Mvdn8gc1WRSu5GOWfOW0RCpQ66vxVwRLjwq8W5inc6zIBS+Wr9OUqrax+jmk1/Gb4oaZqJikJ
TwhQy51WsnBhFzXV9PlYbtT4Pwr9g6EHsEyi46PdQLTJ0lttCnscC2VjBK7flvwpWeTX+hU9nlnZ
KYAsDAfWla+uM7WgUa/bRVJ5MiA4LLgtSUgONk6uWQRV/2vIUrhu+NwS9BpjZ76MGAgQSBD6zsQf
+NwhptcUjZCcY4UFWz5uDbwL71FQ+6NrScr4Ww5H8Tuw+ZxWJfbYT1ZowrywEq0oNpHVmdE2nWRR
XUTUdNCRFVbxqQGNbqg6ZKiGVDXsHVEbNZESuY9UIp/16bVXmxEwlZxHYO81tXMKxFI/yZLUfyuL
zN3BK8VQFBkjrTxsUnW3VaNKtOvJmkhKBmCHI1YrxRwASOslrxL1pLm6X0Pq6NmUtQ4tzWJ2KhwW
whGBPzRunYa9cLGe50+cSVq4MPRwKyvSPGo73NF6dFnHQaMCOm6D8Mw26/uYr0BIpOXA/p1QBPtg
OJpim2hsSzJgfOXUQrIeu7oDW5eFqSZP8a4JADonRXNuzj02DGq0/imgUrSDyb8/DAb49UZrog6V
soyiIxeaqAB7fdwULd4zSSiVZ1bGeC9nPRZwvaAUf3okPrK+gKiq2F/1TJYZBycAvA2pNqpmYDwi
v1giaq8Df2YsscNfp4905BbjkV7yiFnJ0PBbfv+vSaYFWhqYow6sLwuX3UcPYk6JhuBDEjP0gVJo
634KzsUyfr8+lqJwmxU6PIqpmAfXN2F1lGWcc26WFvOWuWHaEFqhPdOKeTx9fd9ncI5E3YeNL0BY
Spj71zeNWipXPcUpdZaLa0iI5JCTn0JZQktuySO3eX6h0b00cXpmNj1yjRrrJH0J8cTz8FU6/+vO
YmAJlLiWubPGoNzgFWNPEOrWj5n7eeY7OVKCQ/lM6cNW6c0tmpH9qxR5H8id3tqu1KZBT05QJLtd
3wYw/Ojzu3Sb9fkiyk1jdoArNUzehtyGjjWXUo0SOAADO4W63uySMK/PbDuO3AdKmyqg2sX28Q0D
a5IQgnvc9N0hiYdrOxGap0+i3mDkzP/1Z6PoZHxZMH8R40Ag3r8NYSzauJ+xlJh1RPEng7qzIqW8
9/j/7bkF6fdBgoNRKCZFi40HjfL9g4GrS+dJQiSq0c0KNhnRS9s4xc7JLlrSRyewpGJH/xYTfNrr
4W2imr55ZlF+7N6y6aGDxPMnlWX5/b/eMVoBmTKWsu/K2Hg+Y3KIfhXtiIkzow14f/pLOjJS0Nkm
J48IGKQBh40AiA6abiQF1t1iqho8MzaIn5DROV7DLceGrYbyD9H61Zll8JHjUjxmcFqqePxC37/G
MhA6lgvQaDUGG28wFIxgZSJXP5oMGWcVDO0maqP532/xmHiWIJ6l362wIt4/LDlxklH5esQsiZdg
Y068rSyu8NUSPNCeqV8eGaW4QiRYS7SOyqpp/2C5bEoN3IrYiymbe1YuWwhKwFp7fTClH9MEQFAT
g6mTnQZCwTv9YI+8RDARLEVmLOYmH7a5zaQPFRQVoRdMVvAIqLeDWzvI1xJ+pzOHOvIs2ZwzseHU
Zn9x2HwlEhQWtIYER5mnQrkCtSd5PhFMvpdRJs69TE5MT48b/18PDCqXJygQoylY4iH2728l8tQS
IAc9pdHMT1Ouip+yZcU7BSvq9vTdXF7H/crw/qEOHqU2VHizVDqiEf4/1UkJA6Oog6LqzGex/DmH
x9FVQONoBOBafAlq/vr0KU52qkzWsxfnYX5lWVZzi29dXEn5jGIN5dj69HV9Je8eHpAoYPb/Ft5d
4pT37yGO4TjGkJx6wB/wAxRxZkflCmoaalZz1ssbP6qHx8oOgVRaiCbvE2qFP2md1Ruftg7ZepIi
xeucShFsFA2aKhZ5v3DLKY13QvFpzp4+46/69+EZY/tbPH+46ah57Z8xGQpEYtc2+g11ojzQ11GO
ZjRIn8OhDNvbihIb/Vdcj0iCFR343MB68rMzsxaaZp1BhO7tNE82gRqaLzIiC9wfRTxQ8YUp+KtO
S1oaWtL4j32mhb8yyU7v4lmBkYjop3/OZktngQOXC8+ALlAPiw5d1Zmp//vHS1kI6abCW0dymDh4
sxUYF+x6CORpxug1GJXsbrSSN9/X1afTd/MANr+UI5DkMNksgWroUg9XUnE3mZkpJYGnUR5eQ6VU
1onWW3etFWs3VK7nu0KuhoeOvdGNXthQ/ETkw1gIy8kxEyX3Qhgmwar1Tfo0p8/t+/BJYRN1IeO0
gt5PP7gJc9mDKY0icFGk+Wyi2XoNjR5WV0aFLmAVsFaADOwAaodnXrEvIe7BK0aKzyJ+sFnsoW7c
f8UsolvikShLt8jIgncJcVO2kZzOlWs2JImsAWgSUqwnirZOk0k1n4g8R/Evd9Dy/L4ZF/LKQL3E
nwY9ha5SmS8kCkXZJusMgptO36Yjag12UqrCYoWQHKQoB6VEBFcB8DMqGo1JLUNvJzz0dTWmgRv3
sS15pd/ASDDC7FJocQ+0vdMaT8/tGDaqYv85fTbL13dw6zgZaooorPn76337awBjorcSS0FdxWPJ
1hiC+z9Cs+afp49yZJgEubpksi7bSNKf9h9QxVZDJwmTenco2j+8wO1anUGWm2YH2b8K2OOfPuD3
72RRrgHjp4KG/Ea2l+v+67qyqVSLqgb3LXcTsAQ1KtMnMZvVNdpnfy0VoQJ0HqaWmMp6Z1Nnq2HY
CXw2wDHqxyEM5Kt2hrUIlvvccvHbkpU0FoqYCB9pWurGYSBLFXcyLA6iQPWxsSL6AGmxQOenOvDk
RquUTTFW1gIANIynNu8F3rPMQKNy+g59WwRwFqiAVeJB+FjZ4+7foClopSzDFu0VYw7xMaNtiVIa
QU4r+ezxp+QCnmrsnT7oV+rW3uvGNpAOIt8oeGkYZQcvQqsGgwRVF7thQ6zOqtH1uVqzesUSomp9
QhEuN2JtHYAFewBfHP5BRNn85lsY3ofGxyxZalb1CY26isGxS7YP3MiizjVPqf+mFnKJV7maDXLZ
QFh+mgPqd4b9tLbWQez390Ov1/csZSNU4PEEBDvPEC07hppZGysageWkoza+CwNzuocGRrlLezk1
nVkegnnX67GpkpY5LUh1A2KlxnmGd6yXe3GRmr5mnFnFHHlGoObQ/fAVLgvTw2ekQ0kqtbrGfhkD
Hpmy+rY1tGBNPNIl2Qfhmp20fe7F+DYisJyh5kwuDHK5Za45eDGaUUxVUTbw7cJmW1AthuGAQXw4
8wJ+b6ks6yZ1CT9cMh6Z0fYP1A0GIEFl5uosTbnumGEdaRQQeuNa9yorX+AVDcDFEIt4IDpCCsNR
+XH6hTx2h1kGU9fnC2AQPLhYZGAa/Eq99mrI3NR5IsxvZT0449RocLv1aotSOMzOXPq3mZIvT6Yt
R62ASYC+wf6VE4PTIcwcGw/clQaCr5jdTJainRH6qRfiTNiAg32r80Y+E6L1/XIX7RjKDDqQBAYd
TpTosdW8SxQMrTyOV5VOkpN0U6XBNYozYmoBXTi1Ekv6mRn62/jPBS8vFCMyf32L5annODOFD9Yv
gyp2MxLftulhduz6NlMuhyzu3k8/1u9z7HJAViPcXoO6z6FKotbh7Gdz1IBfSuTJrWOWfH4W+9Ui
lrA+TSjtrhHXmem0ilY1Dmkp0001jHTmI7WWz+W2fqn198c9zgcSA/VMA4WFsTyYv6ajQjKhW4Q4
iQELFziaa7+Gv47EuAtcLZbidBXONfa1FoOI7Q1hvOisocmqTpFVfuUAB20u5bro0wur0rTEw37S
DDBD0XYB6YVruWLkVMpNnQ50slVpDv/MKZqhC0Tc8e3AuvGXpDf1ssZWJc820lom4Q5DjFuNMqvi
BDDVfNV0c/wqdagwVkNk9ljQ/aZ5Bg43Eeqsy5xU2kXGbdil/hOvjfZCahGQTQF8+IcsJSNuRAKb
FboCSiEIPpKr3RIk30BGrsIXzBTiZh6yaXIBfPhbe5Y16OIVmkwPt4Xmu6JKi/GD+OqkpsaQpRuV
lgRu32pWIGcQr2dHT7Xd4M1PI+iMeTSExdaPtKnasVYO1krUjNlOY3/wTCYcZX/8PbO2xSyACqjX
2kola7IztzRz8RwTwzF9TnZdV55eRUjkTr+Ey6rz8JkTnAv1YKkJotXZf+ZlQBNpiMrCq6GDb1En
mY4MA3ErKNKfmVf/qdUeHIzyHvV5NqE0wg6TcquygAsfqJlHIL3VvvSQLF9TK1cUegqLHk4aJPOd
japPw3aMxleWR5r6mIOMm9asjbAji2bs0TSmBbzvua8/FbUlS9uSpXm67PygfU4opJq7etEfXhCP
N6pXQLkzBON1XBYYfMz+yW7rAqq3MRlQSuRZZqJsk/wxTmWCZ8qKvO7VOLI5dUH2jc92YwxsRZDW
W3d1iazdG4WhZWChY7l2K1nDgdOZGHP6roEp1Mt4qxwbcm+Dkz5F+KQPnRBXMA7rasu2174d86T6
AMI/jyjuuwTSJJLGezA/sunapPAEZNDoSAyF3UmPBSOB7IFILa7obwYo+Cq7qS7Mas5aR0spMjkj
751wApEVvwhR7FG1tEaBRSgLO8MRg2Fubehj/ToZ6UAz5gjA/yi9QdyiJNSdmj7r4E4p+ybXyNgk
rn3QhLqHaQPIkJ0P+TbKDIK98fMoH5EZVtmLHvSacMcWArtDGVneGb3RIegZRVyukCMihEkw1nyw
nIG4JYi4IMa1tX4OLfUq/kwlgs6n83QdHQUO1FId9sU9IPVSQZ2UmIqjQnt7RWOv97RutOgPBP/K
ehwTvwUqt2RfIuOBlbkCtgINb6b9xeom68FfogmIftUhZAWirhBv9ZPkmeRnpts6bPwEwEI7pE+8
7k1yW/ftcJ8GppJ6sDcQYrWxPdMvHEt93cTRQPJDHMbRXVF248OoBZG+abu8hKAgEVBmDgtLmHUh
AdSyr/e1A9XQwJiXGjpcbiHBEiXZoYk3jZ8RdOmX05KBw194wG26UrC7E+KSWb53mMEjvf6k/Rhb
a1yXFezgFLx0lIz2eI3vk26nH2rzTeCb80MDHfGlRtTROHofkAQ2qHb0QoBZHLgC4OpTooz4iJSk
46QI/ywYRxJzukHuErwbuCbwd3c+IANS6IKPwGRLR9cKOdaKvPLIXumG0hb3hE7U6b3WGTMFCWg7
70hXE4Jf02F66aJOPJ0eio7Mv4ubZeGvLA21r1DRv6YfrSKP2FAbqOSKMTwMth/uJj//sPDX3VNl
OKc5OrK+WYp8S7+Q9T4T8P7IF4gqn9JQ67zcV4Gx0fFggzeiTKFCkXQeIptqjb0z3eUo2G5PX+q3
ehMdpqXpYHK57C94fPsHnxqVQDB56t0ob3W8nKOf24DNZ8q765kmFHoZn5ghp+uy6X1Abd+sRRrr
CfK5Vo68oZJZ6tL6A1WcyHlzU5hDO22ySVeCNWD2/gMmYferk032LG1M6uyioTDme4kcEGiLdcCe
yiiDsb2Iaf1fJ8EQpNgcVP1MtfrwmS7XSQUQkQgFRcpCBzc5D4uaDinYdeCl5aNcDBfsrcqruEvN
ixSk4eb0fT2czTgcmD3i6VD+0Nw6FHfh4dQIJU91t87UGTGtPF0U1TS86qOVnrmyY4dCgk9HBfjP
YuXbf4IBNFLieTsdS1Re3mugOS9bwlW3mTIHb6ev6nBBvFwVjjpak6yJLYyx+4fqmnAejY5DlV03
XrYigOXRzuFFnEbEBrGTvVLtRv9XqfYGxWJASbSLFisHze1Db5k2q7VJIsTiUTTy+8iMdm1Fokha
D9JOasE9/vtr/PtwBx8ERXeN2GSs2nNGJWDbWoE8ruQ5YNvMDJwgDFF1RJd6KZ9ZlRx7jovVmD0k
rnb8/Ps3Nxot1dc7HS/ENMqvqGSVl0oOquc0yea709d4OOJwS3Hos4lkuFn8igfX2Cgmjt6RtQfm
NXbuUSWvx077nPUwAnwssYxOzOyzasgDP33gIy8QBzZtk4I5++Wvev1fI6uIU5/GCRFQSWtW3oxo
9akPtM+CGs/N2OrGzpgoup4+5pEvH8E738XS9WSMO7jYARS0Epscs/drCkV5k7bXmU0Y1apRoSLn
k2WuTx/xyJO0ofbRwl9wXIp18Jk0VRvamAAVd8DG/orgpLmZ9Nh+z3UtO9NROXZDaW8uT5NBnEbH
/ksjpRIpW40FRKRoZcIb2nqw2nuzzc3Zm1tqBGptEc5T9ud0/MeuUaiLQpa6HArW5a7/9SSjapgG
rVMVN1YQAXk9OUE/MXTV5iq1s/rMRvzowehbswtfrtU4+DTqJQImQuroEjw0/tB0PLWrmPy5tWFF
05nJ/9gdZecNSo0BFUvXweuSIHlux0korgl5AONfq/SXnU3dpRhQ13oGSwayltLu5vQ7c1jmXD5J
U8X8RE65ynGXT/av+8moOsdVrauuEKXU7yYzDbamH6QN0IQgxTXDsvgBZrjxhH4HplNDFfT0GRwb
FCgA0CShwEOx6aDMIjTmx6GptEWzqwwrQK12t9FZ+72lSS3vhAV2Oqyn3G2moKnPHPzY5WMIYclF
4W65B/uXr6ljNxbGoMEHDnPWwKCxq1Xsq9VjYqPH1AEjXPZFAxAIQ4VnSHq6O331x14xiwUY+h62
t0yj+yeQECJH91rWCEvVchegowwV19bJxZnF/2B4YNsHM5ZKO7XK5VT+etRAcePQtLnRGTUONw2t
Duavneyysuv/B+Mth0A2SQmNyurBh6MGuUK2Rqy5hewX7AmbBHhyKevvJLSgeWa5OVz2RNSeO+7y
uP7eXy/yLzoJ9Ke/1AGHwutAFCXB8TX6PeQHd51lqB7YlMxe8W/Ht5JosX89a38ZqUwAN1wu9Yn9
ewrFuDaavpndVFHjl6pSL8t04XVQzhIsHATZp2Iazwy+3+pmS1GeVR7mDz4XYR82a0dVTuM+6Sd8
EoFcEEU3Up/Thf9GY0w8pv4UXrVBQzTfVObGts3QEiWj1W+m3pY//u37azGdGoxay7YFn/j+DeiN
CeIudle3L0ztSTbH8D2XK/2ajKv85+lDff9WWQTSCVlmVKAoh6sHAPk9UVvx7FL5Cr0xU20vtHPZ
K7NGPEVW5Lsck3kgiqXLsiRX4PThj7xbrEEX4QlaDJ0Ba/9KsajlRtKmM7MrzXGnqqAF/G/OzmPJ
bWRLw0+ECHizBUEWy6harlSSNoiWafiESSBhnn4+VMxCBDlkaHp1o3VbSaQ95jcIHWdpsbMmJ74L
grK+kSWdvwk0MHnKCe1Q5CVCOx3Sz21XKfrxkYHy8RHHFkylBy3YZ6W3/DCyoL0DKPXh+meeX8eM
ieo1nQzyFqrPp2NqVmqgImtRjZVZ9lJW5nsZ+/VHrkPtaIwpfkeuo0c+sfCN+T2/Cek0oTK6Apfg
sW0/NqnKQqDZo8NLNCbM8cwEczN3ORR9kdx4188wgOsBAgDOZ1J/JqzeHFuJNUw5OtMSWZROAcuC
Yt/RYa0iv4vrZ4hyY1i6rRfl5jjd0wmeP2aEXZ+7akwegA0W78zWS47XJ/7S/kJrgVI4jRQCgM07
SEk0r20Ks4hq6rRbU7f3IDshJYJiJ25F9yJwbtIGLy02QZS+AozQAVjlu/58EvK6SIp8GpdINs34
FCyG+aVQZPy+tKpfAsD8I1L1XmQU2Bz8P752LUIi9EojYZWV/XNkrCZ0A7MxPUJKpX+e8ODYxZWh
vfpD1T90aRLfuDwu7a4V+AGeCUgVnMzT8SrP9EZk63kZkmo4TBNPHkHfQBeXCuX1T1sXavMIcU0x
m/SzuapQNzv5tLqyslo35ymqiqn/kAWxzTL248v1US4snWnTo7XJiEGMbjF3rZ4Vsy/zOUox9VyZ
DxbGzACGQiqn+VHHcIZVzXoKpq5n/q8+3v9Jt7lwMa1twZVgRPxPqnH6iSP+XEp65RwtyUK9U7Tt
vdOM5jNeBNhBLz7UK2P6W3UQDi3hBKA/Eg9Aq85mCR0g4E6WiRmYCtALYdvpQ2ZmzkFXzotfZObd
9Qm+dEmA3KLmsIqvId6xuSRG1OuaRbVzhH61t2syA7idVwnSR1g8jYUKvmGPbjRr/LtJb5N233W6
e5eZcfE5G5oUujxyZDduybeyynZ3cU2soAAKG+BLT6eeKM5bavSRIrf2zPd4Wi/3noKl6XKR/Ujg
HewhJulPxdilXxtSxZ85rS49NCCcHkwcqfeLl8xPPTfQEef0v24Xr4tErWu9U9mY531pbW4Wz1JT
BBlMIg3ZjCNwV7c38cSwNO+AI28HbUhPkp8jVrGIxyVCf5JAO/Qbof0Z3mj9KdSNdMAsSGUg2Hc6
UxUEvCmtERVwlATcjONOchj8VD5aoq5IHTNhPeDnNB9dgbNvhbz8z05zzRrdkbjctZ4m3rnlZN9l
XlM9Fd2oXosBU+P99W12IarhAiR8MhyHDGALR89U6+UCgXSkrOqpucPJI3s057rCPM4Nvte2jhQ2
umU9U4m1KwbLc/zl+i+4cJhxWARjAlYR9M+WLYj3E2JiDf3XBG+2/AEBIsSRVapeXPgkYqf6XmLz
6y3+3z8BlIAZ0uFShrW+eQJy+nyqGWABNZgsogrXeW3xOwUvUh8w3RXNMcMqxLyRb134WIQqaTqD
WH7r7J9uCgfwoqAhie+GjtLF90SbUZ/VS4kJeFHWWZhk2I08GJXZ3/jaCw8QAxNskCqYHsftdOCi
APhtYToYqa5oUIrOuzTGro0eTpjmMept1xf1DLfB7kfmEPFI0OfkevrmaS/y0sz8pDAiu3YTRLLj
sXhy7aF5DNT8w+pow+b68J5mm4d4LZYMY6UPn67/hvNPpiiBbBSvO0AGVBdOP9m28mVMqcwCnlrM
V4pDEIAGDA0+SLGoG9XaC98bANYibuWsm/BINqcdJC1mQgvnZDFHWT8i+eWKyCpT75s9dLJ7Vy3z
7B8Cu5ttWoUjajAylpr9OPUV4pXXP/w8AgCnsjp4AKddiUmb3zJm1hLE0h0ij47+HEowOnd4Uyw3
Du55xHg6zPrnfyT0/djAXfQtdN842yiUBP7wKBu4Ku0EMCXIlX24/l2XBuSsUi8y14LYVmOiz93B
mapCRbqLBLJfG949js1BRO0/DWMjGY7Xx7s0jxAZ1+WkjABs9PQDfaEMVFakiizVJe9Wn87PpjPd
fOjXi+b0SaVCgXQNtCAIzDTXToehKoPWQTmoCLc6mCGNLD4HSYytWRWs3siVPz8u6YAHoJfHH1Af
st5hqYc9zjD6769/8Hoitr8EVg7QAEIr0unNlZhAQzQXu1RR3LoFmvtNrr3mlek9JDgKV6Fcupwg
z4x/E6+Dhbw++IXQgkrYCnhk067Q5c3orWZpVmL2KkqzTELzlAGunqMsHoXeu+0uy7ROwznWNL6m
tPd3sd0MX/p2+FmlvfVZZkuJUEI67WpDeU/0bPqP13/f+Uu5/jwKnWu9zkPH5XSZMKC3S3Oo0EWS
Q0OF2bPdj5oLq3HWGgsNPgriwP7UiIhtbumfeu6LGyHhpf3IE+3yYCHKy085/QUx7NG4w8+c4CYZ
vDCNK1zukRG8UZO9dMxsdLWQUVx7FVumUgG9Q5kQzSIEAtVLixyKuZ+rwpjvkCNZe7KOe+NVvPhh
VLLQ6QFd577pQv1xk+SZRNevECoSmqx/WkNVP/sBhpjXF/DCe0CQQ7K3iiMYVHxPp69RmoDgxn0l
SuzGQbBiIFEpPWprUBR/PxRNEObOtJjBbYKC9gm3YepBvlZ+flePeIW6qZ7u4yRo/vphXwsWrNNa
Qgbys9kUQ41hV2ahOruyY3FNHvq9mYLQ81P0VK5/1aWN4XHvIq8JjY2v20xg33d+g3MfJwBORuaW
9rE3B31n6rX1KceN+fpwl9aLJwy5aygs9Hg2zxjdBtEgdzlEMfRUPBNgp3RTi9lEp+LD9aEuXHxI
uiGLyAO+NpU2VzBcekD0paui3vMFAckS7BKBrm1J7H40k4DwXbOnPeXj+MaZPsOgr7nK+kyjpLvW
g9xNlJLCei/pyuCbpqXyBQVjD7lqK/cwqfdxg2+bwPg2pY0uscFYFhxQR8qbciZCRbzfgvjCZh6+
rz1A65g0GO1G16fmwirQuuRU8kR5pNvr2f3jbNaz30h6WyPu25l7t7TlN0B4y3FJ3Bv364VL4GSg
zXJLRMskSL0xAhG2GnvEdepHVu/IG9W38xCc5DCgjQ/xlDrJFs076H07oi+noBkv+l2gVEdOamh7
4KDA+3WhP2td6twY9NLjBnPIpVJPpmNAHDydRpMyPQyNVkVD7qZY+Whz/yG3lpbC3yjMH0gKIjHh
6z3wnrkBAZehg/9BWE3zsUFbsUOuFcdLgpw4ecxJCO84MdPr9ZW+NDFoXq6tMC4U9HlOf2LRgFe3
m1TR29Tcz6XTi72VDdo+KTBuEPnkRRPv4o1X/9L2coF30+SkqAIA8nRQfUBaO/diQKRs5mOe1t9V
nFEgmBJ54/a6dMapba4UUGr41AdOR4pzuci+0AgvgkR8c2v1tegaJB6aXjwB24vvqbAUodXa+vH6
vF7ol6xkb9qLNCr4ZyvV0vgA5Qx3fVBxtJVRJbv6OZs9fM9m7JXvkJtH+51U7DBlRjMeuxK8Dqr0
HVpmvt/fOM8XLvE1KaJjAsKbLGSzypkGh0iVBqtcyfJe5ZKCRKq/9l43P7hTK++uf/z6/GxCSoYj
/TLWkA4M0umsazQRwLUBtDKNVH1s00CP4ZE0zh448DTtsnTKHhMxOM++Ztf/aFjp3fjeSxtsLcTQ
XqZvQ2xy+gNMjl2bd0EfaZ7xXGq4Js/J2NCXG//XFO7/rEpeHIlGKp1s3hKw+6cjFVWT0jtmJEJR
zF+qcTlqblcf0EMb/j5QR8uKjj/YNSLSbds8F1hrQ8NlKA/08F76Ts6DZa8eVWjiAWnrf5vS0LWd
hIzyen1F1w2yWVGaxavCE7A94wymb5oJFsQJYw8Cy8FB6wO1r5p5fOfzb9udLfL+YXJbf3992Asb
CfAMXUduizWj36xjCuqbUw3LA4dkVxxBMI+gzTVy+izWAId60HnvlKlZn+YUU8GQmPJWhnLhBgGN
QSkWhD7tsO1Wcken8BctlhHbtDgEc/nJQ9JqPy7mcNDxh733azuNJK/1jUN0YWeBTqBvQMWVIOWt
+PDHGxxnHtTDvmQP55n/vdM1+66cTdCiSPLdeIXNix+JPMGqVQla7+3P/xhL6IsfL3rRR+PkOT86
KIgPtIbMu06V6n7pBxzsE2wXPCMTX4a+dN0IISfn30W3Z31X+DHsYU/vxns1TVYkkjcN1XnVK8e5
UX5tGwujrFa4KLouGcYgxaK+V6gJjMznMj4MQPZ33BKoP1Ekwt4od/EZm7P8cH03XfxKsKdrHQ4x
7C0u0vfTsQ7k2EcdoN3P2jRCzapcrOnYYmgIFrOGPuO0vKP82d5Idi5cwKCHSHW4lBBn2G5kU2R+
2nkSgjKG2N+4OD/hs5FIwKfAA5zUfLn+pRfCKipSxlsZA3tFZxO0o+LopwSOOBzJhqwZ5s+ALr6Y
flwf5tIWBcbDd0HdWWVUTi8/r5WxEqnWR3o74AMtigrBeKeR80MDc/RG0HDpLgDSuj5iyK7RJj4d
rAdn7ZRqIZPT7Pml8+0OWdM+jnGsH6X1jtZJOYeKUoK1m8mm0b5z6hvJyRsaenMNgjmATgEYAP7d
thGiBZajlIXp3mA47bRbCis28zBoZPzkLsJKdl1idV9MxPiqd146m/um7BVmOWZv/FS94z3Byh9v
7OoLVzNBLZ0ZInWwhtsLKpVB2ZZQASOgjuNTlVfMQo+oVJWIeZ910kzDQFnxjdW4MCrsqRVDFBBW
0Ro6XY3ULILYLbQ2UtDbXwOMT6wwLYr5s5F1Nv6KXhM8FulQ/7y+4y4NC2sGp2Bgqby5m+e28zsF
bhRnc5X7Op6JMhiecLeex12gJxUKGQVYCV6qG8f34rBscGDHVOt4kk6/1tIzI3XjBQVq4QSvTmtO
ZA5Y2EeF1SXNQe/FcHCnZLox7IV2UrCqqsDop+OJRud6zv+4l3UBKc43NUQYCs7WO8uQAikwNK9+
zNS0P6K/BU2qtIbyOMw2JDGjKNoyisccU2y3SZcH7vWcXvpirc6TnkShreiVa4dLrSW/ry/Nhcvg
LVlcW9AszTYSMpwC2YZgbEjVhakr3JqCbH7vWl2wVMiNDwgE/v2AXON0/FYEB4Wk08kBR9ZQ5C6b
SPcasPZE0eUjog/ZQ4Wnxa060oUdwOFaNUrYAmz5zQ4YJl/6Kc99FMe58yo796Vuluod6u9JNLWq
OWRtcisCuPBoeCsvw3qrRrPhTz9wpmdoFw0O0nOtxUAES4ldSKDj7JFBjXttUWO/uz6lF+5Y+IIo
6qx5wpr7n45YJbq99D3a6W6aInezK/MFR2t/op9aZAFaXIuhpe+8xB6rh3FpbS0PRWea/17/FRd2
kofsI1R4l/Ykc376KzK6AXHVtThnVwB8Z6+zQi3xuMdSc7olP39pjjEbph+NQAch3mYTBSUVAI5z
G6V5pz4mRjm/FLqqMHXy/TuxNOmNyt2FfYQQhksgyY0NL8k8/TbPprYBEoSEsFyd4xo1aeGk51gJ
+W6f/9M2MRGer5AUvD6nFyICFHGBbQCh8M/lWa3SyB1T0qrKwMDsUzczI8MnL74+yoWV8+GrUAVF
IhJjns31nOlB5iGNKaOyGPDy6Oz5IZf4YaRB8beyU5TQ6ETRNCCmWsfchANLPfcVMr+omgqnxdkG
G6KoqBP/IzPwG06Pd4BhkOyvf9+F3RLASLdYuZWtuwVMZ3mt6qpCIx+6m3gHyW16WGxX7CCumocx
volPu7Bb8KxGC2RFXvC+b+bTL4qutlvGc4c+/Q+HPJC6PWiBRrcgJed68UHUZvf17z+SPgOJ3hpP
UDM/3aJDKbpuMOoe/q/t9XueWKipzHbwqCM8+KWvTGi714d8uz5PAivaDijbYmAFb4nm5eZDMdTK
Smy4qRiYZaOFozeP82GkAl5Bu1ZGnUet1K0XI/OW4t5QlFcPydz2d4nSCTntVkeCFSFax/xRQY4u
38MHDvz7IEXLep+MkLw/LBzKMXQmK36fSJH8SvsGYfRcC+onpRb/tcRUrdpB7p+8Aw3k8pYFwtlS
chx4xgH1APmm5rz++R9POfnbNDhZxxeCQ/mQ805FkwXVumzs5Zg76idT8HJ9Vs+HRPmG2gQHHqFK
UIenQ6YLOMRC1E7U5tJXj4sc37wxyFdDCgXdctDQvbEeBqA1t8LDs+uGjiYNF/JXnhG6Z5srXOa6
P87oUkYyrzuqiZ0/RVnM2t84kOvfc7pvGIfblKSA7veZNprEyqE0Me7BiHPEjH3uJiick6zvXQBx
6Y079Oz081HwTlajNbIABIVO59PRhPCGRsNkzRTWh0K2zlPXWe/R+4/3dTXwGF5fvwvjrfHm6ksP
w+5M0cn0qk5DXpxJ1GOzHJCndObnRS7jAoiePfwpwFTtpiDB+YzSJyPYJAIAZLdNJzp8aII56Zxo
mZbmNZmNKWzoPtCDbfHr7PrisTFI1K9/6YVlJMahD0z5geL8NpSrLT8dZJa7kUxb7UUlgMaOuUDk
1kyapDtcH+zCZUNbjNuG7IWQjrbz6TpKcyj1pgysCFhw2YSyT+2ntgRMGBJ25B90v8W9MDYTk/y8
xa+KBD3X/kG3wP+Y2Xn1n9ni+Ii/41xZEVQVdF9dXarpzswQd9oBc9GOtsp6vKfjdHoYclhLodnr
oBa9GAGCUNdSNOBYuvy7Wxfzt+ufd155psWho3hJ2k+WTP3o9PPs1CFiC9akIcn0J8D6JiLaE0z1
0BZd3oUj9lrOntyueRycDnszb3Y6bNunzIPdXltedbz+i87LS+sv8qliUc4iV9120XVppx31yToK
QJqNexa1wJfBShb0JozZpMWxLCQlQgJFCFXXlr9tEp5l1yd1nu2WXHflrnPbtAuR3MGZ0cVSq2aD
6rZ+QBx7xqFU5vl70eqrl5jlzt+odztN2JuTVuyRvg4+zxjgofZX2CkJk+H299kyBqgDZQ6uP25a
NDcS1fMd7eE8w0WBwAN1w221Yi5biE/YX0TQ79zdXJsw4Ss89FC3vtXbOr8mIALRwCEXond/Rhpt
O5gZiUBowfS74VuqbBcelYt2EdT8NNTJBm+c1os7jL4WScIaIVjm5mHpTD+pVjBqZKKluOdhL3Yo
KWH+WWO3WikB8ab1dTBmi7NHeXA4ijmOd6lXZzcQWNsXjjyMBluwUgZWiPW2JD6b/aQjBVDtFyFS
VA3TZbfKvh9Fy0FMwPN/Lem33fj87XwzKMkCkqMA3NaC+OZ8OVS9GtUCNdZ8WD5mTV+jgFxw8O3J
/JK24y0EyIWPZLyVKhusZeDAPD3PcJCnQSSohQiRLHeNSy0nc+cBw0vZ39NFc1FyrG45K5yt8fqV
DsHDKl1I/2rrswbXstOtHoaq1mu9ty8F3C02U0KR1CtGDQuYOjEe6qRH9QK3sL588b1UtEe8Pdyv
EvD+rUL8pWlfKWRcyrax3ien0yD1Csysm3V7TwvSLy3ArDBIAYL1mVz2XT3dUkbYnmAmYBUNXPMY
klAE+U7HK6QCDODZw96kuvCxbdG7nyc/eMJRIbu7fkGea3eutBATuT3OFAa728gia1IPhilnCZky
64jofHnf8P+NYuSa9ui89fuyzbRD3+cG6rNJCcjQwCRH4lqP8lhhhbVw50PrmqMVcvE0kTt31UE3
e8e/keGdYR6ZlhVuTU8NMAj7cZsdvKW2A8TEVMryC0aoyT9NKebPdpMtXqiNyfitxQV8n2qW8wkb
kP5YDHF/a8LWUf6M+9ZfwTzxftP/WYnkp4sTr1Q84WVqD/usKO7s3k2qz1Vi6Zjf4uMjo7aY20+p
IQc3Ullu6HujKaqXwVqM1wR5lNXnumqeR2y4fuZNpj8sOWiksDXKssXHolavNFHjT3ZsLJ+vr/WF
0wwUAcUn3sK1pLfJdOosyYQrl35fB5P3OOBWtO9Vph71RjT7HH+2h2Upqv31QbfhONO1cl1dYkni
OlBep9OlJVjg+D3SxZ6fywhmT/cFOKF1U1txPRObZeESJlpd3SF5FzabA22MHDTEat1RD9Z8yCdf
fKMCnTz7crTxUvLm7liRzx7KlLSWBK/KnoA3iP/HHFODpAbBpekjnnz6uUGFlJnjN8Meedn5zh51
47Fb0i6CPpM/Cbn8MlBj2V2f4vPrif4O4JyVHgNKdVv+JNcJgqRkzEzk5X05pPOPDLdpn7dfpPsy
ja0bb9+FG5oKPKV3kmZqZWdMvZw23FDpy7BH6tWuIlVO5upmUXbxChlJ3xupj6XJUph4sNS9kyF9
aKfGc4u46HetGIzf1yfgws1AEXbltq0tGrb4ZvGRi6vidlbj3k/SFE9Q7ghr7KujNvoYcEis3oXQ
1bu80Fd7ZIKvDF+kb9d/xFsD4HQH8iPgLRIPADygar5Z+kB1ctaccT8YljT2zYKL286sRPA4B24x
7pZO44f4UrZojNpd96EFo12FIJ7sD17imDOReqLiUO+67lsMNqLc50ajTdGEQN23WYtJDVxVdPcF
VoLjEWB9ViBqlpry/vqXnNX+HS7ZFZCLqOoqQbL9EoXiXJaodoRrivJVChL5CCq4pOLqWcwdiRl3
LNjcAnnKfa1lhoU3DRFniPklopZ6VoZNn9X3nmyqhyzVm72urOZ4/Veua7qZbvhtq+D0eq+QqJ5O
d9NPZZ9Ww7R3EGS6w7YZk3NRY12CL9JH7OAANItBv6/wt9mbKu9uHPSLw79VN2A3cKluLlMEEfMJ
y4+ZCF71U6hyq5vC2Ru8+Knyas0nYUXJHBOj0hlDYU9wo/EXirUbnNm38tR2GsBOgWgiXrBgDJ9O
w+L4CAubGBnwDDX+O7gGefqUGcNg/IPdEMaSCYWh91jm4f2gpan27JijqgldquAhEL0ojm5q0QkG
CTfMYWH7atmXxoIySzu3UxYqA/myMNBE0O3AY+nmvRU7o4eVbGq197aWaf8KK0e7FB40MekkbLqA
iHejYGqMWn5sq8K3w1KlrAI0RNzIOyd9TJB2cMIi6zClzeFFHc3Fk/FBjLPf77wgye+7UuSocKZ6
TL5bpIt8UL0r//X7qfnSxcr+CCqgKF7G2C7uWzL7NnRnAmPfLO3mbqYe9uQpVwQ7Cpz69+s77zw8
WwtMUK2ojFD32YZMau6RKlQ2B92dsydho8dV1pJNbtbicH2os7YvR5FYGAzf6uHAq7I+r3/U7sZg
CXRFIrWHvtlSPdMN9MWiBmOOIYxz2+z2KTJ21bOhJS1Ka2hY0C9ppsX7aciu1e9to+/NV11o+sv1
X3bh0UElmr7vmutTBNv8MNxnhlZKs98PS6Z9c9JYRDjPtT9GJV+RNFqi68NdiFPJasGscs/DwT1D
ias21oderFqCiYW/dIihRwUkFZgzZTcQZsMBXldtPcR931TIT7VzF6mqLo3DNEpV7XEXqdWuUgqj
o3p0sRlvFqv7zH0q1XsVTzH8B3T4bvzs861C5RyHOA4m2SqX1enyeUE2unjvFsjJxugC5/2gDkM3
jo+NxPj+7wdjKO4kUlOks7ecK8nTkszmUu8No/UeCpQ+Ik8HQZ8gn3xjqPPbb9Xc4smF8YS64xZF
LMrYQUdSoH6jC6oqflP/q1EiONilm1D88Kr6COBlOqCgkOyWRshbMirnsSytacQJVn11kqRtTduL
AxMd9GDZOwTWP3EL8D5PQa2ZYZc23l7Dd0lh6+XU3o1X5+1wn9y3dGJBYVBcBoxBJrJ55dPaMlTc
5uR9E8ahD0Oi68+dXIrinVNNenNIO9nkdyYeo4BqR0KgUCiRf3aMAh9GvRz938h4p++bgjju4BTI
f/O+47gT5kPTTmHZZXIIlTfPWJHF6yXOd/ah207EB30xU9qbkcyKd0Nt4zxGc9v5aWu9/7Xu5mSI
GkxWsPOp9OljN2X6tPPdocGKgd/220WeVaE8pwYFZGpMinspvfTGtXC2LkwPMwNOkJafRzv+dMPj
cZPaZpIt+1VesQixYGvuux6++74YB8ML+1FLDr7Sbvour3nEdl0oRa08XPKyMzTxLJyYbNnW95M5
puJhisHu7ZD3EVpEiSz5VsdYvNLpdAE7D7avfb1+P50d9LcGPZkVSAlKb1u1mSLB1jstJMleWfLG
+c6E2WtuHBYffYHrQ52dPVByALlM+JUrbHpLS8PvF9cJ0THFUlSHOR/GL2mH1niYuNOIdtDoPs1U
vvZzsHam0ji5kQG/FRA3U01rHN6CuWaTMBBP1zjLdBKppDH2DsWoVZt5rBE/BQv0VMeG8KMJeW4B
aDF2jmWG+efOHgVCmIDy8vTIBe8gylnp+nSvYoRxbH1e5giGlZnv4TzFKnS70v6k8fP9aE6XvI9M
mGiHyjNqPeqpKc9U+0az2S193fyzTDx8OBBDUs+RIAfxlPgJ2vpdJW9s7TNMPTwo20bBn24a00/R
7/S7ndGg8hg7xh7m4dg86Jph/JosL+2ehxRBxXCidzmAuMJlb6dEsJjv+sSiTkKVdmr2XTt7d2Cx
7WS16VyOEyFhvOsE7ZQbVcILZ9Cmx//Gb6Live1oDk0m4tlahVjhzeCHl2GIvc+k70/vELl0R1qX
A4AK31ziW7J+5/EKcwTOGxouIQtQnE04CohTcD325t4Yhbbs5jnzX5Tq5/+YGq6jIkNL1LcRQcV+
wXvunNJocCVMk282xpI7bJSzG6flPDfkF9FxXcGXAWI2+jpbf0RQvkUl39fZrRZCzR9roeb7hSva
jDyRB0dytfqh55WOqJFrH2kHGR/pbrs3rodLeweIK8eGtJk7atvbMst4nLtC6Xu4OR0eMqrGbs4L
epTHMKafQBIZVvyz8RK4+LZTLEdK2U5xTHtQ0aE+NLIOtTjt33OvSS+0Woy5d5iCd++v3y1nUR1N
dx9cnUUDHqjbFlZpDm7mV7Vn70Eg2M81Toc7jq3xcWgX8VKWTfnjr8dbaduEEkRHBHabI4W5OVql
I4a9fmvHYpfYMn7MNa345iUqnUNPUFW6cTrOHwr4lBSK1sWAeLK9PsfaydJkKuw9pzXeSRkgM6NX
RdeF1owJXp7PiD3n8XLwMYxbbpRqLuxGXqeVog7KiO24pUN0VO8xCPftvUop6HZJQAsq05vOeJR5
msV7q5rFEXRLR/ZkNw95NujpIx3m5saGvLDQKzkE1sCa37vbTkJbDI3jZ469bwa8cAHwx/9KcuiS
6KLU1W7KsEK5cRLPn0hAVWsXDiHcFVGy/vkfB1EtwWjZbeLsJ5SMH6jlDSKqkYN77NzMLm4kThe+
jxonei3gZVZU+XZj1SYK7FPFYD5UZjQ2tVCVICvmrPqF8n9zA567HW5l2qwFOF5kMPPulvsfeMlk
DODwDrljaR+D0YgfMACcZWSMsfOQQv68tY23l/zbiB7cUlJu4o1tq1XUCVe5o2t73g/3CXB9j918
W3/QVa7jPW7WO+kPN22C3u6pP9/+dVg09QxaMz6BzpZpqkwRe1Oe+Ps2m8xnItmgOZRTO301BtxO
wiborV+2Hmv5DvV3ijNgo4yHAL3vPpRxHKzeh4b+HnkMsDPKlUi1DH1d3AszTz9I/gPSeGE5DWiY
OYG+Y4lPLkLwNK71Yvg1ykGMh7imiRuC/pb/9pk+vFYT7K2Vreh6RNzukOwSTeolsIEM/7+aEPwZ
R+7291KVngiTIfUOI2YC+oPMp+HBFK2nU1fL0u9phnI8itiNmkNd1l6zC+aRIj18XWIYXyZ56CNU
qFD+B3/C/5bq3wT/tm5VRodutYY9/FVoM/xmlwzxrloIsHcZEkmHucZVdJfaff27SDvsCXJuc9TF
4nnKMSDK+fCu02IbKrzU3geoecPenb38aXZUsuxGdKPvwV9Ksc8LO6jQOrfynyQJRhGuoPQ4nAK3
e4kJQet93JoNFk3ObAwhmuXU7cbBKt5peoaTH77OKTzhEpw5nJVqdkLwOIkZzlKTy/MSJ/myG8xW
kSnYFgzFhFLlU8effYgRsME82FRaspvAo6gwrbJ2Js1qrQ/LOPTuQdWN+u1Kn6hwym35tUZk+3eP
Vl6OS/joY1xCX/2rWaFvGVrj3D7imhuXEaYEox+6uZH+t4KgRZRPLpR31I+DGSex2AcNUdlgoFuS
5mGXoxj/6g26kYDU0PNjbHqj2M0GdiUhIU+DVVCnk+Bzq8w4VqA0KnaEHNMc0qFNH2iNJBaj0TMM
KxSFnC+8zBaq/ormDHp6kyjDIAkWagzm0Cf31gCZLhyDVXU1EGpCHMmp5l+LHoMrHjEsBz5QZeW7
Afj258Edlv/yOHZ++bgBwH/wbUpuOKZPETejSp+o4hbfc6fg5BrVCAVkKNIMjciqcX/Czsv0/Wwi
KNDWQf6DicNX2tHwtb/xCF64ryDXrk2ZtY9FT/P0Ll5sSiKz42aHSVvqKEsCTGFlLSN/1uYnWcy3
9Eps/r7NtbHi62jLrH0Kd3tbOXNdW1qpp4cYV6WcVoGjnppaxH8JceV2oglickEBrqE+sLn1fSrT
i1v2ycGiZ2rstaSI/6G/6rU711P9ncqL/HNnuLc61hdmE8lsIicAJphIbQNuxKU0YHBZeoBxIfZ6
shjHah6sZ1JQ+WzGqXNr+d6o75v5BKuE8idQUJoeW0lMz2pnkdhWjGmK6ckfwzL130j3mw7DeC0P
Hlcc0bGyhJ6EHQ7iX+GbYjKsG51l7Po2jssvnnSxyaioFD8jRGj2R6cO2nanYiDokZlIrdnJ3jBe
0GI0+52kefEzo72LWFEzIZw/0/D08WPBBTqMM41UfxaF9ajFla7CBL7gPxSjYMQFsWmJgz87+hNI
F+VTBC/tPtT0dtSiVq/E6rnGjqiqWNU4Y+CBwFnXDXdn5aX1MmgmuUJa9sOrW8y4PdSt5mkRjYuG
7oSOWBM9hwTBiHJK7HYHl7n5NDjzMtxNWR8sB0ycjWBnzI3xo6m9Lg2n0uRKzmdIzSE9skxGut0a
I2Gf8Lh3kip57ArcEMJCpq4Im9oUz0i9TIjACDpZu1pUS76nzjrOd5zO4FcXUIYNF9QVceRKguIn
GlviXdkE+i15GPP8ySd0RFWBK5A0lAD99NB6rTPFhq6Kw2KlprObxZh/xjVL21WJg8d96ZTmrhti
7TCktXEvl0HbBUMRjzsApk5OWj3qCxOY9b+FsGZ8a5vxq8Ptcl/12fzJim3vMfC7mQRcr4GIzosf
BrCKdiJJBCAoe3oG2oQgXdXF/01aPRyu5wJnbSdQRHRy3gRWAVYjaHL6fYiyI0QwBtXBHMBUhMbs
SmBSqaKck6EQEtAZi6lwUJVr/tOhvKTE6XP1U7Uq8dCIGKv3WZshSDA3tX9smtUXLfX9xQ1nJf5a
E5Afi5IgPUfi+fWm2dygTiGrzIqb5gAqwdjVLQZxGX5k/8IofFWp/RUVWf3z9Ql6Ezk8PfWEliu2
C7wp1dQt+Kn2NeKdpoP141LCCq06ro9T0eqgsnNJ8bBLDRDhJrWwam9rQmGCpFXTHAmzR+AGEYe2
C9PEKz9jaiLQ6xt7N/7HbZV7B/mQkI3jnWNG5ZX+S4ZBXRW5k9E2FGEAGUY+jNj3Weq2/f9wdl47
biPRun4iAszhlpSo7nYH2+18Q9jjGcZizk+/v+p9gGNRgghvDAa+GIxLVaywwh+ejMWDazzNFcwv
+I7rxwGdk/RFT4wFk1nTwaosSXF5FQCPsamL8i+pa8b/xkNsfbXwhUlxhPbm5SEHcf1zpUeOplPc
0zV0ILo2vjomhQbNMy6foY/3v8Q6xmxqjIhTX820/hOmx2ZxKlnij3bBNwqBgYnunnqY85UEZBof
LNx1pmAAE/J9mEbK+k42pU+eiaUWIYIo/2uTRKW5xSNZc+ql3HbD+aZ1GykngWuNgjnRmmSHyimg
ExQNLjIBkcX4rUbqcTokRj6091prDwlujIUR0H7xis/92lb5acLBqPF7jbtwp+x+eQNgz4mymG2A
46b3stl0iWGm9jq6RWjao3OaesP0+bGHurFoZzgtlhRO0u8cyzdYyMWuo7EAjJK2F7ni+bFsxWq4
/ehloZHpSXLIY90gy1DNzo9s5CKdcW4cfxVjcWctHGFfm23rc4XfUXnSE3s2ggaay4++KPr6cTRa
XTzP8hMA3SLUJysbK+sJG+C8DXgPiHeMZZl1RLMFfEWu0ZGQWo3K6sUb4/4JydxlguMRG54PhEqh
uhsrzr99Wyjvhdfavw1b1JV/++Bdvu/QWRHQJXahgIP+6PkKzJj4OqW55KE1V+XDss65n8WUtEvE
NE9UGvc4f5fRkqTPAiBBpwtHvG2hcZyKdhzrJg91kSTakyAk7p68olhPt+e1zci5w4hWqJkzGDUp
azMvS4unteRpCMdM854yB/GAQm27l6XVl52de2UoOtTg5QG6UDveyrrgWUS90JqLsMOd52StEfZm
ne2+pyik7GifvNkNbzYsR0RWlSShHBTs+ecCPo0fsZumIXQyS4QK6fjog6BP7mJwAN7zNM7uv5HW
RfeDNSy/Z2gnT8OAbQ4VtQEwsFuktRJkqrWofr7a2R042qZ4jjJ3jQ+q1RvvvbwYiJUG4HEHNk6b
PPR90+JDj9/OPWfT+m/UvQF5F00KPlJjGr40liktjsVKw2ehR90HqtW1n5eqM2wMPinMPqKhlzo7
RZfLrYtzhP3WqAXCSVPwfC0apcJXqe5ZBVggqFtOKEa8Ro6ioDbdkpQr7jjtGU+/FQHOP4DEj8Af
lNwPWnSbSk8KwUztpqkMMyUHrt71ln7qss56B1NBfcAX27oTaVX6VWwP/5pKvECEd9M2gFRg3XmF
VviWk1dPbbnqg2+NNvmfJwocsDR1KH29M/bEqK/dq6iBIi8L80gqEZyvEvcWwRSwPAkLU8NVE8CW
OvCPVq/nQavi7oUyarvzaS6PBPIkkihPxsI/2wgiql0sZ+D+hRM8Q3SVcsv6XDoFMLGaGuDtk74t
ekJqlLJdTBAuJ0NuvoiJYayFsUMVrmvtHTvMNr2qCPFtt47jIrxnhPWXAB8+9fvtcS/mSHeYmakU
xTRSoK3Q1WJzi9Xz1ITt4n6m5pDRdjBzM1xGo/l4e6iLnc5Q9IGRVwAywcW7OfWKO+MROmt1uCZL
/q+BaPKJApP4BSCAio0Tr3sguC3iEKgXqpc0wZA5pZa7LSSbXNFu21V12C8VgM8IXf6Dk+MGW3fN
dBKWhpteAtcr7HlAHuiJlqFIFXfntruoKPMz0IvEFUH6ixFAb4BIohhrfOmTNsS4Tvkng6EWAMSw
j4uFuyd1s8l8Z1aZYmAf6xb+oAKRWlzYAX+7+rQiCUjAA7rkKFvI2EI3Sl2tFWGSQlueBpjXcKN1
914r4knlVyggAW+PeLGl2c7k7h4SJbyQbO7zM6uNWCJGKDeGUV6td0gleiecErOTiNHRsDwxH8qh
XKFw9MVOleFyU2NcQqcX+A8xOJDk85FR+DHbte7hkdhDrmGPqg8PlUVwS0CU7dHZLq4mpknDgr0N
fFWWes8H48wqC+bRXYhIvfET4IF213W4YDSmjssadrz3M77YO2t7dYagO2HygLoh8jsftB0Nevhm
0YcuCdRB1bFib2pPvyvqvP/bW5D58Tx5NHKktMW2mVzmKzk3qrkhTm62PwzjTz0dxq9m58R/2dty
aPYgv4LjAhPzuHXPJ4XfYCFQbSeoTBTnYZlQq88G9VeSJW4Pco/E4283KIAl+Qpy49JP28pnWsOs
OP3S09NRpuIfJ0Ic3Vkj1/Zdi+a0r8/CaA8tze6Dslju6+3BL29DaXGAZwpBEHf+NlVMss7rQSES
smqFe0o49lxLuvfoqCJ6xHbh/zAcpx6dL0+iwbaoGOoV7TxqogjhCJpP5tot/tzQWLNiJ/8+jU17
vD29y1NB1Y7PCDDuLYTdQBBkhDcmtc30Otg39mDPD2o5RIdmGGpf6zTlXTkbe/iqa4NKaWnQLaAU
zG0sJQg/ZqCIvJvDYodL6bmnSR/no0dHIuzwcHqEVL/H+748ioaLaqBBwxJRRMvcHMXaWTy3NrsC
rJCevyg1qq8R2+rg0U7ZucOvzQ/FMlI9FBioL8n//keDLm4dfSJbLsJp1sbHMicLiwphP4lEuL9w
7JuAVE7ezim5QAyA5QOjQDZLC5g2/RbJBTbIWZXVKkI7nqoPcVbaM+rR9EOARun31mrMh35KIloZ
5lw8pUU2+LXwrF+ujtLG6mbqz9tb6/JdAdf2JrTDPgZNt7ndgXehDzexlT2hVu+hjymHwSATAOhe
HoXbJUenM5SDV7V7kmOXn5qFRzMOQQi5sb3Npk5IUdyl72DPQEH8guPEFFh6NdynKTpntyd5geCX
/m7cSghu8IbKfXX+ra1eIxTRkCrIese7Iw1ynukire/NtFPuitEykKWqBjecMgO+iBXBeMq14ktR
qnuwmoubil8iVSCBjFFjQCn3/Jc4uYa+pDU64MaBB1X6/InGe/ph6WKXvopp7TzeF5/Xg8wmbWdB
xhAlbuEgRVYaU2zYcwg1oPkIcOSx8sAbKF1Tv8OIPnpvVkP7a8BE5O72kl/OE6Qxgq9Sy5l+rbU5
yCz2YGbZqobNUFl0+8l/zLTtX5w8/pmX+h5g9tpwUOipplIv4jhvwuF0cRe9ymot7Lsam1+Mpk9R
K2hQTZRWR7jk/9ye3pUdRZrJ2oLHl3p52xwqxZtqsZVVC1XKMO9Nb8pehthOT1VCFOwvxdj4kWeT
Hme5+JZZpUqYmjqQNIvl6+2f8uZndJZ/0vUwQTYAK5Gpx/airqTAGy3UFa6PUJeXOGu7zh9nXgma
H2Mc31XgV/v3ap1h/rkQPx+9yUqmA9lXb/q4vrthl1dL/UijsCdmLoz1i+5wFRybyNBWX2nUyQqi
KW0AZC8wcnzEkew+KHU9EQGXFVzgMobLtXNXXu5dujmS5MQik29sNU6KmV9jdZMWViDPF8BVjvPZ
hWjxPjUdGWYU2REvnuZQ2PMecEXeB38uKX4GiIEQadO7Az6zpST2YAkGbaE3nE+GHsSVaz9k9bin
crZ9geQoaN8TrqDDQeQpN/UfL9CMOb3ZJuoalBp+vpmT/ihnu3juU095ojNEGzdps51Q4uIB+t9B
yZChSUEh22odTa4JOWE01yAmmm9oGo4GaFG3OcxmrH/S2iQ9FjXkyADsWvpa9Z7rr95SPptlhUI0
jiY7F8XVRSCEIv7mDUZi6nwRzNnOE8tLVRAUJfeug+5mkLBeOCtgTXaHtbhxaoC37Gyut6ri5hNT
K0dFnJiVjHYrFGiJqKUj26+Bks6qHxnCOymSv16aVfw7Q2bvmNW4R3WjOp9gAZeU4Zv4vtDJMm3a
Qs+A0prQi8AVm04p7jSkGYNS9MW3OS5nPy7cZO/LyQdx+4thJhPRU9fgwdxgsbOqQ7+oA1bYmr3z
aBu0yWOB83vQKjH0E7t1YGYUnuorXTKFrZnbBwv4x9HRM+UTIE8CnD7bKz9eMBXYT/Su3ghyXEFc
iOffT1MqavKxLtGM/fRDL7px8Ce8CL9Ma+U+VMiHqodu1bT4kCgDFUUz1VvFF7U63M9UQ+l/kq5X
/qoq6otSlPmX2k6N91QI09EvLYAg4e3rcht2yN/L0SbXI4kmgt8cOqmvX/ZIUIL0S7v3E42YB3yD
ysNg23vB7EWx4m0suFouvpXwFLZOmVNhE7UVgEbSPHW+8PIrHxQFWFZcjMOvBg0wH9BWxvau0+Oi
OF24Dna9E/tcmy/ppgQwyZBjS6mx446LqzdxbjDW30mZAG9B8f2T1nc4Tt9e2otHkfnKAIval3yK
oAuc74WW1BkiNNemsQ7017olCRTqCnfgE/LUnweya3Q4nHtOm34SQIL9fJ6Xxq+NaPpw+7dsAwL5
U/jSkikHAu8iIBg9ITjIzRoIOjFBm/XrIc7M8kFVu+WgtKuxk028Mc82p1Pq9RIVYHRLaW4TYiq6
a0eMh5ZGFjX3+gTi+9lCIYeGG+zQwXe7COhhoXTE+kOJTnkQA67/OVhwC33TmnLjmOOAqQWE4Muv
MVMwdyvxup99x1iV08xNo5yG1mx/oL9nfoiLWbBf4rq/t+zemnZu5WvLB5iQfUslk2t5E0/FS+dZ
RTVT0+sEOodZrrzEsVC4cDrJdI3MHVeMK6+A9A1HhUe+9UCqz3eOPaOskVVYg9sRcp9akeRHZXYE
rchGHPRS+T7EWbYzx4uTIY1GHXrwYHEtisSb+7RZY8Biilke4sF0342rgBbo5vGdV+n1zt19MT05
lKwK48dI3reVz2hipIQixWUovVMedXT+TmmJaigPnX3IvMo+Stu3nTW9Oj/yKsDgPHSQh87XNHJT
svrcKw90kpufQEhQT27V8tGNxz1Dqot4ifkh0yohqLCC+YznQ7UZ239W2wprXrv6lkE4CewUpNze
BXN1HFgJUpWUWqS9eWzqeez0kZ9/EFG0PlANofDisbCHfE2jT0aUl0EJMeaHPYrxJdEW4Gz4fQal
LYzhGPWO9Q8RsRnm6E/tXLMXB0ZHIA96GEVE9GGoTW9WQG8mParyivKh4b2S/81HyDhSKGvxTmNV
ajv1+CsfF3QxKk6Afmk0bplH48BKpxWd/KZynBAoBEAQr0+DePX2Pu61qbFp36bHEd3e6nmaoR2t
ck6ioQcqj7Wb38VJHfRVV5zqRVN2lvLa1EjVpSQI/Hag9+dLCZksLyyYFYeBxuRrIpICMk3dvBsc
d6/yK6+xs0ubr4ZgA3OCAUBTeJONu3TsEeIEE4jozZIekHMVxyyajV8cFuOxS+b6WR/yUQkbxcqO
6Hbv+QXIe237A5gmVx7NQ9A1m3uv6tXIiUqBjojTzE/gr5SXshXNXV5H0/O6zOnDpCo5wsJiFuHt
F/IycmPyVGBw0KGtgNLI5tCS1lYYJ8BknbK+qo62OWTjCUaJ3kIcNaK7RiXteqAoQWsX0XfVOUWm
mMTdCibX/C/HGDTE2cPJnpq1MD83C7VZTKyU5EeMmlEfpJCCdm7sK9fo2S/efK5YlErckubj5uJ1
r469jPew3zK4sCaIHbG6r6NJVH57na4NSqeJg0a2wKaUx+OPLM12sjkjAa4Ooxel/y1tG+XI/6LC
g6HKC7i7IYyBMBxvD3qZpvFx2JY0lrlUIfJs7hMkHqgKKohvJY3mJd9Tr4iQ247iqDytqwa5MkJ/
GgYkMs33RdLlP7rV6tMjzPd5fr+2yJ99cKGrvd7+Wde2K2tAeEOafynLWRUZiNOEmGachBOabjUf
MeYj3MkN/UPullJzrTFF6NZFvfMZ5DJvTwrwCMIDxA55rTdXv5alKrUTRIhjx+hzQDIIzrD61heX
+vfLojU//3qqnH2ozMRA8mHbxLLNSgCUAIs+dHmjHzrXzHA6xHd8LQb1KObkd6UamMJzce58+isT
pY+B4A9lByk5srn+kNtJM4ti7EHEnh1oZi/uB1ReD7qCMUGM0eTOo3rlTUULkB6mBlSF8H1zDUyO
2URVFLOwk53r4eBaZXKP9MqujIr8QpsviHQEEZfsmQI72AxUoxQTYceDsrMh8WXrktmncYi6x6nt
JiRsZuXUKHUeRAltVH8qh/7JntEgp7gkUNwGw+ZPmp7tJApXjjf4MpkS8gd7evOds8WLe7i61cGE
BvA86H0eKAAn7so26j6CrjMe26z6fHtvXVtyQgBIZbK5wht3fqXAky70Uk1JDTCiORRxYT85StLs
9MovNhKAIDRQ6TJSn2SQzShpRk1OodnCSpdpAD4yO/RRBWF1HtSHAdzQ4fasro3HrQBXRsMBlcLW
+aycWu+QI3fcoFKVRpYevRMNSvtJdUtcJ9JpFyEsP83ZhmKCkr/HngKUCvLofMCVnoGjzzoD6gpc
GwU/0H9AfMzxsbMUJT3UiDW8gEZqQNisdUe1PUbBK4EnoeOSk3bQhwGBnDKUfY2jkubg5gvumNBK
h6QMZ89NF78xCifyl1pNQPNN6niqKqwTpUx2vad+cbETmQ65CGIdcBQ0c1urN2LkcstauIFrYQ0Y
6MBWkdGBinjEG1g/aaWWhob116p3yEcZxB/UB2gAcV1t7huVTteSReAoeMFRNGpmOznlPS5kB+Bh
3mHuFo+KV72nB35xBuSwyN5JaUNA9ttrRyzqaKLG6wamGK3kzs2cKQm6co73XKuvDYRiB4U+aQ3P
hXq+S2qFTLpRhAdJGXC42dvTx6qyxJe/3/x0WFAPlPcbC3o+ymRXBm7TC+h73ek/apPLrhwKrMjQ
PLvvG+Spbo93ESTTNZMi+Wx8ekl0Mc/Ha5NhhB8mYF2VOXW/oeyqxz4Zbc2v9Kr9dXuwKzuTS4S1
e9udOCWcDzbB0UmznMcPh+XuSTOW/1YDsUu0Q4d7ryzEY8Hm3Yn1rtwmCIBznaA+R4FxW/1f0DAj
07C8oHJHKG1zY4NOnLmcdSP9tY6YAt2e42XEJVeUHgrYBVoO4ETPJzlbeb1WFF8DLBtSIOKIVEe8
+EEzCFKfvFKPcaEkx76lMD+3TgOJd/VO9tSOd6gV7il+XJ0+UZb8OdzeW0wKEkNRNehJJEEUw0mM
RFaTLLCKxPlGYJ3uzP4isGPyMrbC64NMgKrP+eQdlUtyTbhKlRLx6AeCXuc596bxMYPV+2s1V/Wu
6Qz3HhXXwdgZ+9ruggJpYmMmw5Ct1rvJLdOPOE8EWaRogZXWxWOTwpMrRdu9DiKbPk7pNJv+7e/9
1l3ZvB7ceBALiLNAtambTd1RyRfoJ0VBiYnF8g7VmHz4DpC+5DRVCtLWAexWnGXQPys+YErRj8E0
av0/yto1adCZijND+4NEeXIdpLECfY7cj1GkT22QkoqUpzSh7ex7fdw3Qe0pnjiwtrDwmmhO9F+r
UJNP2diXlLlp1Y2BOdpe+s1EuOdY25UN5mGIvPJdrsxtAUEzTpT7uFVa4x2yZONdmarV5LedEJ/t
yGooGxpuVOzwfK+eCUJfKbQHt5h36XxbLGqUdlU2oyvVLjbyGggq/mfjFfrQgKw9dPoqfqBDg+rW
gD+Xtmadn+FM8lootEj8Il5qZ+erXTkW9PJhVBNj4AZ+gbwZXBRAulkP0qgcvq7NZMvHMRvfZVVh
Bflcx/FOoeWiRECp6f9higkR4R6fL0FT1k01eRkRw9yZwbDSVQXOrZ0WAfDRH5Wekm9WN7AoiURa
im0pzNfbW/XKpEkFiE6JmlEp34p2gyZQKOS1ejAtkwP5pi+7IOsK1cMbxxieFTRAxN/WDg2A69j+
cOzoEgJZOJ81Rj8t7d3aCKqsWh8ns8GoI+kKWJ3Dev+3swO2Tt2XQTAeu3S8S/SBjIOGY5FN5Dtq
uYTOkP3K3Cw96lr2txpVXKgQ5LnrTG4bAtXNNW8rk2qk/BsA4kSIYR6TU+0W1ZdFo/p8e2aXbzTp
FAHq/0JV8dE4X0R8ntu4qm3U3HPMOvy5Sodfw1DaTki7CErP7dEuNyqjoYOC5AbPBZ3lzWjOkmqT
SAzCx9x95+KLmPnwlJbUz5FlPa1p4nUHLDqh8Wp5Xf3Si0nZe7UuYy0JK0cDle4LDmzbxMZrsdqN
zQn0bd2q79ZiNV7ZNcPOTC/PA4hnpOhAAcOvQDPufKYT7g5xXUDVy+YK+Sh7iQz8oaAYl9SAPq8e
t+7tpb1sbLFppOYB9pOAKYAFnI+otg2yVqmA3FN7bhVqsz4c+6FzH6ykA0NDcU8JCkzdg0aMzdeI
tgNSCGX0PS4a/f3t33JtU+EZgqoKnTOSus3+7ZZ+bLAJMoLeTtywrURyl/a2esIfVN1Z5ytDYfwi
M3UMiljwTYw5L4ahOFBEgijTihczc19JkaPHLp4/3Z7TWyP0/C0m5ZGVSLJHGNpbfQ7P1LMxy1oz
cOa2/Ejhq/4UEQDVQSHcuvWtskrnu7yJu9mf09YZ/LiDUOTrq+vmtG+ayvYtGx5soDXQ5//+GPP0
oR4iQec6Db7zj48tmNoVI5DywqU2Ewz1EN0hCiEmJB306rCzFPJJ3S4FO41OAhVpiYQ8Hy2zECvp
u8EIhCrYBH5Va8Pqp662Jh/dfDEhLmRxi+6+Rx0epZ/pX+HSFFxN/r9ANadqz/3rsostSSI2oZIL
7pwKzuYXyadHxa5BDaBnFUeUDYzfQ6yLEE8w5Z8ennIHy0GYqFz1ZCIadMJwWftuZ2GuXG+g6rmx
idJBHGz1VJJyleKQMTpAdTQfO2/RDwuKDb9n0sj7tawzrIk8JU0IO0ZctCdz70m8EDXi5ZCREGg6
gJvwvTeRQIr2Jq72Qg2ispgeVLPP3hWZ2n62+nh5oDrZfojFXAVJsxICFkqs/xhVtbor5nQ8lW1X
vIK4qX5MlVo8WJWV/Xt741y5etGuZ5tS8yAt3AILXROJUlHlamDXa3s0UApHJaS1kx0F1mu7AaA3
NnAokzuSEnC+PxeMYJolrtWgbnQbrb0JxELbw7Hw47luYJOa86eazE2XChDqC84EWYhI657Lz5U3
gO4QfCupFirrtOc/Y7LN0XHSViUYE8knPU+br6aepl+gLtvvZnCk/u3llQHP5li+ucPS3rToUW9t
JjT0bbzaHchPUBh4KV0nPg5TIR50jPjue6MFP0XT8f72oFe3HIQyTh8YSrR95K/6o/cwMZsa71cs
Jnjxfsqm1APme8un1kzF3ZxmZQFxN4r+s+2l/SakihUQew/kAPm5+mzGs42MYqwKDDQxeJtENewV
/a6uC8U3ahG2BAzIbfnHL6xWej88HVqw4qh9r3focRp1lDzAWkOjD85188Ex13Zns1/7+tLlla0O
gotn43zUNPeGKS+FFox6FeeB0yzpBwKe3EBd0sbjVh9HpGJuf4xrBww4oGRv2CQfb+20P2aqdI5a
m82iBepirq9Kn3wxzHz6fnuQK08ucfD/H2Rzx+SYP9QznahgaWE1HeCYrQjwYakuELHs5//LMkq3
Z6oestG6OUTR2vLyl6MWoBBriCOZ4DAdCQWWwJwaGl5dsqePf1lnkMUcmGQWMRABopz/n4u4mppS
1hjEdKku7uthyR/mvLPCoam1e6Muf1P3qB9KwNd3f7+wUChgFFHlAKWwGdjrszV3OrQLgOtCysT8
G33RdnyG09btbJSrc+Qw8EgRnMLYOJ9jBmxBsbn+g86L5/a7JrRoepyzSnuk1VsayFWh9hTGxqiY
ga7NcfT38QrRA9QC8F5gsLelyKxKiylxyVh1RKlwb0MSoVXX8n2DIMrx9qpeC9yYIcAH4CW8CFtF
u5pGVpU0Qg9W257nd/aYTfMLwmpTHCCMwCI3kQmmuFTzVnka08ns3wnMtZX3RY+0h9/XWuuETp8M
XxKVS20nZrh2TaDaS/+U7jap++aaiOwVHz1UOnG3gt1Vayl+HmvSPaZu8Rv22bqTNF+7CyXTClEe
VUZKm+PUDwBArJkaFrrU0A6F8WUs6aNHQ1Gc3KlxDpGZ9Dv7+lpqQpGQ5gcfgUTT28yxdKzUGDWu
pXJth/Krm8/Jg9l6zXzUc7ugISwqfE3HVRn8IS0V42Hq8qn0lQS8oE+qnFR7e+LKRUkmCtqRlJ70
d0vGAgagVew8NUiUuVJOamxpfQjOuMm/kWms1SlOyG0OfW2s0ymJU/hohPYZyzMW5rdME/pIcg5Q
2VdnjHhAnmvx3sa99hvljpX2oPBwtjTSXlcE6XKnUsdrNGo2kR4WhbuEt4+HvFQ2QQN/O5KkiA5g
tviG3P/jtqPfOYzRaOkUrW39fq5W64sYhg9q1iinvx2JS5UdIPvy+DRtn2HPi9q2jzHAAqogTmns
oshBpfxn1ozl6+2hLnc5Q9Ge4jPKEbfvYFKmsdEZnR0IR0XcOFXUkM2EW4ICA2BRtCmcrWXeWcmr
g4LTk90+4GxbkYNmNR04i4Md8CT1FDBsKvHUANzQQ2j6MRXmfO81qr5zk1/eH7LtoXMVUGMzuN7O
b/ICCxlDbxybojR0UN5ftFFm1TohvCNOTlXuIa2uBNfwQmnBS7ieJls75wOiJDUNOQWeoF2W9XMi
arrfQK+KV+i/3REob/SkIb53zFrdeIpmZ/nUVcveU3lh7SGRfBTEpW2OrAJuE50Eh8QJuTib6KrW
nBzdK6kiFWfziPgKROvG1/TeeIgHZ/7RV4n+UqxSacuKIPj4emY3/6mV7f6wyqzu0Qmfmq8oGaB5
mVjzUvndqMy/m8ZtvNArTPchNa3WeIDroXy+vVEvM0amQcmU5QTCetGP1pLF7A10sAJHayb1ZAst
dX3F1CuK8smACRCusnM4cIXlx3zAxjKoqFGYOzH85U1D4YDmI6UNlJTRVDn/pK1uYyppQN7TsxZG
o5WlHzrkN3Z26uVNIzNjKOYSykahYjPKaqM9oKyuGajzpFUfm7EulIM5G/OveiWh3nl0ro5GFYy0
S4q2WJttWsfNkMe2ZwZGPdTGg7A1s3xadWSJAsfukAy8/SGvDUcRCu0BFFWlCNz5Eq7qLNlWmHus
fer+sN2sPA5Rkn6r9GbPce/K1wI0gXayC3Oae3RT8uqxe5OeEw5ZdJv8oyGr9wVzx5044cq1wiCs
HLrtJC/G5loBCuyCcWSQVa0VA4eEKg8p6iUwbeZ2te8F4g47Jh7XbpazMWXQ+sdT5OnAQdyxdDDN
gMw0q1gloR00hz3c949UNuPXddHcLMB8Yz5lc6K+G7t5+vrXH/LsR2z2jRW1qzkunMgF3cijI/He
U5q0H1wAHH+/RaVXIw1UkA2kppuhQPJ1gpqiG0AkoXMysugPytpwQSnzulccuBKEgeShLiRDHpkg
bla3pm1Ye0XtBpoyFsapTgrjvWl1q3HyNNHkBy/VUXm1+3yd7px2ar/ES+6tOMLE0z1410jsNK2u
nBjA5uCDSY/BVpibHYZ7oIlBr8M2zjv7N2RM8ZMEfh79zNCnvcT42mCcFbJwwLSU5DeDjbTwSzgO
DFYgHdPGjfuJ+KG9091l2KGzXhsKLzyGITHlcdqssxmnaTZqmRNoi6NoB6QG3MnHrjReDkmpe99u
b9e3WtZ5/AYkhmYjdS4yVkAk54dGVNQ7XI+D6sa62ZEUT0MfNH06pL5eFPpruqYLVWibS92H4VKe
xtagAlMCkCz6MfngJaZ+uv2brq0A3oxv1t1IgajybvnjHK8oGMYJgrwQa8zhs4jbMajpqcOatrSd
oa7dhShLsdRsaWx8N+mMi6R/WlAKDdJsan9kVNkfamTOkp3bXS7iZpEp/ssuK3kkWNfNIkfOgsNk
CUAmsSyh+8XqqL+R3kWJqFcMw28Vof7IRLOnNCIvgO2wPCjU1AAgUQLZPCpmZSyCYMANptp0S5Qc
kiZMiC7NEN+6NfaXxRbrUVfr+FPfzrgXF1PvaDvP9rVQizvDg0AHVVrypM8/p+e6oo6Mxgsi1+vd
h2VUtPXQOkB5fdBrysdEESINZtuJMTAHoBL7laultN4nbXxWp3X9dymK6jsQWBZwsLU6DczBcWI/
dxajC1y1Q43VWbL6XmmSCfSKUWee7/ZTn/390bQIW6UujjSt3HZJyj5udW0Az1V7C5ZN3oRFRKGu
vzvC3S9/ewZwHGEkkBt0Oomqzhetm4y5GqM+OdAp6B+xG54O6BkWR9zhyp3NeflUM5Q0VIbLjqLK
NgPQeievMelODtY4NKfclqrKrlGe8qUtPgDY2MPCXB5vaLky5KZoCvZ7i8NRyKw8gLFKUEfw2Puy
6A+1VVuP7pDtAZ4uh5LWmNJwlowRSQR5/P+4SZo1LYuuh72hGHpJ2Tjn8adS9WzUvffXe4OhKAjA
lZfZ1Bas5s2ji2nZTI+0At3S1sPgZyvWD51rVOHf7g2GkgOxhuA2trj5aDQaNETwzrUjOwoLih8B
OnbqUa8RHbs91OXeQGzuLQWGjkRPZHM/ZgN8xyzJlUDXC8TuMs9ajqkSLaCXnBehmv/dHu7ynmQ4
uSlox7mQLPXz7xVTaFsASkek+FWElAMiftjNFcuvuRIvS9yJnUbzhUAtGa+K4RlxKrV9OEabu0lF
+RgdMyCGa84d5tPSQbM0Q/pXvMtLtZddyQTyL/y11hv8vrfU7y5irKkv1Ez/N3Oq7MnrWquBA4Vr
zzPNjEk/oYeGZY+/Vg2+OLcX6EqMy3tMxgciQLYrt12BiAh2oBWjBHNU2a82RiOvOY1jvxkwK+Tn
jYfYc6o7OzMedLSTn+IU4dLbv+HyVZGkAbSIeDLJn7dYtmSxJpOyFiLFk41pZSUx60mjh1mLKzx8
Jv3eqaPsiCp3hi4RnKrbw19pGMmQhFfURImJZGnzmDqJV04AUBHwz3knfA+STpAhmf9bNxTsINBu
7XwB0/J7smjtx8Rc05Ba8vgbv4EW3LsxnKxE88KqGMfomHmY7N3+gdc2MWhfav9c35Jacb6J32qB
mepwvzWeezTzKCch0RJsjJLhhNDEctA60e4MKv/S86eerp2GgjifhQO77RUWaddiJY5UMumd9TWq
q4onsR0Peu30h4WS5P2QpkuQKWOyA8G/dsdK9Qrka2mRESCfT7eBEwxStEBGVtPQNsh05+CJyH0w
rHKvanNlZWVvnNgY/S25+86HUhI9LReTlYXrTHjoTPkKVEwxzEDT5uiAT25+oP+315a/dugYlvAQ
WqbDn5sdh5Fzyr+8WLHuLO73tK76A63S4aAOi5odC72I/0NRx4vCyUStCoq45fnJXO7JOV1Zan4H
4mMcOioFWwrqisANtFGIpwt+iXFguSO4fXQeh1OujXtYqytXP0gAFLlo8NAO3D5oVedo0TCI+OAV
g4Pug14lH+NYrRZ/LebowewsaycXuTY9ea9xsCVMdtvUGStdbaqW27/xJgA5SlF9EyrIYDQr+q+3
z+jVoaTxCW+bjLE2Z5RC8hB7wG8CxSRzLkxH3GVdilfHjGTo/2EoGpBSCksCnTdvWtRNNQJYRhTE
c+ahkGqiriFEXCa+ktl77/W1edEGwtYeISRWUf73PwIemO69wD42CkwzHodD6U1qe0J8GRtF4Yp+
3LmLrw3H64n2Ej0Anb1yPlxuNHyxSYkCHa+3p8Se8qAqUCInNDfinXW89lZj0si3ItcHFrt9d1Id
eZ6hSwkOzLFu30VW2r2aaZ59NWqt/G+N8qZDu6cxn1M1ddSQjCZ7P5ulhUfZtM7/DJgdRNyH8Yys
OoEMdjK2kb8MyNH/vv3FNTntzWVMWwjhe4S4eAPMTYUNismSoEgij46oETcoXAjaSlT3x6xxzI9E
j4Pmx2tSv9SNmiyHBW3GozKgaZxG3fBspehdgikBKqoMjTHtfLT/4ew8diQ3sjX8RATozZZkmqqu
tmq/IaSRRG+D/unvF7246GQSSZSAATSAoIqMYJhjfrPzfsuMXyZkYEMJ+G8/WizQPqsWi/AxdhRQ
RrnzAvvC8zt1Mk7UXs3QqGf8n9tRWH4hoKw8Xp6diwUqLo6bnHPWZ0tCiNNy8swMNCEeosO5G5QR
3D1PYzTP7yCtHFXJdoeTWh0wAGEcbtObzlooGntcmlgYP+tWUQWYhhMmiWK6aLN6ejy5nTIZxTg5
EFYeYHC3D3G5qrqYVCwSs75Pzx3FuxOMi+TJmzEvaI28qbBBsIbP61g032LHq54SMdpP3bg6BxnJ
zi4E0YlAMLV54IZ3qG6hjwNi1EpgjPr6LA1xUas1xfXxhHd2E7UFrmuCZ47nVq6A+Efx4khPwgF/
x2u+JvEHJZu8Z5L6JijBK557jo6/9OiIpdqgHASjOyEBkpxEPfKVoje/2cyVoQyusQD5MRpdO5f4
dWA5raEz1yVmaLWW6ruojxycoJ1rDw4ZzfZfIDmmfXuCem2W2j5kzK0WOSegqXmIkZ5ziqbjW0/e
FZu7BF0Cqq5AJTkt2wpVx9XtcRKTUFu7NQ0AndhfzXaanztTTU66l88v5pyuPpLFVCOmHFJFH6dH
0g87M6bQgH492Hwg+tvibyq8Fh0/Ow7TddIufU1QSb2m+GsgWDu652VOuZmxKQU2wM4ANFC3ytYp
FlEOcIIEmYmifmpoYn/ubKW/VGleXMdStN+LvPfke1phXQ6t98nsGngqhRX9ObQQpecessvBPtu5
RWDSSJCF/EnU8G4/eQfCwjQy0BuKl/5rCGAtRpy4J7scs0vtifngjtxbb3IcclMqwXBSNkH12prg
Lxsdz5a5ou88YUvC/SyDvoS+7H+YG7ItQL4oN9MZ2gxGKVegJD8wWC1UstfZe/GKzH2qK0vDf8bo
14MB9x5I6jHA2y0abNxNm/DLmfQiXRH3CNdG1S9jbzgXB2JtGFnRBV+i90BxYb57WucLzVwuDa6k
70U3aqFAnO05M1CwHOMmOj2+yvYWnTwGuhTNVKLQzbOd4bC6uLmRhrVao5NZKp8GE864GKL44PPK
+W23OLrFxGc4zoCcl0fgtzCNQqa6OhYXCGXw93bSl3/1OAD7hlP3L16l2R8tB/6/5yjFQcFjZ4q0
Syi6QTDii2/PcaTYZhRFVRwqFcJ487wSkIoUHr4x/ofYEIgL6BhKOZKbvVlN8E7e0DdtHNZjtV4s
nNvf2AmUqVxUR3ICOy8d1TCDY/mr37htGCwRqvylnJUba9FbI4mNt3W9JpdXbw90u6VoIuUXILmb
CcHWSorWWuKwSscYr6pu8NpTNuFNL1L1qDGxc99wJPn8rCCNiW2wa4w98KCUqIViufXilSOv2VLN
qZ+23tiFkWL2Px5Pb29E4gXw9pxqbp7N9PJqLvXK4Ipf2jq6uD3y7u7qrn5iG/EbEEtHhJO98Uj0
UNqQFjTqNqnuYnUdW8eKQ9G2iO861hgYiKYGyZq4X3Lhpv/h88nEASEEmFjQLW7P3IqoTyRqMw7t
iRA3jyjB2AuG9liBHdEJ9k4ZG0XqTTjItW53StVicDia0sarbdYwjeoucMrU+hjxMr0+FGGT/DLc
5c6CTXw7K2ftYXtVRoGisb76cTQoVzXGCCLB0+f1hR7qSwwm7WVAeWyGatPUcyrEXcNlasV7Qy/t
Zyxvp5dsVY747DsLSCsCPy7JROBh2rwPZeuWwPrTPNSTBsmCvEeKyWy7qvXzcZwPllD+7s1lLFkf
0juXgscdvtMYB3d1aMaFuaW2X8HTtG9EfCh5sldEQqgMviEEc+Kb7X4HTzXIPn0eCsilFyLIz4kV
qddpdXHGgtDuO50mlTqXAep11lyTznmtqyHVbsiHkkInD4C2NVNs+aaNl00sq+00WAS5fw9RWn5G
CLR/qucsOtgwe888LVWKxQxHyrfFXs/0PwpDa2mVaUh/oJlRtW8KsAnPgx1N4Rx55dueyuJV6Svn
NJhp+x4YY/WHAAP4ElemmQZ12Rp/mtaU/u/xZbfzzanm4fwEVoOC3vYd1Gikd0ZZZ+GajiqwSAWK
S5If0Wl2nnn2E611UPxIXmz7hdFCKDVgYsInX1z4e4qKX6ZOaoKt7prbl3ly7DfKMKEKnqaNfRBl
7RwiimjcCiRI1IW3QQaslAWQRl6ERbFk/1SOEr/EU2s/p251UE3bmyf9eoBflBPo2myeDn1wxoqP
DQak6uxnspP8iahAPVG9N04TCv4viDNnF8IB8/r4O+48IrzE9G80Si2yKXZ7/Q0iURsrY440UdN/
e8sSp2kxRpyIrVZch3I6AqHtTZXaM6UdZgChX/773yK3PlltuE+ArPNBHc80nUdfZKnpQxtLznnW
uh+jcW183Yzrj/9hqhDmNOJTEFVbyD0pT4pKD4tsIlThI2Y9fRHu8nNR5/niVt6RzdTe7qF4QAua
krKkMmwmuoA6MrMZiYLRqr7PnRUH2ozCrZr0+r+vn5n09CbokLHOVla0qdAPrFa1CPWpsuG5Vdqf
VV+UH0aNzq1hF94BUOz+8FNho0gDuYuCPi/Z7dTSbu3EmCuYIaZrHuC1U78T43ok93m/gLejbOIN
vO7yqi5QROj0QvsyVhUVNq3qP8wTLYPXLiBXDEA7XhY+FEnz7YQ0pVtEUqwSuZo4fyDd+hMPYPvq
AZx/U1TjEWT4vuQjoQK0YMjhwClvC4jmZGltrsZV6ErrjJpUVfg5RLl36rx2qM/gbuxbExmcM2MQ
ybuWp93B3XZ/7vkJHhUCQARgO389tr8dwybCBEhFnigEZOcK1FPN5rM1i+E5QkjgUqCS82rFRkxz
pHCH7L3AONk+32NlJhFuuVWo0lc75U2qXVY38WhFmUdyDHs7h8FwVabhDv5DTv63yQmz6ajytFWI
AE5P15lmxVvYf93gI3LvHZAd9w4DigsyrUF0mxTqdjBgaL0bexMKiSbsW/pBlY8Ra3oUCsgn4DbI
kjOSAR23Fw28zWnI0VZEPwglsLQVJhUqe/QLe7RpVK96mBmzd14WvTg1er9c3CQCZRDp0T+Pj8n9
3c0rQB8P4ATlynsVKCdP3NrVy3CsR883JnKqChzKE9b1WRCZ8/LEpl9CdSnHg1Ls3naV6tgEWGQf
4IduFxl3+dWJGu6CPneXd1a2/FtY+lgCjkQjGVOU6fR4pvdVUeB8RJvI/PD4g+y7HS8rgEnHKuOp
zvr3pK3m4NfVVL3MSe8EKDM3/pD0yYGSyt7ySuzLL/s7ONSbQWsEUtqiT6vQM+kIiYhwClUGRF9K
KwfIoeWXPPXSr5oyxK+vAjvoFkjhYZSpZFH2dr5V2vS0h1CKVZohCQylEu+WBLegHrWqsKisOrDt
bDlImHdK/TzG9NzpibClqIrejqpUbmOPHqqZlGhRbao8pTCDtLCNn1wRcX+Ke7zRnxSkRHu/c6K5
BDUydkCiR6m+Kib99cgqfhCgCHBIxCd0H25/UEUQOGQqOn+r1Wl+mzvrMxL76GfpfXTwZu9O3sOn
HIEzqnh3KHKriYVl4nmCc6s9hU1W5o2foJ3Q+E7b8aBa6fhST8n6DdA7URiZ4/hxseLh0pqZFzze
7ju5FeQVOkrMnR4ErqS3Ey+7GcqbIcWtReNcIKsXQew130b5S2YtSq8uNtNE3m75ZKGEEkZ9LM6v
/w24HvEzfvmvInF3+xu4x0olysnEY8Iy9W2bWNNb0108i7PmDP/0aaR+sAgQuxfFTpOvjcmdcCF6
rZODt3Hneab9Kz03WBBoEpvFmDNlwXk9zsNVE83zMOnuNdfK6bmqgYwpRmQ81/1YBMhBDF9mKMwH
14C8y25vemkFIBWiEdyjXbAZfklNrW1GpK7WpRSBjnlfMBtK4o+D0oWP1/z+mvvFN6EvgqsTqnTy
3//+UBZDM6d40wYg+zwIvlrzdWzyJURfvXxScFb5Zs62Wrx+t1FwQSYDfjTpNP/3dti+7rQZYwUP
T5NevwpoP2FuiuotvK4pxAaVK2e19T+gXlyXya3faLMoD37D3TdmYW3Z9OJFA6TxS/jrt5krhRBF
b+Byv2gpwK88BSmKVkBdQKUaFcfX3NX6lNRL2uOT3c3ViQJp8fTK1ec30ESmsUh6QKK5+dCTAuZB
n2v0GyMrfs6Xvr44ZpudkkxxPk5DgZ3zcmh7eveS/hqUrinCCFKCcJOWCE308dg0iBwqdYMgSjJc
o8YcTmIpvylxNF4ez/Ge/CvHkyI8MA5BOmxDa4jbo4EG84TyZul9rQu7ee68RDw367qEBkpR196z
p2cecudDN2TRRxxLrevQe8NLPavGzzbuF+vg4989tLLgB/SNBrqMJ7agxXzqc5QYuwmoqeKeq7rR
8YCv+sDsitm3vHwKcgfBMn3EMPXxctydbTky0hC/6iYE0Zudb+HP6Q3074O+8OJT27VdCKs+Cxan
O0IZ7k5SVlClb44c8/aQlfRvTQzxxsCxO+Ud0oyqX6eZds2SVFxqxPNOnd52vkov9iBW3R2ZIWWe
TfS9Vafx7LVSvIZJutYIo6+bW+1tBZrrr0WH2FtrbvcRu0lkRJG3Mw6i8b0Flt8WBAHdVl6S21lH
Fc71Ug4wGFcErC51ahj/i6m75mcxecXBk3V3fZIr8j4QKcLmAT24OcAILsyVmGFXANAvL+uYgJRM
ccD9Y5rEdKmNEl2LZcDN8vEm2h2WkIGEgB76ndImWu+G1835CLm2XC+RMdlXvZpxXc3W9OT9MlQp
0+5g5+58VDQf0QkGKgAyanthAscmv7PRNxR5l+GL3A0h9u+G30LYColVor8NZ4qf+jU7EoHd+aRQ
SxC9/SXiAmP89pPSv9ZGWAWI3VZq9bRoff7eNabiH63R9IOdu3M5UmblOYTRIls4mzOTL63RE4SO
AZEZsjUjgQd2GI14KQbDfFvVcffl9Z8STV3qsYSdEnl6Ozddj5HKEe2IgWVinuJsKZ4Kw0NlQ626
U9pFiAnOafVa4hfb9hcUgcoUF8T2SuY6djVQ/WOQ1cl8jlCge54aEb+BC54cnJC9b0erFOYO8rM0
VzaFFZXltK2RE9KhkHpJs059605dGaTuEP14vJS/1uombpLTgl1mU0Cll7ktFvfCwoTBicdAybTh
/aDk2RxOPClWAN3VS3w0F9PuvJjaYPut4kU/vHjMPxWmF00+xjLDO21qc5yiI0NfQvQ3iw+GoitW
UE1q4jz3hXC8UCki87u3OuVbZHXiny3a/HMgehoA/kJ19tVIL8qkxKCcOJigvFOb20zLBZrSo8dN
OmTmy2D04tK3SfyxwnVB4raP2up3NvV0p6TastwU8qRv4Y+2tsSr0RJxdkAdXCw8eif5h1pWYflZ
EU3x89pP+Q+HlVyvY1WW5cesXYoppKaJ3ubgROkHd4xKz7f0CsEPKqP98m0u5hmFCwuVY38d1vGP
YtSmg6B55+QC8pDkSs4vN/FmpWiTFnYSKXNAHgUbHbO4+O9usNr+PeTHIfGTMSutgzzhrvLDYrGv
KZ2TwhGyy9/0WwypYQnWTULD1axZmo+x5/3V67V+sK33BsF9lUK51BagBHI7SCnWVOuFTsSQFIOf
VKYNN6bKT48Pz86TQjES8BlQAxBHWxTY2jRuqvYKoag2rlc+6fhkrr3UFYiX61rWXpAnnnfwpOxc
DgZ9Fap00mCXbOB2apm59F65EoblXVf9Oy5rsp4jxTFoA6ASdxDz7c0QhBuKN+wTgt9NcUUdV2Fk
MQF/06RFC7DObD72iNN96xCFhC6TdWe3i+2Pj9d159WkzAvUnIYvYqJbKFYGBW+q4XsEc632fRBX
dvoxWxCGHPHTRf2ssPIX1czTt0U/KQffdG95gdiBLWSLU3jbbE+gdKlWeVwesll3GrpFjS+0IsQq
SYLKdPCo7O1TNqjk3wOvv+NPVKo3AyhK5sCpKvsH31zXfTWzjwqBe5OSZrFQV8Dewtu+3TOr57Wd
Rb88wLBuwR+5EW/GGXkBZDhQfHz88fbGkorwDu1XSo7bJvrM6ww1AOTxQOkptJKZcEdoaveS5Z34
D2dBCs/zcBHrOFtRjwpZSUCHGBR0GsLiEdsjWGjAPi+qlh2chJ0vRTbGpU1TVQIjN8dumNYJhVJO
gqGiTS4aM4Kq1TUH+2HnQqauh4kH9DqJiZO/4rfL0TCr3igXOrNam9BgmBrNoaln9aVvjUndPi+F
bR/E/vclNRz1AOsSoSJuSIl68whQOWl5ktwR9bUmVU6cbvUfOE3mWxSeln/x3AP/oGWiAQXhzaUa
Qq0vL2qrCN1vRY0E1av3j0x+4X/Im5XA8nYJkjIGCVWRiyB3aPvZvDi07If6MqGUcjD1na0KtIqX
j5yLevWWqJxNs55R5hgly8S+WKK3vwxtZsBly4uDoXauNIsSnUnDkcMOGuJ2VnbWTUM3mICNkBO5
6qOGipBmTe8UR5/fW2uuXt0WTwPkd40Pr15POsdSSwTvP6n0cTty2rOOkcEkLWtJ3sVFYxBPpFOD
8nlpLAf6G3srSkIj1eZ5NVAtvB1scNLUGBZnwgJU5F/yDEa0qhjWCyDa7OnxvHaOipS7I2qlLAOC
bDOU2Vp2o476AIdSmd4tQtPPlsR2CrZ4aHTTEXBs5ylkPEc2klCPBa95O7Xc04XXaBZCuNUwnmMq
ZL4ytl9sLTGuTuHNT5V6aJAlj94mOOde49sRL0FO3UJDbUVF3DQdh2CxzLz0Y3p3wjcXz34XI/fR
+LUxlt8K/lvbj5u2/qy7eX1ksLjzSam2AengqEC7dOTO/u1KGrxIg1zHOsdWXv4vMZX806J6y1sb
w+ijyH1vjSl60Xuk53mvRGt3lpvGZkJih+n402DM1mk14vFthmd2CAGJpARUycHNvrfIvw+62Ui9
lmlrbJMBNXY1BvnqLE/FGsM6TnIHp/EsfaPY1d8l2a8UgvsPTxgNSvqgdJTRrLnLZXPVEokcHd0f
M6wnrTnDwVewdK2OegV7XxJOBpgo0mbJ6Lv9kp0Zx9SSWN05GZerVpF4FXBEwj6ztfPjw/mL3rLd
uVJoi14yCP67iAM/oKrrZ3MInNEWp7VrsjeromdvOi3Jf9aOIUbfy9r2UzvogZUN16Ep7dYvzS6F
YVBYFxm9E0Kv9t+4JKwZSfdg/ZkM6K0+/qF7twj8OMkHkjxLe/P4ufOq2wCtkcVbKuVvZ05m3a9y
tf0kGujZCJJofzwecOcjwGXgyuJDsDTbOAJUd9XnGccJthiekm4h3pbUlM9OF6/f/sNQMI8kZIiW
zNbcwJio93WjOiBr3SmfjCoHn5QvJfdWOxoHmeTO+8bjAq6eVSRC2ubctAvasrIAEbYuItWKQSNQ
cM4/D1WmIJRZNdcGtKPfzTjpPZ7lTmDGyIRlUpWH+uUmMNMXQcHbmoegMGzlik+pHXhGoh3sk/te
H2AFigoShuFJNq68un67BtuGVGM12dBKqZfPdpd/cJx2Ok1urJzMWIk+TaOX+bMKGyluTFQgnco7
ePF2t450spLCm7KEevsTvMUwBQvBa6Byas3YNUPFJccFz7eEjxd1dyhZ40dnA4r11jBLxKrVWpnL
LvUW94rRQI68Z66duVVeDRqQC0v7HI6PFNfeIlxcNS6SlaZg4DVOdEpH6kV9osdIWfZD0JNAIzte
HxFd7lmdv0YFuYzuobSC3OyaNbHVMqmMIRgRXD+vpZOfUCRc37kI1V1hSTjLuanN9py7mYElYl3U
oGWj8SVSi+ls6Nl0GZUJ0T4nHpJTAb4irOj6H+nN7ryHMjKXHSf+wcG6/eJt58ZZXGicKhGP74d0
yXgmau8Z1l72BxqNXmjTabw+/vY77yFdPjIqIjjO0xbFYaJkAMSJbdYN8/gEI6T7kWfr8lZd1+wy
DmVu+Xo0RC9ZB9FfSQb9yPB7b9acMgkrNyh0bt+pOeup6yREPYYyu5dCuPObLibJi03keVoFH45V
V4oDrMzeNSL3gdSIBCm9lYdJe13oNfX5YLRq922Ml4k/xNMRu33vXIEZpVwkbxIKlLcfdDb1BlFx
LiuzbcVJa6rqf20p/omytj/IJO8VtiS6inSDlodUbNni5oeIPQNtbggaEbk+upPK+6bqv9t2X73T
lbiid2nqoRorCzKwFaB6tRbYt7fmS5WXyY/He2p33hK7JytlNGA2oUc9TsmY6/J5sKL+bPTKXwjS
jp/pgNQHzYidzcMTZKHVQakVcPDmyMRUn7u8VjCmx8vkq6gG5anSM2H6KJuv79OuNj6akdG/mjpA
iAzCnSIg/jeI42wmuGbeMNZrC4ie+txPLWpdf7Z6+/1czoeM9L0pojcPkpSCM0oCm5glQfI/4h4m
8xlU89w0yfwFuREqE/pkD5KC6oROW+EmP/WixxQLUcRznjrtE7jw6uKZ9TL7bpVlJnjCAUnjyCYI
i5VaOU1WO/+HLQ/sDWKbxLyTusvZ/PZwNoXWNenk4VqcUIUtvCQNiyzKXuyxezV7SeYp3BeUuX41
6TcP5Kws9aC0zYBTeX8tPPyT+xkATjI06RvbqZ2DrbZzZcg8V0YFbOw7Xa4uTZUyZkhaJ6yaJ+zy
pEW9/vnx0dmJUIE7SAFigOZA6zbpSbtMOGcOuD73qr6gBTyV3ksBpP1HM/fuu0zJu38fD7hzViGS
U8GjXEDF4g5ni1fltNRGH+QIxl1Ns/+sKQpWOKk40mjbnRplQkg3eDFTabndGmZSNG07MVJkrQSI
UMyCNI5QFSrU+WnIquTgZdsrdckIUcbCVA1wfrgdcEnMWHda1pI2SwRASk2+zQhcPhvmiLNDB7zm
1NXm+rNI5+xNPkTKO4UX+Drm7aC+vsxF/E/AKjlApGSbzyraqRvxfET0cOra90VUGmGL7Xzi20N2
5EO890VdcNPE5/Al0Oq/nTaAdoO0lnVuyjgpA9QBrGdRo6joG0o+f3q8ffZuJ+oEFO4BroBFN24H
m5WuUFY6WEGNXNOPNB/y7y3AlI81xKo+nOx1qXxdaN7BC7N3GD0NgXhZOoAnufm0piP4y5bZB+Uc
4TPb59FZGWr1/HhyO7GRNG0D/sL0aBFs3m8jHRw77Rgl8/opjKZM9eHcWX6zlBZSllr+EvVF+jLV
uEpH1nhUi9kfnu4EGTy9xm0GoMSzEiHAxV1Qwl2uZquBmbYYJ2Pt+6fV6dfn3jL6izd7Cs1aMzo4
P/efFsAlp4ZgHaDdncBIN81t1ptgCnJtXX/MY+GeImT8srCePcrDZeRMij/WjnpwBd7vXzIe/kdN
mMgMrO3tlqpcu66rJJkCTHgo0yyl+kHY3fvOKtTvj7/vPXeM5ApdeSg2CERSg9+ED4tSzEYmqJFg
adtZpwmdiQ9aih2rj0Rc/kPtbP0S6Y7yc16z6j29TP3ZS7PkjSyEf2+0UXmB3+b+UanRkfze3uLT
f0CXlJRM1shuFwEgSWXkTjRQLolg4ggVQ6YOT+gaqyqRYCDpWn6KVf1B4nu/5TjMlFcl3I4bZGtQ
2+OA7Zj4ggWel5etX6/uAoBc2OIHuEPNDhBCyC7G2Iw/kxURzXNurLhWPf4q9+8EvwEpKIpk3JZ3
XbK1BF47O+A9knpsL0Itxndp3DdfdbrXn2nWvFpoQxY6+e+gzoG9gyh/u9Srk9S6m1LqnUpKTxgg
5WHSYYEGvMU+OFI7W5sZAfIA+cVu28J0BsSUna7gbxc8x0GbjDGgFtdGQqk6Iq/sDoWEGex48juq
9LezUrK+sluTcpDqJe9qVzoulZ5WvbH14dCtcHcsrilAQWgUE7rcjqWPThFXDek11RKtezNbU+Nd
6xwzetWrlq+v3h7QZyXjExg0TdvNyUgSL1VHj8GaFouEKDHfZcYapWEyOWWoLVN+FOzfvzVo3lHS
ItDEx5PH4HZ2vAKpgVkxxU1QHO9gIGah1nATPJ7WzoGXGx5sPVGmB0LjdhSzyxWrn0kpFtSC5zBx
nWzym6TNr8vseJ9Tu9NPWRPVRz3/3dnZABuIT4jb7wr+sW4vGF1z0USKOwVeWqcXgBzqEdRyb49w
xVK241ID8yh/x2+JgTpAlaF6TJHH6EDSCoC85WQkQUr5LXy8lLtDyb+G7qaM/zZD5U0RZROdqcBo
VATsEM96Lsfxf+ZQuQd10J06ISJydEpIujlpBOy3s1JQcZCFRC4LV7RBZ4r677pa3bBozfypXhX7
xezNT/E4aX9labp+wzTpiCi39wEJUjgTaFNwP29mi1y21Xuo6AUJDKcgttf1LNwxO1jTnYeBNh9d
BAdNNJpTmyOOY1pZd0UJjHNJ0EOMpuhptJbyZNTu8LZvPYGZX08tFjnvS2t4RwZEe58U+Cj9YXDo
lLg38Z7RdEZijTRshjXNzrOStyHk/TFo7bk/vX73gN4EOC9jD56g208qkllxy6rGpLrKrEC0iDCP
FnaAs9m+mu7HXyf6oBcERZz7bPPp4p72c6uC/EOOXfyljqL54iVZ+ZSADzvYqTsLyO6AkGbi+gKV
aHO9lEtvVsra0GsjCwnNMmlPyuwgEjgJ7/XvNzpoNsE5GqHcaZutMqnRiIgJFUV15QVI9X5EeFuq
1LrU3OKgyfGYefzJdqpfkpKDpgiSaKAbt6CGrrSKUZXvapXheOaXxVpbHwZlmrRTLeb2f3Zvpj0A
8qGyoORlzse2dDSojyJy3s85riKn2K604c+Dn7W36Jpkx3mSs07D4nYrZbMVK7bL7VBUc3tWJjtv
z0M/YdjGpdH8Y1tgSgLIgYn+VSST/VbtkxTUDlbZL4oG78k3M1wQXmYrcWgTFqX6R2/MeXMQlOwc
bVlBQTOebgdRyeZsIWozW2qaUWACFx3alIoCZOPNk9fm79MWL0YeK+06Lu1AKRwZ1MeLtLdGum7i
60QN2ABte7tGtWORl9uUf5skTX2YbsqbNNb+UgdbO6j57o1kSNALyCvIBd7mtGVeEaNoirlrk2Mq
X9cUQAHgJIG1zkfqhzuPuUwZWVbJrgUacTspg5grQZSJkDJplzcNtgoEs50LCCM14kurL/hzt9TT
Hy+l/Ku3XViKklRDJZiNDtnWAMChvCqgn4E6idlGkz4XP2yrrg6wLTvbhVEcCQ/keoSqcTs3PIy0
bDTBtmj46Ybl2utvEpEbf3pZ5pyV3kzOCEzZYerFul+rwvz0eJK/4IDbWWoe9wu4DFmN22yYdPTM
Atr7GPQjNtlXPYKaA84mihY/EloSBVELRebkDI1inqKk7mcfUwrxTwb3FkbsoP5sq6S91BgVncco
Sp4mhFm/CCVP7VOcT6Y4G1OiK35aJIIq0cRlekprYTfnhZoYLD+rmIpnx1KqU2HEXn0wv/uclEBC
wt1l0YGiyrbokGMJ1tvER3ideV/TZrx4kS1buTIp9RSPHlWJk9SyQEwqAWVp8sJDTv97mdofMQ94
Aj/28fGSywvgZsXljkL97BcTn5Bq83bMiJ5qzkAdYin67GtO6vKZnv78JISnn53eLUMlFdEXpyyO
ZPrkt7wfmX4YYQ2V9q2KZ+PgV1bwggTx4nkk6Z44mwLY6xotDvDQXBw8JHdXxK+zA7KEscBMbM9t
Sf2qQXq8D1Q3Epd51tvrSP8g6F19Poj394aCuyZVPlyC7y0ShCw3Ex7mCwhe5F0QFVN1MU08SkvO
3sGDvPf9wAXQ5CMTlJDQ2xM7VLol0nKEu+V2UQ1vqzf/LHMt+gZDU4T4aSKAmGXzu2FZzYOwY3do
6ssS7wIuYdtHN6ypzlRz4gOudoIwrW76bpONF3ee4pdZS2PUq7rCF3MTXx5v2r31hQVPh4/yL/Pe
XFO5IrBBEeCJM1h0fl8g+uUgJX+Kiu5IfHlvl+rgRCFrIvMDQfx2fXOjszLLW3rcMUXhU1FcwtlD
LbO0rCJcR1s/aPbtjkdt12Y0ovFte42SJB+ZfkCgqop6KjOQ7q1pYpXjYslJx++Ic787Hqkhawlj
hCvpdn6EXtk8rak0hc+nT/3QeiEUyfqps2PQJt1y5BVy367nGBqO1OeGAAsAb7OgulK31MXLAXlb
JDDOqoJtzTlRYDgFxuBY78vMLt3Q8JyBp8dT4ve1avbTBzUZVtY/S6bJr4RRub6bDy6OBRW8Tf6l
/gckeevVqYn8sWjT/zL+JTHerA5J6KwhJkEDhRf/5M1u9i5KSZ/JcIvvj/f0fbrJWKCIyNSlSzQY
1tsvEU9pVa4N7c5IUZXvnNnme26u5tUZFu2vvqugw2plR/uLS+CTqbjrP5raDe5rQzb5Kwj6MAXk
E7lbSl+0wErIEDYP1CJaw0F3sz+XqkdasnHV4uvjKe/tPdxbwClLhyFkrm5njMpiAa2towY+GMN7
nqJ+8KN1FHjiRFke9mlzhEe4i6KYHZcVtEGDsiv1ztsR2zhvNKdruS1FrXz28lX7mCTRQRC1O4gs
l9FFJlTblvYxclnXyWn6oMDE8YuVK/bbfB716+PF27sDsS3+/1E220XTwJOqbt0HIwpsYZLqXpAg
uhoKkdmnx0PtfSduCCpY9C3pXG5iBHcoR6ekAR0obre8UI9UP9YE4d8borjaVxZu3YNXbW9yVAKk
MgR3IHCZ2++EpeZcKQ2dZq3BUizClPqSDi51xw5N9MeTu6fNsScQPiTUAy5CYruZHVw2y5oNXtBk
nI3kZPXC+KhTyrHPNLi7P5Sp6TOs1No5xSe4X9IT8Uzs+FZX9V9wslsc3zZrrQgS6J/WE5cFZPlK
18fEr4vGNvxULbQPWSLAQFmFnj9l06CY/ojYxN+TibOwPyIrqR98st0FZDYS4wx1YluRE3wTu7bc
PvCcVUe+Y3TOvZGrF48u88EC7u0OSrVUcFQUEClC3H4rx60ap7KIIKs5X07dWFp/URfLg8m2lHAy
9KOUdm9qktRDQ5ubg5TvdrxEXY1Ui1bG06lpVspACOeUGRFW9F+2IVoo4OYQpYPfvBlKiwuTWiOd
XaeIUoSTp/YlWxZIMKJKDxLYnWCKWgLJI4Rm8KTbBvpoKfZoLskQDFie/xMhM1/7jbmMga0q7TOw
y/I0NWodTtbQxq8/bSTpYOENmiQcu82t2Ak3T+umokigl41vt1Z/zUFI+o425efHp23n41F2AyAI
JJwe1NaAxdGWzmgrQos0jf8d+9o4680w0oWasoOR5LfZpBcwmLGUoeGFWuW2qtjkCVRslec0rpT6
lJVZczat5kitf28+FvcG1VPer7ukgqvXg5XNfHoLXVE/abvpe9vr00hy2RR/vX7xeLho1wI4Axe1
+U6LJ1RLSYnVkJ1LcXaYxHOBF/Q7VLe1L4+Hkn/qbvUkM5E7BCrCliI9Y6FoZwX1FM1L8bzQa+9i
rONwzvPJwjbG06hIT68uLkrdYCqLRB+UIEicbk828rrd2gwMCqQlehkiT0WUdtLPSwTHdARzdpCm
7U2SBI3Mhb0vs5jb8fQEfouD8lNA/tueJnOYPuERbl7ZTk4Fh6qrn1K0cQ/Spp37Ukpnc6fwtsme
5O2o62wKi8oblwqR2LnA5eLsoTmD8TMid2BQx9PjT7m3RWmY0Hvi5aYOuNk1eZbGNZrPIqiHtTrl
zqBea2X6Hxjuoz7CznrC1qbPirEQRb8t2V02F3rhKIJ3DkBzEjX6t9wsUGWvVRWWgKN2ChagvW7+
fDzDnbtTStJK6hCj02G7XVEu06jtZFQ3d8Ycupli+dpc1G/r0lylqr/hZ7WV0Lcp24NsbS+bIVxH
/vUXkOTOaqDDq8brBgxP7a6vPw2cmP/j7DqWJMXZ7RMpAo/YAunKdlX73ijaIqwMQiCe/h76brqy
Mipj/pnd9MwoAZlP5zvm3ptW5JG0fnVkiT+dgLLOj8YChkZYSVikjdfvm8mIMli1eRqzGZ70cHr+
KZ2ndxVpxDXD0QvzDRsUfiTcAbbD5eztyHAJp1jgsgwOzLwjsQpOVRiyfMiMOyVV7B3e/hqvqVkw
ZYVjHDZerONN+fvyc4SackDOwAV8Aqy+GIlAudQGfU2PxE7rs++GMdpPTVbdAJ4VfjmT1jZFJJ3+
Y6lFJfH2D7qwAPB7sMZhL7sVDNuf/9Od9FWNZFoPv4cv05h3cojR4/KjApTda07Ql941ljYa5Vv2
LJgHL4cKwesG0NIALYB/BT+sClfL3KWhAbkz7vlDk4XdNQL8pVWHsxQ3DTBdkK9x/rqRetpD9Ijk
3RE6ayQOjruwbZdSSLE+j1sc4RTGQfn2O704KM7VrSeDo/xcBEn7TsGhDuGpbTU2nztmkTQkqbqh
sucgoFb1PibLNb+oSx9yMyQEMA3HkFfMXGq4mjoTj/B9iVgezaNXhIB8DoEh/9mqH3MYu3yG5JRN
zXB+/pE17Xis/BFqpRAt0UbV94vLfkXZXD2//SYvTRnUzXB5x+kHxHv7839mZ8DWbtZIU4fzQMKP
8QiTRSRWfyHJiPQng0vC28NdeofYITehOoia4HW8HM4ZBJRxXDgKZ8e28OJBIPow1GXg45/9D0Oh
FbONBn/Dcz+7Pk2mzvkchbqP6bHAI3SHq/EvMSXy9D+MtCmG0GfCBAm22frvO6TMpq5HF3DCLQ3U
qaz+OrYIIsjg0vv+7aEuwTQg3iSgh4P2v8lVX46V1fHYdBTLDfqWAbsJoMFamGxHtI80knae9s5Q
UsLIDIlGQT8eKp1GVy4Ll+bMJtCCgRvay2DwvfwNhmpoJwIc6T4d2kKtSC4PZKrzBZ2pUil4WL/9
0JcmDeIqsOjwepFLdratzV7LEm/Al+QMEsCoqbJdgsCX3J+z/+zNg4W3sdMQ3hcCfzqHzmvcOXxq
WpD+13DYART7JWmlniVIH1de4qWqYeuKIv9zSyc8p5kCXNRzGKIOS2AVXdTZ2H9lsxZ3QEB6wFD1
epu1MJhBTVFdmUMXria4vKLARQsIc+m8KZssLXyADaAbbnv/8yBqCWoHpDFvf7Tto5yV8BhlU/3g
XgL7jbM601iQnhIJ1AYCA3IEFaD+WoeDPEg6L7twHuESkMRQSPXWQ59iqq8UZRfnzEa9+//hzy3d
tZzrpM/wkH0oEzTCl/gdDB10EUZjfXz7SS8uhwQNF5TwMK/6a+rzz/LvJ1/7qsLyr/slLblrfJ4P
xEZFVaEf4C8LufJqLw6IR0NZvQX/nt9iSVNPKx4b0eGkakBTc14ZcS8uOEq8wikI8t9+wItTdRsN
rMJt1z474ptYbQotjCd63j1kvGcHZzcRKM7hpd2xMSLPzTqZ59Wn4sqB8ZfIcD6PUMmBtgm0HmSo
7UP/83YTY9o+oBWARvRZ3GlWofXhXLe2n8B/8IITLqQpvNcCwt/NzcQTnM5du+ssZ3CVQH5PUphG
eRnkDqBE5qzNRpEvy+LN+ajSgOxcNHqfaWNnnRMkU0dX3t2leZgAjdzYi7D5PpfzzF1MV4Rm4Of7
ItoF1brASZREyAPJKuVd04Bf+lL/jna2UzrR+EMTYKfUcOLaJ8q1uW2a/ouu+/oGJocVXlTqFx4Z
mit+DZfmJKABOFLgxohMqLMzcAYVbpwzIBGBUWuBG1p/9GCbWtDOiX02Sv7u7Tl5aXvB54VYBuc7
DsSzaVGtfdM7gvYtONPkNoR1pJdHiXMeRJ7OykLBHW8uJ3/inxp8g5+LiyB1ffs3XNpIobzbQGmw
6CG+fzk125pzkrQaHBy3hh9ZYLKPFUJKd2+P8pqVgDMJV7yN0wuNFqTwL4cJ8CkbNgJMFYKv7aFG
VOmvSs8wrSdYBmGOEPUP/YB8I1gld31Z+x3/nTKqarSNkE4J9LBCQ2Velv6eDCEzJWx1rctnEq5T
TnW/fpOTNH1Bw16meTMSBrexJMZEDYjfy4d6DHwIzDs1dOVMjfrPNB3MDXRTgYMAVoKt+Tap/1nh
qZKt7jfB5DL1yaOlDGtDeu3eGO/KmXthMeJo3+RjaN9CBbV90H9GUqtCTo4E4tKqOMrhcxEfUWax
PGhAlH77q13atzZ8BRUacGnc/M4mB0xGUdFQoAIZa5qhSKWEqHeFa8q3ugnIE9qsTZpXDVxZT2m8
NOHJ6Gj6IGgoHowUCWZzXM19XscJrlArDpV7CqhM540np/pOj3p+Gh1e6l5WiHK+UjtfuF9t9QEY
0FsrDiKGly9qBWXYjQ3g4K6N6p0kzh07k3yHE3X2sWG8qrGu+6vsvktXdzgnAPLb2vobKeTlsDLt
ElVz3MB12EUPZJzjEk0Q3ucC2AlkxDCNhvJ/tm1BW0jmrSNZnmgqdljrwZ+3P+CFuYLbZQA8B+jc
lun88reA+27WdM1UAduI8EfNbbDzFQUXdrSuvXbCXnjfUI+DzIcTHcLGc+IRJUAifGpxwjI13NHW
hIUdbbXH9Q8+mF3Qf0Ma+XTlI194QgwKIBwbC8rB814r4png/aJXNLhm1ZVimoJTNHlekcEVevef
X+aWegx8AIc4EP7t9Ph34cH+LRipHosxsv2OSnRWbbcEO5inXoNbLr3KbXmDrgxOyivi60rpEvcd
2nY2gGEEqDBdMULQdEgk6MOyzvhtGvFrGulLr3J7hbg64C4NuePL51tnmlQBUsVgFKn8Imoas49M
CnpAPZor1ebFoVD24S8cC6+0ot3s1bGth7HgfcAPVTaEB5PJuRym4Rrp79JlE11XaFcglYFI4ZyC
XteeABkAMMRQY6W1kBEXaBLx3RI4hM90MJ6MJ4FQ6FouZZahce7N7Xil2P3reXlWAAIBASnvr5sZ
WKQv322USk9auLT+9WNXe4HP+gGgRfVx1TKFMX9LsU3KlnTVkY4WusfFk1LmvTEdLZI1rW5Tf0FD
EAhgcpoHHWelhhnYx7dn+IX6ByniKE//tvjjcxK05UrANiTQBYXTMpo+fN2FU/hx1H53w7K4uoLi
X5gFUNAhiATAOoqDc8Kp8Bx4LAmwKBB2OqRwMwEFJqvupFy9ayfZ9oLPPsAmmYNRyCYTRw78yw+A
qs+ycAHkINXCkl3o0qkMdBTCCMyq4bgMiFDPfcYQRx06cmiQZtznCYnJ/j+/YkjqtmIBigiEZZxN
BImc0bRecM/yrEOcMGLpSx7Ubhdnk74Vg6o+vT3exXcMCt0mz/HQuzjbtKSHa8Oy4oYeZlMClhlq
dgAf5sYCH/jPhQluOFmIfQuODtg/zqpnsTg/MEmI8KGqy44IA0E+l8+9fa/MNd7j66fahsIgmwEh
0JuzanJEoDuClxNdTN6w7GMoh3PPsmnfsas6sddrAgg8SCJoTeIkBXvt5cThGTq7sPDVhddDsO9F
lp9QM7f7SIZdETg2XLlr/YVFX85UvMDNZRTV09YJ2p79n2MG7qypQBsNzwaMPywGS2Oxt0RHcW6x
Rh6ddMqDBws0vrmMTXQr2ihDtkBEqxEW9DPuEOFcdTZn6dC3OzhJhTdNz+yvhvbBnrHatKVeFv8O
7w4phBKGze8qOHzw3dsz78LGC8QShxfY1uj/49b98kGYIC7xWry5Norm34D1+5OAD95p6KFHy1Ni
zK5dSHZQCOI9ZZR5n2MZ62vclEtTBXKxvzpoTJVzZTkXwox9VyMEI+D1O8yS+qGJwy5PZ3ktAexC
6QcHCoB8oDhCB4R66+UTZ5qHIdk2NASAx/fDMgNeCE1DjrLjOe2aPU+i+S5ORgF7nczuDaasH191
RnpdPeBnwJMvAP8cXcRzWUXkkHw6GZyuYRXNyINJp8PScVvOekT1jnSgYxs119D+C+sEhSa42QAC
0Ug5d4yRuBwt3RjrItMUYqBUuDsW1uPDnLXtBEW4hfPw2xPsNU4AH0ewLaGsxWp5Va/MqTcItoWd
qY6AK6A8V3RzAMtzhU5YTUiMaLnZK1MbqA9vj7yVzWdLdLOtQd4JWigb1f/ldwYsuMhZAohzfNl6
YKK5p+t1f4aLw0Bqhb9xo4BfzMth1DS2K1sybD2RgtsES5w40dG5DTNGieC7zgU7AtfDXeUAvzY1
aT7Mfe2XXtbyJ0NtJ/aacb5feUhPb7+CC8sKZxiow7BL3z7D2XlKRlhYBnWLgqYRwQc4cY27tAIB
pvQZ8L7y7cEuTejN9wlCEfgwIQnx7EUAOQdihsGIZ4Zdz6Oo4IamjyZr4UpHcGjHQMquDHppQv87
6NmNPlZi7ROPoxM/tQn6E40qM4J6IUpY8GjRArpSDb2ezliym1ISRCncWs/v9Z43N3PV2r+ByO4E
3pnOFdNkJ3S75lO6zDsAmNEBic3XkrtfPSn6EZDiAAQCLoqK/OxJZZ26BL1/6GJInY7HKNJVD5mt
pk2RstXJ47Au1bVQl1cTCLdRlEG4ukE3CWbYGbTOVt50roJqeILeuj8EUzjexZr5t0Pis//sFbcN
BjnM5vcBHPbckt6NrZGBEJuDGhlv2y6IS0vatMzUkH54e66++owYChp5ePtsSPqrPk/tQdKEWg4E
nNnyp1qiUQAlpQSkna65v0LMOC/wjxuFu6ZU/nvXfbEtYWjsg0DxcDuN4VP3cplsHpNCEMBkTlP/
+xQI/hsFLVz+IweyAKqwcAuLDutfiN1eP8EOqcryapHZA2t07HayQ74liOFMP7/9Sl4t3+134UQA
wAhaEz7Ay9+V0t5fiIHdFVJ5ghC46hru09nWZWVRrulRxkBBfCQovD3sq+0Trb3NohZLCoxwtKfO
ht240NlGPE961n4eBsp94IWo265sFK9Q3G0cBHBCXYlufnBOtEVJoTQmA8ZZvObQRZy2uU+XOix4
EJiPNUjZa770LoNl2zCUGl61x7ef9MKc21rEAXQ5iDyD2vDlk7ZwJYR8Bb9grfhG7ddmT2sR5X06
ZqVqVLXTOgGSqvtr9PPX7xjOvri7AarYyvDzrrFaQJaqU2BsVZNO9z4j7r2qzbUu+OsNChUkyn1w
b1BavCqJJ944PDiu8CPapkUz2uiIaLvv62rskS9Afd9+na/nK3hlmDage8ENGyz+l68T8Z7ZFEbo
5SNYXcBGhJnppg1MdWzCmD2zeA5uNGnklf3/9YaIUQGJ/M3xw4w9O1F7aXE9jcH8Wsc22FeiB/2k
D+uibhd5ZWVcHAp708ZnwmX4nAS5KtUGcwaKTTT07DsXC/u1NJ3/aEkS/vgf3uWmh/iLQ6Jqevku
ic9nvGq0MEmCpIRjMsjKL/ugqjis1QF7nuZqdBOiPpCefOUzXnxK1KJbawUm9ecdvznWTiIF2xR0
TOqDDcAbB/3HO6xNfS2N7vUCxPUQ1EAsf5ARUfu/fMp6kTEhAeAd6P7pQUa2rQ+ZXu0hDBX9DXaR
oLlzcXofDTy50iR+fc8CDRLqtW2meugInBOmgnBeOaMjKD1rEMgcNA75aWjjOSl1JdfPdZTM/b5a
rf4Q02H9k02ZCwqiUhv/V9HG9kNgAALoezOfffWtGW/nhaHF2vZjj/AcaE4LvxtoeOXDXth0NsMR
yAK3+wY4Wy/fduWDcwoGtyniqNe3VUDU3gX1NX/oS5vOv6Nsv+Kfezhg/MZKGOsU6TK1EPMinpaO
DMRxYaTZwwjc/n57qbxW6W8ceXAZ/qLL6PGcPZcACkigEwILTbXhmAPqU0nOuiB9GAxdv1pswjeA
bXwY69I5PAWJM3ddFtbPPRv6m5SHUNe9/ZMuvgP4ISDgAbccbIkv34GA1UPdbvwO0Xbjp4SI7sa1
qf9V0T4tKQKfrwHfl9YsyqENsALjCd4kLweMJ9NrswIeYy2pjzM63SWTrt1txkunt5/t4lAb9Aje
CranV+0hk65zQkEaUxCM7dd06E4gIZiy8ef4P5/P6ApCYwlpBzYIFEEvnyrpydSYio6Aq9IuLWPa
IIqUs8nAezraTGWRdezp2ttDl9Ec/vNj/pV4YmnivgZ678ux101sMcAFpLDwtLyfgB09VXMKSSk0
Nvu3h4ID74WlCfQKtQDqUFzXzuHNaER0htKg16dIdtK3ZGkpYo4VWrgIjAnFs+YEj1klPFgP2p+m
DytCn4BlU01MHvG0rfc+eLbvSZuQ784t7L3QjCU5fAt6v3QeU3M5UuVnOTI3nTs4P65sWXdp7R3k
FMtfSoeR3Gs9mZ8JuKlLrled8Hy09fjkPCjXijqR0S+qlvaXb5ZGHBEZFHW5GuXyDukzk8iBp231
ehN2P1He+58GiuoJnQJJv8xjaseDW0XzZUvBFaAiR2MCSStrn+soRAmrA8RXISR+5E2ewh3ufmxs
Jo8AXm2yVZ9gaDTeqn9Zq5PuoUtSsncJw0UdBSwCwBALxli5dLVODkjvhL9KiDTbPc9WWh9ZxjJc
8+mQ2hLulwMvnHBjt0M3ZVhLIvx62cNCpDtmspsBrklCw7zvnaqetK3EF1Bpq++DHqYvSOyMxS4Q
vRyhB4U/XxnZNb5HYC1CNiEDtg+AiXxSEjZNS0GyYPFvWdPLKMcm0fwcYsPJPU25/wyKmUJGV52y
976WflZOMGGCZyXvwFMfvSFtni2yYpodtWD45V08uM9QDPA6R208Ofwrqvm0LqsNcTmCf2sMZxKA
ZpaP98NKkAGy+gN+0xT7bNmEWPXvbEgrJKxB118V0dIu46M00ArCIwweW/sK1lpAHEkdPBBExNQ3
8IAbHuo0ZXhSnrU3VUz6eN9TTP8CJ1T0RdiGf5+hkP0CTmKGDHL4/3voCjTu0GsdhLvaj9Eh6JYG
PnMsquIMdiUNugUDUgvvIy9y864SqYJ9ZO2D0FdxjSRW0GxdfzAyRKjXULHPtl/9GMwD2OeUevab
aJ9OIuug4Rlkew/LAh8ciN7yG+V74LLhKfx9ZWIe3ZBoAdAN8lDU5ohX5jKnFkYtx9imHinNNAZI
XwUsdENQBfyGiRLCsCQHcIQXarL5BD59g+ycyku/R3Om4n3CoBTKO4Qr0TzwYaD9PC1D6w511i30
NLjYb0r4WYr4EDKG/xkhi7uZozomMJNoxBMNlHhkXSNN3nl6vEMvPXye59qDC/vUz9+SBP3+IpjB
DT4gtKtrwdEzSXzjU8ZC0JZw20SwPBj/+3Wkq48sn3gEsa2meMwutaA8c77EameiCv44MakIzCS9
yoh957SCB8qk2M8pSV17jBQzPwULhs+4Wa4cLPg5crlBILHYu8r5f3iTNHfOW2rsQglXNo+WVENj
n1ZRmg9KZ+/HimCmCqfacXu97XHBNIQiE8TbJ1ZJeF4vuA7cLLAUTg+IFMZ9chDB8Gds0ODIXWKN
K3ok0rY5mdR4StMujHONonvYd0CmAN3wrp+Oc5eyMgNtHzbDnLLgBG6CaLf1YH8CLA6nfAZq95wh
e4OWVvfzqYrp/FFbIrzcRS37miyYJeWAqFd9stXCf+PS7b7GkUpUaftwxiHp4gWe//jIXilpRvqi
o1P2bBI7D2Bt8bY6Eb7OC/wyCUyOgkHiZhjS2fPLMJ68NQcfI/KOqD2o3hndMpULAal0MTt4c++0
PxBkda7einhhJitajp4YvFwPvFF7GGZPzQPnE8zgx3pytnTt0NtjzZqF3WaDmPVN7cEBIOcpkhOL
yizWngQlHfKjzAhwzy1wsTgSt0iVp9wjyzdeV0v3Abfb6JdPZ44UEsm1uAeFIQCg3q5Cr08jfs68
o6EDNgZj+qW/81WYLgezIjrpFi8fDvaJAw2dFJnqGvPo6BLWt2wllu0UXOTEryS0Sf+l4t2A7dA5
RSrQ2xIKH4hDEuss/ZHU1Uh/VL4zQZ0bZrWD1Se8c9PPQRvDdzOf43Ui71UUN9lvh1JRlrR1gyYH
j7PFJ3nsGDqg+eIHI7RYYPm30uUD+E/OK4TXJu0BHvsj/w7/ZK/LTbjS9RfxrVUxkk8SqY6sioMq
vWU0w3ZV+HVmvA9mmfzlE9iKDL5ivvDnB5gq1uZXOwU8+EyiZuxuCQ6UsIBRY8X+6BBR8NNe0o3L
c9CRds0TeLTBfL8s3EUKkqMMtOt87H0imlIDfBS/62wNhgGG6UZM72GFXovbdplVit4eXRHwrXtT
fYGlW+xJTB9vqh6aWckI8X/VIu4q4PYJstf7eAw/UHTROsDx0WShnJlD2TyTLhnbaieCNmxwVCnD
qIRXQ8DJe7w3LyxBTArGR4oGZkXydYT1JVxs1qiKXIGrZSzs5y6EPGrXeAN1slgAS4O97io6s6NJ
WsMfTJ9Z+buv181Ccg4x9R8iNbt472NtgInjwRwXRjgecJvmNxonY6VLGyKz+8Rxe67KgCX9gw0W
Y44aAXwCvfrIylsqYD9b5VkPG5+wSJQU6MwF0IukhZ+uLqL5IOcMDj8Nj6YaMlTRmfsIYGp2z7s0
rXLXTyMD8yd08JHKkWeaJR/6scZHAUuNzG2bmyWb5GFps2Y5tv0UBUdB4zE6tWKJISH3RNbsZQKi
XB51Wx0rSNgNxdpPk1chiSCr+C+arrZ6kGA7Bvka97Cnq5R1Ue5NE8ykRsLRYAxC5x7HzZqjXFmH
mlR2oUB6VDBLxFzAvrbfT4sIo0LNMMJSiDk1dVYicLBHg7ytfQ867AEBIAOin7YDcmW8RDiZV+Wx
P3WP4IPDwXmd/OYTN+CBF8KamBxCcBsfsyGpwjwQJJtKawPz2Vt9Y/MOikGEeXjVfGJBAK/pQacL
Olc1omnKuk3CR9ct4xe08+e1mCLi6xzXILbcDDJLXAl9ywSiR62CegcfDDgeJanpwD9jAf59b+6q
H30M25VCZrYaji5euzuEkfZNGS5S3Brie/yeQRbgdqtl/NFi38OLA9P2Y7yR7Hi+Bm1CcVahC1iY
QXVoTKT4b4u+mVAXpE0aDIXlQFaLRsOtr5AVcirywRtH75tsxx5NOZNpmaNKpCrPWCrDPbL2bHag
MMWI83kcJC1TI7Aza6lgUq38aUQygTc580H2ZlaHuu7X+QeqxiDK0efrmt+czA0oI8hSmA9shExs
eahmHrb7tVrnleQQGszqCx0646X7FfnaAYzgWKx3akzmbqf8KiM/fKu9r1JD5R/AFV+5kzfrmeYJ
aNlYV3VTpzsPUfYkd9D29Oj+0MDcDmPcHD0W18ONRbIbzX2Ypk1Pvjd7Hkrv2Mmy8tiw7hJc5vSt
M4tb4B6kAoOaNp16TPXGRCWS9BCx6/cZINqkX1aTJ76d4aQM+vEJAVB8LTMxxP7O1holWY6btK4e
sBn77UMwJ7x9qs3gD49OIPpz14RCi8IQuryHmx/rjqDqpZASdlwWktVyPUQ1ALa7DN/xEHVrjLkR
oeDdwWl0aZ9E4sJwx6WiN2ND1t+pBOFxUVtJOnT18NDGvf7cIbtrzFPloURRC3oPoOzOfZLTsAYt
FTh39wOrxvyIocjw8kCtMrmTq5HTTnh98iehUwWlWTKr/iZsRfrH2mjkZYXN805oOL+VVdKCzd2j
tu0LPxZdXS4q69/P2Caeo1EZCB8BouGc7uuBPSDQINT5OLVwf4FBcMBLOJ4Ez4usG5GjMhbv1h6n
22nkAU5aOTQru8E5rGFzyAcUsEZXmylZ6vAjaMzVcp8hgey+lZuxlNbEtjm2VCUKTtSAdIy6H79B
rdY+YS+nK1rdQ/9paduuPmAl8PdMxvifTgmkmsUCbi8qM0uc3s1NDecwWyGIcJcYh+FH2CkfSeDP
aY4G84ygmTbboPKR4CYGy7asGFXcQTC9MO+J103coKzyEWpn6Chuq8V6/Wcgc+N3xpQA7dD6Ut9g
TaYHMoF79DXhXcXR9e6bJke4CPtkbWNVDpbdOpZZ1WkvR4FXfzOJMnuiskHmgQUR/sOa0H69GyNJ
6gIIsDE33TLJHzbMVvxgaAlBfw0BEx9NhF2gb0Q27VWqbXeT1Ol6ajW+1rNglN/5Fjvjzulg9W+w
NNlwAtAh+jxSCB25m6dVjQcaoZGwb9WALAiSAf5B4WBsuDNpJvsvYzC3wxd/9pIhh0Pb0Hyae5Jk
BVlF1ORtMyh4mAxhxsBxUuZ7RToQPHDpaeqo6OdJpsWSob4Ddh2gwIXlRLDubdPN9IZrqB2LXnJP
f4HjpqN5ldbsS4C9Fc4cXWU/Ro3hX712nT/TNVKflEuHB9fL9TuaXE13otg6lry2mMll0Me2PzDB
h48pVHJAP2u8vAEeQOY7mdJwzkMNsvecKPpJ8SSzx8qM2Q/KzDoe4orZ6DnTTRTvlAuin4z4S1Jm
zRDTE7ZxbKlxjUpVr23n38WpEHc8QVGV46CgoLkq6T3bHnf1I2xx/PCBz9qMxxkB6dhkUiaG+25c
p/Y4R7LxP/brJPW71ke9eydtvRyafmkkaAOW3OBLLj+jVVl5iIiYh3c9CtPwLpqi6Q8HN1OXuoNU
OI8oCF0ohsQoikk0CMkzMZgv97zudLrz4aLoP7KAkhbGczH95XlL9gF9+9WcgGPUQT433eDdT0iW
Os11S1kZk4jagx1DhlLMxN2hD4e5OtbCq98R28/LbTIEZj6O1Gd7DjTG3A1zE58SiDPiopqD1bvt
8XYQSL6Z8MEX3x9O6MMmzakawvBDWKkOxUVo2q0jRMPPvrcicc0IgLY5MQAR4dML64xdMIZBi9HB
RM2h3calQiDy9Ms0M9UguQZztJEeC3Yq8OUziKPhUODMJLdKK92UcxoiUSFSGDiH6Yf+HfSEoWpj
po5AiO7qCaWtib7Gy9L2p0BLeBixRIc3UH40aQF5yRK+W8aJ7nWQUnaI1z7ocq3XxuwsUhjn3PaY
TCV2UGxuqP+Wn37E66EUyhIvpxWtf4tGu2o3JclyU8/wdlvyzq9C4MYIdV3uOsGEzqMJqSi4utcx
DhTRDGLvOYTRHXDJMzCkpGTls8j9AZFEyOeh4iGIkRJxRLAKQDQPXvDYTCDS0lv6cncbrE1865o+
9XIPOLX/1IhRrXvgXUG8t+iyfw6XLHCFauDmufcAElQ3QTOYtQT5FnYlLKib3wODX35ulCD+Acs6
8A8WNUp/XCLYxJ6ianX1beOWLdKGNizKOwMnZdwBCacFxTdSRxXy9DC5EHJK7Do+RBZwVIr3FZu4
KsDn99d7eG5asxsyEUyfDEGduFvxc3aoWaFrr0CnEIWVYcsBveGigzWaVTEMzjzAJiOGVnlN0vR9
5bMhzWte9TyvxASQhfJKQYXUDowUATzyH2uClPu8hWJRP0bcpcfW6xpdArLy32ET774kLuNRHizR
8IOTqL+hUwAWLulrrz3JGXUiPBy3bkbTrtFzAynVN/zaLWqi9bPx0ACe+AqjkPBDj9VnD12gVLeD
e078echcrfIwnPW9iXA4/ZmNF32E+zXIKqDiNw9TZemKG0kC2AfomfsGyU+ESFG7BLyYm8Cr74jG
y0Lyu5hPUoQgbjEe+E9T03rkyDUy2u5idAKmEvbPye0AHUpbiqHO5B6EtvCZ9kRnIB4Hjc6ThDCN
S9/fb7vOGfkFgE7K9yv15fiYRoi+3KkpquZdFI20Kyftj+9jbBK/V4tKtYDRWB+fwm60Hz0NC/Sd
BPU921EcNz52f2rvFigVMfOxTg7tknXkoxja6ccapLMoTcdDtfejuYNksovWR6Pk2J0sdI8mx/kZ
fur9eK1K2k+cHUMXsac1EAuWE3RWRzcTT5XCclgtwTwUeh0+csgKQrNUSz6tRoX4rBU+28TW9BGU
ZsCGmD4myDsFTkvpwK88zhaWNnkgwZffLYPn6TJqIV9BNTYNcHVohftuwbiVRQO7xzavU1EDMewN
f4ZrPWvh0oUC+gh7YuA4bTy2T0ZC67YHUKs/6LgFwQxsRKMLKJrQ26y5pr9wt1lOKcH9MQeWIA99
HQB7yEwnph8mC9S4F6MXytshrjT5viJU8E+ma8OKsePRHdOd/EWBCbe7xs3Rx2li9WkNWNXtUDLE
dR7PHEG06BJ7f8IWuNmOTxrO2FqNsypQkaETn+Prt9OzFsGy7g2kTLZcsVOcIhTT3Q6Cw+hDxsT/
cXQey3HjWhh+IlYxhy3JTspZljeskWUzgSSYATz9/fpuZzweqZsEzvmjorS7suaPxOvViwq5eoQG
J8rGcnLeBl1t/k2npHhWei/sl5ChYD1a9j5iYsQsMJ205c2PAnuCSDla+0fLsDwe/HHqLzEEoJsp
wwx5H6jOnHaCAdkTjCO6g1s1y6eL+Hm+kNoqHqSYUbRGZbBsJ8eaxTlWg1vfdFcZCUtO0A2AXWJg
dOKOwCxd7N2PBkfXoM1T52bb4jHO78WO8aoLzVLk2o3VZ0ybq0jbOPKerLCu2AdVbN+P9FQuB3IO
1X/MpqLJ7IXVLY+Y8UVG8JH6JZMieCLtsOlOZRv571PsA9ZtYdgYiiF0AgI8kK63bvX1q3ZNcLh6
qr+ujEeVSdM3PibC1Tz3fscKR7YFibzGLqotnU05PjkWNlBmo2jlRZBddIx3v9gftnBMSmQUZjmY
Zg3nhzW2mJjKeGzvGWs0rcp17W65isLdSRNQ87ehpO3sox3bjo/JCHt+tVnAvkrN6pJJj3rmB6nr
9c4nNibgbcBv3nDkSd9LW8o0/okBhu2k9SQf8I6FBiKAzo1Hrw554MCZZdq4zXWYLvdxOJX9PB8Y
5Qihdr2OZlyXWO/XBXFZfxuUdXGeuVFeB9O7d4N77Tdz43VAItwlhXm2ksrFk0PnU6rAM4knsi3p
3perFXwDDgbywh4f3JtxCMvzbkabNACaCH6jk2+/C04sAGzcbnfaEfWQMnDNH8KrhQV9Y+334T5Y
vPq0dhBArEffy/wuruc8Lkq7wVrR8X7yqpJjEFn8LgCvKrrTcRn5B4ck8semp1j50QkC8AmdrGLM
+AJiOwVx8q3UrWLzJqeAyWLUGtVzYXlQMbO1FyTfEw+blY6UZQrqwcvDpgUGysxJFnDk0dXC+ACH
cQkaLW0wVOM2Z/Dp7ZU72nLyViNaPYSV2eq70Jm5dxRz2/gAQqmbu21IWH+II3blpXPKysuDxtWP
RWO6380Y4ZXZAnpWvZiuxAeyyfnYSLCrrayVizD3qvO6zy1gAvsQXbj8J7Y6CF6E5820Di7B6tzF
VMbeaOXX22GnRoY3qvBqHyy1D39Em5ROCl82VPeVtPf7ZZ6hUOYpWX+5ZR01IJBE7tETb6J06ubx
VobAtXnXVephKJptfZ22pY4PAaF2fep7pYS0oavmplRtJd4Tnbjr9WsNCfPf9+HLi8auumxswtbB
I97/bVRq44ml+yf59ibAOMqX7PJj30X8iS2VH7ruSoq3k7BQRb4Oah3yUHmFPI8YytWtiNv+WfOA
6htPyuI9pgjPf+uHLhqzCvZZfYWymW5oO0b8Ymyvs7JuchX43DYllE9y5i/MS/wqnCiCnH6sI1Zy
LoCJrXM/W551L5Dl7/dXKPG/sPFCRWpEyFiyydk1ue7tac/3Ldj0wbIa77e3LrOVOlbSz2mhtrE+
jjtEWm58b/oA0kms89Lq6dvpYTIepNdNP+FiN4+L2Dyse6hc3WxxNRbP1lG7zKI6GZ/h4LFqRWWV
XDT5Yu5bG9TwSI5H8FZO2EWUfCoItPYMoqy2u7gO51fRQZh9z/66Npl0loGDPux0LtgCNPsfC3i6
GRUGt27C+3QuNzrB72ojAwnsiLPwognuFm9zVU11yhAzVnA7Bjh1ZsFLsrbavJpPMdKA2WH7sAe7
3z8n+zL8o17cpzILcRenaVda03mBIpRn6kz5hbj3Zz6ayjHBGeVJpLOBEsmztgp/yBMysK7sUVHc
wvYE7AN1n9yTrEPlfFcnDcEIyTj+83w2jtzrZ2phQ7OG5mpDGZ5x4qjHsRGTyiSxiAU3qKQSI4Sd
Av3mUF3zMh7c81X1hX1TRmv9BNtKqhl8efHHZmMnt6OLLIjdJZxMFofO9FDT5TmllVOb/2B+YQdp
Fg2KlJRSJhWkpcys15jK2yHcBu88y7b5DOOEk6NrTPln7oaiO7Bz84d3NL6E42LOM6lcQc+PTRcX
Pybspr9+PTJs761TM6f3wbNPJuT4MNYF0PosPevAOGlVx7Ee++U52HZ5dpjvDOijCIa0qtiYjmDv
gTzxu0Qu0FenX70N0fTLyP49nja1Wx+JWLST6m1MnBP53qO8tETHz2lrV+ophnVpDotrhvbInq53
4ksMKwto0mLTfuZwDpp5dvQvT6sRHjHpFctpLLAEKLrHVWYiZb+slYr+W8fKaTLz/+ejxwUicoXG
Gvrb7E6bb8jyftmTqRyYjFn86Z2CiOjBGvB2Vp0dnrZ4buqcv7J5LUdrdF6TnhaSdHdnMR+TafRm
koUiDcKzetAILSVt4RG6zG+A+W3sETsuXZMGQyH7G+gnshMpGlPTMZa1b+dtOZT6viCc89F4GhkO
h5P9r58jcSfQfa8nYTdUy7WhCg8NR8oViuxGgVyF17xKcFtlctrdhgQzDwhLrkt81waxtC6edIbm
QF9QL+9ZPcs1Zd9nkfe6sM1h85S8SdoY5tllNYWmjt1tOGxcAgDIpQUwR/rcf5PntRC+cb/IQ9W7
I5vK6sou7TepvghjmLn3lCdOlrWWhuO18+tzUpfNTMto7/E5ONcHVkhV5mHJ6HUJ0ODWmRft4GPz
UBBfBI5CHgFZY71PApsbDkRlVIlK26FKKFvjgkJE4hleeqvH+nMQ4yofxraGj0RWUsUpi4n8Yn5u
dMqiLsLUiRjJ8l4Pw0tPLH182+wRW5A1B9Q8EMvtHXHhdFNu+mhv7oJglN0hKYsYACVQ5W2SWK2+
s2iIvBvm3aDfXVwoPF9VePnnclyHM9eU/T64nf03cDXNFdVVnQqSM3RUhQun5XmzCtUS3tcF8jCX
3nwstrbvv1QvGOK3NrAf5qXskMKrHr+t704O+Kql5ymNh4qvg2Qg60KACMyCvwfCJ57Lr17b2hfO
cVkLuCzGm/UWFnuvTrPjQ9sZp+RPlzMSnItCymtlofYXmRpSoScYTr29lJBRcya6cuUfFBs0vGcI
TNRd1NRHZuY9BMOnCC9lz9oviW6DKINma8drlId52Vr0/XmJLyg+iwofxqVWZfAxwk/e7GbRQzZA
05eMTOsujlr2lpUKlolr14Uj3ztwlY/eaBNk1n5VJ2xxKJa8qGdSibCRN+ONBUH9OjI2+e9sg7N8
8j01Rn/B3SsUAlENedMBCKlc7JUDxoMMkam33Ifvdp1midF2dhndPbu4FF1DotysscZfPEdRbIKG
k7Ma1rzQ/0LL8Ac3lqBXRBqCed2bjZei+7FZjcYkOdZxFUScp512z0LI9rUpx/p3ucIjE+EylGgV
nGQzWDv75i+chgPBYODiao5zFc9HbeTi5mAFaCCYxxfabyITkv6ZLMltryda8yK6QRBHdQFyom2Q
8ptNgVHAxJH4M8CbbamqQaEOTuds5la3rXfQFMBv2F3cMQ+QvssLu8Y6H0SJySCnqDC8cf2r8GCr
OMszlBeaGy6oFEy5DHo7E9SdTo+DJiYCbIwSunSQHG2jQHNw3taB8zqewv4JIc/oP9su39PvUBph
zitneZzO9laFr00s3ehArA0UtiLEpXqA9+Csg1kGhHNn303w+pK6lpbAXLytoeiBWTpnB3kT3gfM
EVd/tzTl9BHuHPufwq8FK+j1zud+93S2Jsv8huC/aA9qJ/Qs52OWn+O+Rut93dtucwFlgfXv/v+r
GDsWPl8ws85zWXuIDZQ0zSdOwmpM205huktk2ZDMW9eNhwvbyItSjDxXmXUbZ+5YEAc0k8fyywfK
4MlCF9JlijaQ/uh0PldVxL/8b9yDYAdVj+23cFD1j62rpkzRm9jfwxyF1W0xjZTQQd6Fy9HRUr7t
k+7+xlJM5kDGU7PfybVbE0rP4pE0Ua8ivNes5AffOM5c/uusOa4ywtcIeMTNaL+wA6E9JyAHWSZK
ogCiNkaE1QTOwv09c6RTflzI/UA+XPlnRRX1tqCi3/kFGifMY38Ehpx833LzKenL/beM5uGVLvsE
fZKZS3GkwNpFV1DVYd4NRNaTJzKOZBXZzoR+wIzJQrOeb6r6bhaRq9KmJXkr98oZ8H4EmrwzCAEQ
FWkV/ENySxgwkezjOyVvEzElU6xfu1A6Tsrd48Fct8Qs3hnJkZhHZglpMAUeLu7HaQbin0dlRQdJ
0uX+e91628+2Zlrte+h3Zzz4vTT1wbUK8RjPvatAqgS3WDGTpfkc7laIHnjS+3jTKIuRYWon/z4s
vFUfCL5aqtyoJrEPHG/STqs4oKJmhK45DLGcTL5UqNuu+Ky+6+PZCY+b3oh/rIdR6kNvNWEIz6fF
h7WhDAQiWPnM2x3x33NRRwkH9irD24I54bXwfLReXoJidQOnwXZSjOF+TJIpemQMGb4gvLzpIZ7b
5rzYrtrPw8hfTTqGaB8cf9hINBulfLT6NvoXGsGUAOEa90d4eP9xYvT9gixAto9LBoENceHumI1S
RXEaVAggLoUPwmSVBF//bb3K6LRBHQI7ukvV5kyZSF9mAwUiu5nYkHHsN5tcWbK9ArtsYggPm5Up
RXfDDGpLVN8HWnC5rynYWZhEBWTNoQ+6EvEXdP7LiO8oyJbdm38KzTF229AE4OaFI5wtl9dNklW2
WRmsi7J+XGfVTW91i9TvzqKe7+2qJzVp7GtzDkGV5y/W2fkbqrbzHhZRqC5HNVMEB4vJ9c4M8KiZ
s1vmrp6V8lP0EEmQVuD76x15UdNrFQQUjfEkcwTpJeD4o69XPgwmpMcU/YUW6bbr7nfYrUF7w30W
fO/FWj9oonTeknkMySTXAUJ35BLtO7n/W5H5NogrSiY7fgLj95f7KuTiSeVUJWG6ruH2Y2ofSJ6s
ntKchVu199pualRScPkAG9OMHCIeRXzDkO5VeeXAgOQ6LLu3faMt+0hIxGQ/NtXGycMuOf30WjWP
3VRYPJI9p322FKI9OgstLRCIILGfuidsn4wqip5JVCr0w7CbffoTDEY9rq63xSeG+8I5LMWyJcgX
reS3kW3AQkghAKgSqiLnT+QhEzy0mzecrv0ZWNU6r2L025OkyjiK9vm28Uq1wB4QepdtYe09SitY
/+Pa3TU9Mt6gDu7iDJ9lY1r0R3MCpNIntipvZLvOMJ5jlzw4cg39TBcx1DL5YMI9l8nSv7N7d1DS
qi4fOQRGQtmQ935LHTVf3lYCxl/BsU+/G6u3phi8KCvBjPidSfHhYWzb+FjEbVUfImOX78KuBucc
LkiOUA+JggwtOXCglmoeX6A+krTYaRVGRDp7gE8zglbGh7j6JdZazIc2TuRbgREmzFEMBE/oYhFy
Ofx+z91M/TRHRdl06TqN/ny/dlb5BcBKI69d1wMpo4nkmA3Ldr7xfKN0poaajEfi89RfUD08nDOR
qyJbGwjuA0lpe0hMTZhM110ksl/aVQwucjXlVMSrW92DSVrv14q1wr3ZYme/YWlzudO4VbaT6xvP
PLeAX/81sVZWJteIrYI1swyP9bpFH4Zc6eZB1cYt2WBF/xVoK1oPKuQj4YytDVtJPQ/2IdLRAvBT
iWY9NyuWW5QUXnkBi276Y++EzW3oITqGExdcqUJrUH5jhPufpfzEOpVClPw6yejeN4DMFk/pPsnc
VMQjMXm57i89eyI8Ienfzy5LwHXdn8aneLfc6jAHAU9mjAjri/A4YNG99HpU46J6qaeoLLNxXYM/
XRihOOro7Xt3ut55rVtrs1DJhaT77Am9s9kYMXocrW4JvqJtEX/q2tk+CMkIwywc+HiZ0ywDgtUk
W7oGkfm3ITVZT244Wmxt/erdCTSDv2pUfONxh8aJUHdcaWdIuRVHI8XaEm03U1vd+1JniLNKxuJe
ituliPY+m2a3eackytHZTpyMdTLdlfKnD2h77tBGwZ0UkfhAweMPqBEcPii3DgMoY/aIpzpYSnpe
62T/b7MbThsLOcBdYaOwPO56j/cUrLb8KtrVRkBrBQ5pU57odGo1MO8Mj8RKybLG6w9G2v3qEDIi
zVocQQeRPxA5M1+Ddc4ApDOnvDO7oIZN+VzwWKMrry2AinnqYyQtftiThL167rlaHbs/j06gHkMo
jSZbEPtEKeEpqklJmpmma55ItKVloCFdaDfpkqeoLawX5FKIMsp5ad63DY6uTze21huiEtoefdVe
o3debObdilER4siS/omIa1/nyxQlI39hiZwO/cNg0gH98JJWUyGPgP8ThGGiK59dYiu33wkhVH8a
v4j+ogeKbr0pAEh2duZ6dDp1mORxslbLofSU654iPoO3KKld/4AIbr2sxOUsD7RvtX/20arsB8QY
wXYzD0qsj5Uj42f4zqHP5Da5T81OGtnNNjjd7x69N5Ir36ZSrrP29YFew3BP29Wr7xCZLCPt8J31
AUNYITlGo565MuSmcPdOPA/Sir73oV6SP4gNveXYIDj34TP35h6tPOCjXP3kZ9hiYCUPZdlhwlhK
QYjbDiR5bYtvnVu9NQb9qjb9TUBKrzp1s9N1+YS60L+DDCme1hj+/6imXgLDe2VhH9XcQO5beOIo
N/Bq4CC21lcb/as4sliEx0lXtjpeG0swhxgZbyjWVojFFtKtP6gYKcjLNq7qq5yH7XEN41Ie12Id
IQjCaSyymtaf4dAGvg8SsFneRJSgG9yWO9K/1J6TgUoAwenzsfd+O30T/s49p7uxsXKDrK2992Ld
jy9BV+8qtSXDApr9rXXStVVrHo4suSkNObWThguMNqng6C6OsnAimBgZiIcyvlZ/Ioqzj3SquFgg
1kXflv3GUU8uBNKwaejKnxqPdMjQDTxzy3PhHfq95yyEgJUuuuORK5yIeKEJ4w7G792NsRsVwz75
WYh3HdAn3taKW2Nsx3dncYF1WFRhF/erzQAV+bh0J2rshvZcUIf9UlLM295Nfr32zNTNfovGRX5o
wtVvtSg9B8Cq5lizR+yQUFJ6V07ue3vsHGi1ifz7eN3t/rQ4696f5VDbOu8XJmGQJoDg1KEtiQsb
49x5DJBxYzP2WoRZg9N+sxT5+IomZ58PTo32BRV+RQkrSsvqNhAWnFAVVQ1PQuyp+64nyO2AEK0/
2HU4DKy7seRHEWr68vEuHke5dcMlcSWsMk8EfPjOtzE/z7JEiDkJX94nktsiLS1dhSnC0al4jDeH
TJKu0H7yVCWU4RzalfaC+2hjF8qo+EgI0xNl1zNuhGLLKxWyjbaIl+6gm4fhxAa7Pgerjz6t9LFd
E14Uu9OFY2teWNWG4W8cAWyht18WDnKTxH0WoGYqjgGNR+hOhD04lxV0gm6ImJNkox3sbapF+xNF
8GQHCtR4eaNxXn9ZwOwepyELX4oKs9THAakZLXWymdFqOZt4d+tqr45d69kOiYtcrgerkgHE9Ljt
3DR9SXV82Mj4w6CcYCBPwgr0o1FI+3d0A+wTA8LcGnkukFmxwv9Xsd3meiu6INsDvT0S+CDVAY96
PWXGrBqCYFt6cd9DHsm0TtxmyFtDZ2xq+NwV73WrVQ75ihZjsULrtHGqbceZOp3qWBn/qjFQe/Hg
q02CTluyKtLR3rfPJuin532YFtZG+k/rTCK9D6As8cikQdfWKvPatTOXnacZMLfTxa+A/+WT50XL
azcTMXPo+SBgDKMNofEkokneeCAl9yBZK+mi/jVsweXqeJx20zbHuJIR8f66VrhvUD9OWalsu8mv
bn5oU07N7wjTgHcI5bK3xDq7Dev4qmjViQe6aNPaHxDPJj6HAiLDsWDF3hBFjWhwVkJnuubV2upo
uqxFYN/17hoDrTm4GGd0j2AHweCFt3aE/wpvw968UOg+w7BF/Xyr2i3ipQal+m4LewiPAND8u6Ll
Us0AJ5bXhbmjSL0lqa/RREF8qFXgtY9RINfXvfds9dl4VeleFuook+9+C9VFzN5kQdYXlf2jYcqm
h34iEytH/e7LbHFasZwKV7UnF7F+89eJxz38Z0tbDSnCAKJSG3d2qBOPR/uJqgSAOmnm4NVMXtd9
hKzJE3BsPV0fdXN9ZKTugN6tKT7xU3r6jBNivRFeV4bn0BMuItvIdAcHREwdMOh2Au6JgMZLicNJ
8ftMsO0FoN2vsuw5WyyU9f/60rd/CB1EfERsb/hYYF8CatfXDOUGqCk5rTuwdraSRLNA04oVGbnd
+J+gZ850kJEcFDTsFvwki8ROgmwS9bSDIPprkdL+XUxTEt5PYjPr585F94trxCS5H5Jbl6HmKCWk
Thd+44wBpp1wO9cPGxtreWicUeiMPnAr5mtp97MvoYtQRFVtmPfjCO7Rz9J+nSo4zhM/DEpIFhb5
KZAEzzlorjsfXDqbmgOLgPg741Rs/llh0f+0PQqOUzNH3pIP9Ai/BDVsWzMZ9n8P2CRYoJor/WHz
WNMjXNPvnCWJMY8NMl99w9s9yo9aRYi40n0btt/AJONy8iHIFQuqv1BPiLFneRdr6TYviwyClak0
RFvvm6T7r+h8586bdiAi+swwqHUxOfFFuYMmO9p29C0SRGGyxoj1ZYl6jB7cnftN72/9mmqrQyIJ
Y8i7OiU+J7K3Cs6eaV3CpyoUCim7Vcb3szcs8fWBWWB67NA0bVZ6U1L96hpdNikjJMXPsDcOKUM1
3waJUOVtjaRwuixbNKJln0MWgiLumUOp1JoYk2Wn99zycaik8epMmonFY7bgh3CfFOzSctpqW73x
ck3buWmWxj6VXHxnmDKEVMu4uPfEnDr6e4M+KA58yAhFfUKr0Tqtq7xLWjJOcidiH7ooXIY+ih/a
blM1KBe1WOMY89/iU0z46FKEVZw2WDr/TqouPopmc52jS1Tqz45R/R6oCTG2AgE6BM2V6eHjtSGN
o/3/R3GzVWDNw/pvsWPz3k5IWVNnWutXn9SrPbfFPD1a2tfDqQ8F8F9v7R25vEEJRucZXvTjuqAX
yCmqH1TWOn7Qf/fRPIJBOmPxD5ClxVzijlt7HGccI1lb85Ax4bTlr0rYkGjMrHuSdb0Bb2kicOes
HBCs3OwanGjtZlBa5TQ2NIMEl2cvbDpxbuCyvKfJ2s0jJoveS/cl1LeCHZ0rmWJxbu3ZrpbUYLBm
WvM7fJQ1aGL4oDZMHhjtOBDi0bVfEEYokTvcztH9Jqd+vGhaLbGWkcjmHNiv1CMzadOm5AxsPAY7
RkSwXxKP0XAl3pqjv7X9PFiAjPN2Kbe3uGFkvnHaikXJ263iVnJfElYQrp9yLuDkvBChzZEVGwHa
EnNSHAvLtT/3iREt7ZpxfQ0w5D3hggc/6bdCfFnLVrzZQMjgcHpph2wcp/IHbI9tql2sFREZM8Ef
2wNdBbpjkodyFfppNHrjoW8xx5xiu7fDvOVuegZ2CYC3V5y7pzgugnftNb31njRewTjcRfHnMEjz
a2BuRGVhaqauLVAEdtg9UcvWZiMtnJxufhA8qIKoKNyP7GV7WN+VBEDAGfEzAUpQYnoDShLYR3+N
7fVdBF1UXmyxlNfvp6uwjFTKY4BlsoMUuQa5hWNUvwJGFvW5t9vqC3uMrcDh+gn+MMCydOSM6PvH
vrODBzp1avSjZBW+dW1v/eKr6XWGTK57H66cbjZ4ZfR3ozr53zDZjPerJ70gX0w8iZ+1X5rgeoK6
+wBpLO33yaWq7wZts+lf4d+DkpNnicFuGpKqfshCxtJL78PI+NtUDoNaa7sZoWQbgixtUSS/xW17
W0Sbp16Q3no360RcI/FxKAvOfS+t8ezOAPFMr/HqH0ERahTjO4ohqNQmgZGe/O/F9gT3DMFZBLtV
+/JEFhIGzwZH+ttc2/Yfby71zVw6LaCmgDtHImjUE65f+YxcrRyANciWefYrf3yvB9f6WDsxednK
3PHozLZVnOVsWfdoPIvl3e3x3eUklW7nZNaA2Fa3NS9Mid7I11duboq3276NxyFClpvwBKUu6BNp
AYGyz1G3RsPJq0s9nnw9bupQNivy0FguQfOUEJVTf3lDMiWPAANqu58mhstcqvCUWNeWidX97ZvG
fYXWsWdm7lkHp6qw3fo8Y2wYrmSX+2+p6wIMVTbLM/BYW50RNdaPrTZb9QT4EFdpbcL9L7H/HE8V
RnVlpYT11evRr51oAKfra5PNRcQN3fe4wzLp13500gqg6Rx0QSQPQnv+qVvoUD9WJe0aXy7ZkVU2
Ls0E59ygHQPfAgrIVx1j8EbhwIqY632o2ouQ6/iXo7t8M95ibQdHNFBV0pvxyTQ0Nv+zmMJvkc3r
/XaI2Hozv96j6rA6xjvsrgzafOziJj4ap61xUygQe9HyudKfwg0cBLrboHk7B6OrUzjeBZN6/YmG
JG4xWcZwhQxAxfhmaav/xrMB/UPPkSITQK/Swygy4fOsh2G4FeXoOMdoofbwtM/YtD9I694XqDAw
bLj7oQ4Z4gOfQVlo5EGdn/Coowf9U4KeK1b2vkVfjl8ZeNy1ECfiMUCSOzouP8qk4vpIX4EMUF5v
SQlWZuPTYhxdf0Esit8el4DDA8ZCjQi5KY/BSC7uVSEQvUFDVA8KUw49FWL0h1McSMS3W2g8qO9Y
+ncOk/k/t4+0czQx/EI6khHzZ2a9ry6Qc+1ftw5QJZbbtn1ziEiFxp4x9IhNbvivduooxufCoZPi
cXOnVBsMsblgL8TJE/QFxLKfRL+xyXZkgtRd7MAkdcN3FGGXnsBbo6xh4LstyiWmOG3ypz+MAmjI
ht0PEgIu+qG/eCglXnq663kphVIBOGU7/NtWO/7yVywPhCJB6rql4r1PLJ+bUc6zjE+TtpG0lmGv
vqG1m/GMeC58wHpe60ezID05s8xDMBI/b1ZclIv9g+8McAyfQnnT2XhJEEI6QmSq8pRzwMCKKTNa
wvjWAX0TR2ESrIaED6Dx853Y/SuNE32uk1wf4GmByPu4394X3uOOtzzsbjHDIHbrV1xSTefBWdi6
rR/3mcSdo55Ln6OknFDaV4i7b6yAGyenRWx6JCJcfse14/8jrae9NRo/AHSZP8DoYXr8R+Gb9+ax
l8KWxv5sHetosV9Mu4Eyul5vunxbCQBHr1givuEHZLdFMmGeeKunPygeKQKYe5ioc+vI8MwAQIZC
P1i4kay5R4dIZmSTV6PnBl8Ja9SaN2XQu0QjJZU+e4txt8su2v6mD+z62svVR/4Z7nvospLUQZIj
BtvMvwJLu84FOTm8O8EGHeIlBHMzUhAe/HSPenXHllcnNw4r0ny/IUF+HpTf0fmlu5r7PGa2PcQ2
6Xxp02z63tuvEIzT7EmU77Pv85dYUd/+rg0+lhPAOI953DrW9EIckT9kftEkt5VlXQG3ImweA1oX
/9qISGz+8zq6tau4/M0mkBiiTwsRXghs68WtFKDZL049WvWlN1Nt8gJFPwLXvneAiLC5RE0j26ep
3RsnBaYZfndJAu1ElBks4u7QU3hYSmer8ha3+QMmUOyKrJU+Zu1wV3d4LOHeIwYPN5VutyJJXSPi
Kee281XuOqoNuDSpNM3kvG53bjHXP268+MNXVCnnPwUv1De53Y1Ff8B7VD3EwFvitA86QdVHFUKS
LRzUj4gxPPcP71NX3HbV4D5wTlYczkOwL3cDBwKGRsHv59wJoDXvpg3LurkEcIKPe7Vs/0WokX5s
dsmXhZhF/6BMM/+K5/9xdma9cSPblv4rF/e5iA5OweBFdz/knKm0BsuSbL8QtmVxnoIzf31/rH4p
pQUJdYADHODUQVFkkhE79l7rW3HYbyOnLYbPBYLvTYTtFtd+TTZjoTrPPxGpGR5EmQ9MPUMdbWMr
KMONh6I63NmBo/IjPdeiJo3bZ/Xl79cj5daQPnR+I9qbLI2TK493Z2JuVdNrCHoCMPYdTWBYUVma
rU0U9XjyIMI/msMifESJ7j8UCh/vSg5e/T3sI2eZQSdxuyol6XhrnylyvHLcNPxRFoxkUE/Q+yRZ
g3HFhk1lvC8TyfcVJ9gxVwbrmj4GSdB/dalXb0MzK6keHGt4dk09fBkTYjgoMjt752PR+p7ouMk3
iMeMgyia9IfSLQfy1C7aFdMsC4g60mV7EzHE7neBE0flhohn8RXFU/nDcJPmijeiZkeMEu9zXsUi
uLJIPriCaDLax1CB496hnMUSCSGo+wwOuZo3GPcwpFSgRIIrTk9Ibrycgf9qYvDQrLQlO5tzUOl+
YyjnRweT154tMPXyR9pITX8OkedlO0kcab8Dj1C8ULi7NkkFviXYpSyw87gdlHPQnICw0TV1iSXE
GkNrnSSLWq2MEzM/Q57rh13qtzYT3CIr73KmkLSGzEQh6x8Dd/5UJJTQ1DOdtI9FbfklVYuVBrvJ
pVGxHTzT2kV0rjkXM4NAHBfk9TrF7ku2Z9pOuDwnyzgOAwXKdmgZT60E/REUBVMZAZroh5LTFpAk
fdX2iyDcsthtQEk3HnKqABsY+szkhuhZZll2MmooNENPeFpOjucOMPfMXpuBfFmBm9Pfh6HJvgRN
MeWnbCqmmyYNumvqYIaVtmNNyCYbpz4H6EaxWBtBQxFuG92NhdPfwlfl9ldNUfrzI+7/+doTbRVx
9LdQTlPMahpus8JIzifxefRgIO0MOUME5qkoD7oLq9ApUez2e7fNs2FnMGpks0VIl2zhGOQ3JAPz
0bL1OZ85KzvFIagAmsDfqouvOgu8q9lkuV9R2OaPtZ3kn3pDuuUmzIJ2xylMYWSjyXOk0EXBlJYl
KH2yzNTOpQyXHHBLydja8+r5uSodVBPV7NabNg6Ca1gmbXimVehGyVrnwue26v7RSEP3VGHy5qky
QtuP2eT02wYRYbcqaZfSmI89K3+2BhIGrroEw1u/MmJnLJ8y6Cq/8tpGPWa05mjhaYd5P/SOO66K
0i69HSUdxU8CRCBdwSWsGZelE7pEBvRmuM37QFyVplysQhj9EgT1ho0MYVE9rtMR2TkeOMuhS9tC
GVzpapzcjbe0YWjMOAH+OXzq86pGidReGxNakZsq9eTPqq1sNPoUCHo7O6MvntjhKnUaieGbGZ2z
+K6isdTYw0ZpoIdwk/kkU+YxxcoY+tbYVTUV4aYVNSt4gaZzLfD2h2sf+SL2YfbG9Rir/pp+uc+H
VVPX7XSKT3XtF+ZoXyGnIoKc5kCN5DBO9HMguzZ8QDkaNcBfWmQnbVkDFlJMtzD3p53GeYuBMLrt
Aqv6jIyoxw/LWVCtYXX4v5yhU+nRK6P+OR+n6FOnegnPp8rdG8N2XetHCgIJdXSEUmVVMd3oNkvR
zqEgSjEe6n6SA8SAYXGRTaG8k4IsADZ1o6IRanVNc5enuOe5WIFtTMkxbrYqrp3PwWKFpeIWTr7l
DOvgTm6QZuBgikpxh7gCaVwvwvJ68R0dxxypB62VnA5HriPsTbUf1w1H78KL95RN+BpsOd3LCkrq
9ynEAdb3vspvp9KJimMURLr4PRh0/VdYKBjul8ypmwP6XO8TevaWyVht4W3waavRBgp8vvwc6eAd
038KG211IH8kLJ4n7eEeWdmTO32hF+7c6U6PP2OmoN9GwzCLR9uv+2NP+i9mLI7BdGiqIqcU8LIX
Mwyn34JBTrBq5665T/mrltYII+BNGmFR5EAWi69N6QWWvSKoRfF9Jtxyz9ysyn2mpW3potynWGKG
C/6YJM1qYCxBO2NrhiQIRSh32x32IXEKZ2nG5Z6FQ0cn1pMlLQ4ls9xaiAnZOoU9/0RY1M8bspqV
OqUpfci14+jxqs7ZxLaplYY1cCqrtO9lVkf6pIqg+1Ey/sAQBVXlcbG1xvAU4vGaZZGiy4vZoXc6
yuk964YjO8gNxBZbJFdR/j0yKhbeTiTaPybNYN5FE/GZB5OPJ1yFU9pfG50/dWsf/gInDZcsTRQG
uuvXHO7xjzIYGPBvmnCIEfyXxW8zgjm4yv3Ubbd2QXQVVO8Qcxh3EtADs2R4blF+ffOYajAZiCMg
5E7rRf4mBJgSr5M0GW9LcgOejHyamy+tzWvCq8pnjzS0yrsHTvFJ9+RJ9On4YOf2wYDV80S/ZzHw
11F5G4Qpd8OstDuD56iJ0iG5rFr5ReveE5sHiGCIk5mtgRM+okjcB2rtJ0Ld+GarcYGPSH57hgdx
2Zwdz1bINcywvbUDT+qdCajiiXxK+YPHbbsHJ5gFp/YG8+pO6HSUB3S2yckMoqBc241r0jmjQwAY
qkXyu55JpGcKztlXffKzkTNxXyr+tZOUk7qqy2k4l2FYN6chDjzGaApWzJpOkqI/QvsBHyz/C30i
BvXlDjMAVqGeAKp4jQ+kw8qVinnYUMbC74gmi09u6sPA2aRNhEq30yE6APqp1K0VBGUEA/DSzO2I
KWiP5KKWWwM/H5UBrT6xwWVp5au5cHCU26Ul7uomwI7NOlluMcBGxrrrECqs42aeLcxEKtGHYZAs
MklWhsmvnANWC3iHENpVPw3Vt2ia/fKAwM+RK9HW4ZdY9uFDjxOeAabrty6hAoX+Qb+K56WitPnW
ZEIwIsJZ4q0wE+kzs3lGA62eAHFZ9hipPQbD+lfaQayG6KGmYNXFBeaPALvotOvKfribHR4mk9+Q
k15E4/JJSpt0cBxkZsi3XKjHQPJbnAgwtoaMFU4gkjRA0GUolAz3pPAJV6c484ARFNT1zZ7ze3I/
NSz06xA1WwvZnqby1sPUP+yyAvzKSsUQ4TZ25Af3XS4S88Ysc3lEF9DFZA5a4Q4ic5odJgJV4yvk
d2xtDZpWcfJ7etYrZmgtTg0fiCDyJLlnLqn12YSyZq6V7ssvzeD4X0zs1M5O8/Us9vfS2HdVXId7
3tFlve8MzXrdVemO+W6Hjmi0vKdG5ggOm9FAytQ7fJh+Zzn7oe5QbmSxlat9Xzad3AyYS3fL4BbH
C0bUpVfp0BTF6iiq3dgO6rOhS+QfsVO02cZHtf9tguHlbTJUw5/RpDN3CvAeI0on21Gvuspyc9Ao
EWrmUWvcPQYzEx+5KQYtCrGYI9vooiXEaDQCZ1tkhVFt1smqhcn23LO7PozlDHUAKZJV3wxc69qc
cVJswWgYIdfNmsOEecq4ollrkzWMH31ApJu6xwCrarfJiojWKcvH4K/wsf29ENcqvs0TixZozZxq
ZTJ1DK6GqSvErgOy7i+kHNv53XiOulZ1qwcG83B0UM8lTWWu8DF7Yh0HfnfHj9dnjDWK8qdPPvDX
CmmPd/LsIBEH0xeTTwFtWcXZHrtZ8sm51neMXt4je31qbju0n5x7Y9P/aWrDvAcTwDm4KQc6Hjka
X42F8dmvm9la54BlutMchGa4p53t/65kVUVH0xYhIHTa8cZ6sLtq3tZkEY1n8BN2vKG0oiLOy14/
zTpwopU2VImV2YhMpCzKpXpPUWP0R1PmLd+Qn+Xjzi6xE2yqkD7/VrrwPYDuEciLDiAwvHuYDdgw
ZIgOdzfTZKS9547O0aQZXDGScUCwuQAVT50KOSFDHoN4MI7NSNCfcBTrCNLFu6QeE4fJdEfHO0Iw
fGUrLO5AYS1QcQmzI+h9ljH+gLUSPNjSKOIDvjLrJ2Mj6JwUagMszs6ythNdOHMtVdOUTLxcbMRp
n0Kei3DMsKGLnuwpt19I1EiIKf08lN/FChBw8eJg9CpPnkuVtk5y9v8twV/egvKLcGzyXfkc/yGR
dA+UXfxKJSGO88aZPDP5JmrZjMjXKtAoYTTnt7ZPTOR+pB7mDadDkH8G1FnStZwdugopy8JXI0N9
fkAo2wCVzD1ai6SRFCiyC0sGuI49wY8+mDzqm0wzpDhSnWTWkXPVmJ6Q75BXGtKGgz/qZpHC4atA
KGDPZhA45zXbOYvFPF95WVfgGsnnTF1jom2La1rR8ptXM5z7YsCDUduJDh4XNBB4gbiYK0xSdpbM
e4lXla5ZF4f1Tx8B5CnHxjWdEbyJeW8POIj3vdK6v2GyGtx0pUx/iqJt4s/IwVEw8g5ONCvxHHOe
qG1iTUTXu953m+Z/csI7FyebJg8pK1J+wBKrp4UorG7K1jhFViAe04lIz0PajckXUbbADvqyHDAU
pCGOIaXi7IoH09/6TVnGW/agMv+ZNBQ+28aI53rfufH0CWU5APLJ1PJrlCI0JHW847MNdRMhhvXC
8aZYdJb0otRnAagK469lJ7uavv/A8IVRwucilMgwcBSk3Tn17dHbCSMv9rPgLIRbV9TAKfg1rkyz
6us1ZDRfbvvE6dWuB6iKct+F3o8BI+mK42Ar/Q0EaMWwwmYvOhQjLPbt0HDEOSTgIbZT4rflje+2
xVc3ntMnBTyQ05AZTF+mOUnKszUirNtS2yhrG1oomTfhOIfBplUTeswINBPfRohqix6zycyIIyGT
/lFZCApzQqwjQELz1QhKqNuXfpg6a55f2uPyDUde1lIXnzMjGYwHhMbE8/oJsW1nj5zMYIsOmeIZ
6xHHJXMYiuzAaS7Vnxqjbm7FaFf9tm+HPkavkETu1oSB+TVFoxXvvMZvuz1jlugEwY6j11hZ6D0Y
l+RshLOR9NvOr6uzbZeVA1HGm7N9E4wWX7GLnpcTiJF3P1p/RIdVudAAMaP7aj8jbIxWnCwsTpaz
mdtgINO2fBrZkxB+mEabr7AKFczR6M6P+K2cJAeA4XXVCnGrPd5SFFrVGjokLV2Vlu7JSpB6H3td
DvGx4regYYAItjqjCR2G7Yye6VOq+tC9GdrUTz8NYzwylk6bcY+QNH4eDMMT5Hcl/GimNVtH+mhg
nyxZLB94Y7gvRdTX4zVTYE/vmiW48zQaeAIZIwzYwRmyteHWBPwJEqtxxKNRuh09kVm2bP/eRNsH
gk6CgVTGCt+Cmy9uNYOoItUWAnLgzFySHpwVmjdN5YcDxDLpudsK2jdLQkvptTMrukewi0D0zbYx
PKPbcF/SUuPEVnmCAdkuy+kTDrjomSqkyhcDfLvxhxEl4LKWbzj/jMxnozH8XOqETi8yDnqDQgs7
YdxW6N+Qy+KfyVwwSgoo+vYe3YDojG+MIIcSHVpHSkebdffxUHLCayM7uEtrs3zGpwO/psYjP25T
syEONspn2humMklj8Oh7+lAdLIBbikWDjQijw2OU16U6BWHZPc7FPN+D04DEQEn+G9tUyeLj+U0F
jqHxD3aDjgtszzx9EWntLrKGCW2g5O26a+woOcSGDG85OzGKki0W+lPmNhyWFv5YuQYUBlDB0aaR
rFTbm96xalP93NUDZklLY7AHSlvjYlL0IaaDwJdQPVYZJNrdkhX2w03HtjsVfLt7fMtBezW2RfpC
b7ERyMyIQHMRbLSASHGjvPg9vil6emh++X5Dqu9e5Xa9BU9X+ittB/neT/yQ2KiclshpTJLMZPw3
W3RwXTwL6Geq9BpqWZhdg6thKS77FACDtGn+buqMc+Nyku2DkxKMGLfCmr1yK7QPuNYtcNStHMCy
KDXxubfXJV/ad0f77XPtlcEZBJBA3zy0KEOaqjYXmjzHGwp8mc7bWUXmHTBoRFDaz6o7dBIMuxt+
5kMDFIxRPgfF7wIlfLpB0AvdGYYsDPY5qMx0a6S2fOHH0ua6AMQdHZ14tOjbVAAR14Gbpe4VW10X
7iETOdEePyU/Af/P/qCSImNncm2vOQeIo5cspyngFWwK9RRRo+hDKGBZm0Vh/HYFeSaHuehiazcm
3Vwuvpr8Du0rXVmeUf670A6dSTdt55c8B7j3CZCLtndRL9pf0Oyj3xxqxusYkeOdM5QYAIvMrB5T
ZdoPLHr+ddzl7Vcfx2S3DQ1fYZbPHXxbg/UUUkg+uvM8DKsQIkLLWW1OiD8Hhn1M0TehjYuFw3Yu
prbZpJwz8Lcrhf6/rTrYzIETuDcZgnuDJTTpfnFoZo6ZDbH5I0at+b3vbO+bqHpCI8wE7BEn7tC9
z6wOiVRJnC/bVCqHK0hZ0l5ndCdK8Y3hWB4cyzJUwzanAeasE2zMeke/y7ifg3j+bgmt9YbQavcb
DXNec5KKOCmBoNW3E0QDYAagWxiCI0y6cUJa4iuKGItSqTDja6NGmbny27Actr4hM3poTIU2jY5V
x2idWQTCVWv47UxJdkvOb4DemS0MZlXgNEjoArKX1643jMkZKqd4aHvqAqPPAjJl+5EmplBM3AbX
K4x14Nu+vFazb8LfbFzxTeJ4uEPHE0XrFGEqWaQFMfNQsYLuwGwEQ39RG+qJUFXP3BjUgDvamlCJ
uqwHO0Ly0xjtCnY8FASo8tb4pHSyxR1GR9PNgbJ9RngvcM3BFcGHVnXMsMdlKFEw7sV0keE0GmbL
bPcRAoOFDdBknLlipsGrxmVKCJGizdsTQqjhgfAJp/3e2hNoR4Q6hrXPzJG8pYBWpI1OvJL5YyeB
aKFu5tp3WjYLRDfnL5pq3T6HMSgdRniDWZ2opcpzMrQmqI1xqH5P0hBni0YNTX1G5Z/s1Kq6nZp8
NNYpH6x9pmE4JxvXrnxWXZsd+9qcEE9s5zw28l2VdeqJswExbUIDXlwxYmIvjacZmF+d6BZsDBXg
sMvVTNkd2KrUy5Q5jDfugLdh4yTWMvA13OBhklP20hZU6S+uSb23g0lqdld5DepmBe4PUH5fM09c
Oclcym1BguTAtIH+ySqKHfdhiKqSyYOy6PIndYyZnMlQ9TzJOR/hNKbNsImxvfYruGS1Sza9JX/n
qP2u9NSIl0ViFK7MnjMBqw8tiFUHZ3BxHyHeBw47+fdmHvbp7WCoLrqKm0pi6cPOz+eosb/WZZlg
kNJhu89JgAUt6vgZ509jnn/G9HXA4JXa3JWhbB36OspBKdiCVP4U1BB1ViS6N9lh8FzaWjjThF4F
reHex4CDn1sJHRmYiz/cpL4OwrVrN6ywQcz3u3MjRAu7TLuTu5rsqryGu8sk34DUAkl2FE+ysZuf
LSxytDUWZeheyV78Tsg0yq7ZbctrbE2keDeBMLutoQOBZDrDqsgNhAlNUHjdJzW0yRdAKEymgOfp
h8qpWyj9U9L/gtVVl6uewMbf2ilFsAFAwUgD9pm6bTMZUR2w2kK1q53kxecThANs9QnzJ2eQ54EC
GLdS1Hm/cmC2PeQpKDqrjKOgt4LHxCJQZGIY8N5rnHU+A9jTXFNucPQaRbqC0iOfZYPYu0m0DtZW
FrB7lLb2PqFDx+qCJsl/Ql0eHSwdw+XR+YApOXFBc5NAZyIOAV3eIt0ZFbmj2orQXZh2nRY3Iq+s
XyXqgOrog47MoZU34pl4D8NeT2FhYx4tZJvsBbr1a0eNebv3rWDu15lmyrmdiNMRe/R307VUY4eB
ZQzNcZOnbvUjC8P4W4Ck8cGR/gjybdR8TM+kG4p8DwWqa1YyF6FAdtN1dzGhEcEh0WkaH1E9UFMj
t2uPyilNcFIIyZ/GIlZPCr4+9Uvfjwhg8h7etDn3P+Lcplqf2wYdX+Zw5EQa6X6ZlePR0QTQhSHR
JW+FaUybRjf0xd0Hw89wBRupky3pnjS6O1gGEtVEriXKYlpOSxlA1HN577Yzi2JV4blj7tn0zU72
hfutCyuJ0dya7S9yRlpIbEIotgkTazQbUDYsptAOp1O+ociFPIrlYoMw2cN+WeEUpLXh1waTVoGG
zemB367CnKV1E9ED2w6QmjpWG2b2695D/n2NIqSFXMY4CMa1wA5hxWuu5ddb0Q1p9iWEORIAvB4Z
Q6Ki9Pst5F0cCIFMRwZzgZryAxtyHG5ohzjZwbbR1W0rq7d/uozXizM8f4rrXBsL1qotQa4nDnkQ
vGeG/dXUofwScKxVWzs35wydEh63je0h6Ngg3aFCxcZYnkfiUh5zRBE/u1IbBfM/5TzkzdSDysCA
TWcirMyvAOizz6rXEw1+pF6ffHgUUAALwv2mUy0kKTo+TfiXgmV1QvZWRgqiYl/Rc4eDTa6Gp8aH
vO/Gr/WM4t1QSYoOuZn7Kx2P9JhtR8QAcRF5P2SI8ayrkSACzGGUVwtbAK/VnkwmfWv2Fu/GgK7u
y1TZJfGFJQ8I4RAeZkiNA6IqAOP4MCRyTmOHygi4VEso4j0MutD67sqGnvlA9td1xAL+yzFDa9rJ
BEL1JwOLCb3iyVcJKyuYd/qAua1unSzCg9Dh4qi3M6m23SqJJnvahOgwj2wmXQaVtEQ+3RiO+7nL
3Y5NLGNfqjCSdqvYqo2UUlLqk+xj398kReRRn4CJsbfe2PbfZ2+yH81oKqxNw2jWW4u+VrzRIdl2
4HLjie5xgbPGRnuUX02usAX9FT9ov0UDHu4zpcp0wsRstTtt09MPWQ3w2TPDBwqOp7e8RQDK6ZT5
bfTQDx4rmd+FdrJhHKRozAe0OzacptKvBtCPeg23cvJ2JIelX4uokSMEGmM8/VVzJuEgxJTJy1w2
GFFC6+h1Dcn8rzryh6EuMpJolJ2LsyZH5KdtRgkN4FwwO+kDDArwuWv7V9jiPMWLhoYNWMEQfq5c
JjqkuiR0+khIgw8iOLujdumAA36nNd6p21pHRfeJebZF+V7qMPhidqOYN1Y8O0cMR3GO3aaOitVf
/mDbU0FZt0Fgk1wxV/CBh/Oqp7u/zIpmRUVvcBN5gXxmYNc+FHYSL7UTWiyBPfnpr3nG0Sh6Gwuw
bKyAilagWDSQuNIGqXK5+wsHZesLL8i2pbQiey3YN08iJYTnkCBknj6IhXoj7sxactX4t3gCWsUS
rfSPaKwGrWMqqnoJ4LKcp8xF6LIbh3a0D2MXZucZnd33KUinY+u0ydV//9f/+r//+9f4P+Hv8vb/
x1n+V9Hlt2VMz+v//PcbkVSWw/ybMt5xhG9eZB0OVDMeqxzXLkDMT4H0tjHof/rci8o6bdX2/eu9
ERPF9XwHiSN6E19dhAGGyaTJDuIEZViMWmEyvhhdq685a4yn96/0R44kCwYadEfYnH9cnuzrpzok
UVhC2CJrVhvx1TB31p4NdVg7BikRbm7/0HIAd07cxlXjdr/ev/gfmYdM4rik6TlkwEpm1K8vXkd9
mOLKJ0mi0MmxEjEZloA7dk3Y4hd0+ggiT5r922f790W5ayGQ11n+xW85T9XQRi4auLnpqkdhg8ku
qtq4AY4f/9t0RW7Mdx1b2dB+CDK7+BmZmo0taQfYzaqq2RWeX2wwrrabMSBe6f1H+ccb4zkmfRXT
5b9dV4qLtC8nsPoKIj7oSU/eaz/JPo12/eLkfX797y/EedIhlN5kkiou0tkyU7rInGAHQM1tViNd
gRuL5XXHMByv5vvX+uOz42YcJX3XJ3FPYdx9/X7gtyV+JfedtQd7FLL0ZK1Su2RogWZ4RTxGv3n/
en8EiS3X85efiwXGwjn3+npJ1YZgz7ieRpu/hwBpbJ1uzu/ev8obd0XCp+UzqBC0N5yLnyqvw5lt
XVF0kku2DsrE32EfhZPbClAo9iDv37/eG6+G5Xk4fX3LYyp0+YmbBq7YXKDIy0RHIr0rmerWwIqc
Qc2P71/qjVvDa2m5vO8ez9C5+MH6pT2Qx4RPzEUmH5KqY+jgVc5LC65wj3o1+mBdfuPWSENH2UeL
gA/MWv75P/YEg3QAdko0dQZo3sMcllTlCKrWbOMfJTO+dSmiqrmcJ9lgLj8wiAftYmMAPwMV9EC8
C19AxwgBJ1u3fv8pvn0puLTLf3ze/Nd3ZQX4VHAULd+yU68MKxbHADmhNhLngwXqrd+LNYO1EOEt
q//F71VZSA7HiFvRCBrw63LIHsIx2UfuAH9trpPdf3BnTE4dKV2fR3mx9pL8MWS9z6tYkIy8Hwc7
3DiEh+3bJnn5D65k+TbgESU8tu7XzxDLP0k6HjbxVDOan7sw2OqS0PpkDPV/clM25krBI5SufXGp
kNreMeORVWqwoObBDTi6ASYMMBDeB/GRf+7WZD4D+WS2hlyRdNvXd4WwHPVNAGAYMk6BtHmAobML
KcwZyhMc+jJojXivtQwmITMq5dPk2xx6/4NHq4TyHVMpW10mt5cc4As9Qn2wAqMmEQnvOQ1LfRBq
SD5YkP/+d71KF/dwMwsiLaRgAmyZF+WJCPO2ZChmr4u5iL4aminOqh0JOqrQnN2IKEtvY62dKwZk
zZlUPHHDljtvGberI5oc7/eUVv1vRNqF4oyPSIsJf3pIYpMGr4EZ5oMN648a9eLPvfh9DAPRaiqV
vU6ZWYRFxBQ2GAlCIPZiC7xdrPOpjSEPgw15/zf5uwJ970FZr98MOCkYXgau3IByRPQAZy5XN5Lm
2bo2ZX/lL7IAGgUvgbb1WcR5dKi74IO/4q2Fi8Wf30suC5e6WI6xEjmJjcwH3x+kySCGON4g/j+C
DK8/uNTyUf1xv+AU+MIRBUt58dHRdkk6jHzOOmi/uyg29wxmCka7UGUrkELvP923LmYvCaOoPTBD
WBc1j1+lrbPQcBk9FqG5Lk2nOhteovfuMGb04x08aB/cn/nWNRUtAyoSS3rWZa6xj+OaKoIwTnAu
DaRfkgnQYwfV0aNcP05kfyFIseQOeOBwi7qovZnsgbPQnBK7RzdSrgw39LcTQvB6g6VG7Gq65vv3
H8yyP1z8CviMTYgqiqYf+8jrt65YfoMSqhYaObyWqkaC7zCD275/lTdeK/Ymn6qWXcoS4uLdDuaR
MSwkhHUzCSi7DswUz7VW2PGn3ftXemN9ZQ032d0tHrstL17gbLB7tHcUgIyJ9HGOiuBYMeZZ01RZ
ZhGy2PeNGYGH9I0zYSL636+sVNUseMRqs0r8kcY+YgaNh8hd+0Zp3LVSYLcQU1WecWFnX9+/1Tfe
L5fAY4fjAm+XeXmcRi+JLbjmWhZC4UOHSnmladjRfk1gflAWfBTU+8avKNke+QnJ63YZ671+V8jV
ge/p0ttHvdacyEgHB1i16qwt5X/wMy7/qovXkkv5pkVtw/H5MtCZ4J6GrKCAHTnzmAVlTdxBLY0j
uODkrG0HR1ifCMsyPlgm3vgaJEImJV3EN65rLv/8H9VoVow1YbeA91yPMCJwXPEmiCp5/tc/HNMJ
6OQWzRgP+Ojrq0gDsjxmU4rcORD3Tl0lzA4QIB/wWKY+Wry+tj5YjN786XzJqZI93/TUxY25dmuy
BvKuiDBs660BYuwTnBM32cQYzf/9cYUHyK8nlbRsKuDX99dycEJWUIAv5AyB2og6xyO4e6srJJ7v
P8q37otFS/mWQy6sZ1/cVwpUu0SI7K6xn7nEDcEiNjLCajsEiJv3L/XWBr28/BweaOng/Ly4LZz7
QnYdt0XkkxeuK1X2LlIBrzyAohFwljMMUdngFwPntGn4rTUCeJJ99GnuTIrz9/+ct+5cspcxQGc9
dd2LHa3JyIjyBqiZpO96hw4/1G70m4duwCL7H1zJ96FjofFho1jWoX98FJzeiCvlL6BatIgXwCwG
+MhC+0o+3gfP+K3P3lvOZ2SsMftVF/tEM2pkWg2SigrJ7xE6I5M2sqw2mjnOCYy0ccSoqA7v398b
6yhVCJUpuzHbhmW/vr/Qg/o4gdFGVZyF+G6RYuSRNL9NTn6oZj/44MT75j0yQvIcSizolhc/XInZ
QVkTFKcgLrs7L3aSNYk88wG+RnrGM0gABeTCD46Jy3dwuZ4q117kVUTKK3lxjzNAOjR2gNwz9Kqw
j33QZlisovjb+8/yrZtTnuKN5L2UrHGvnyU0NCcYYXms5eQ2D+PsWyddImRNSCV9HCKVnbvBmJ7f
v+hbnwJtZaiiPoc4x11u/p8vqC682hmgJWCHGTflZExrmRn4A5gT7//1peh20omhF7i0fi6eIyHb
i9uM0QEWYHMT0aM801ZOd1kd9B9sgW/cFV1yrE7C46RIUfP6rjosTBizGmixvhC7FE0lo5BMgsBW
L+/f1BsvB1Y/XkUKJnow4uJHG0UQNGllNmsbQcm1Jrh6xO9ZkNP5/nXeqM2W2siS2OUEt3SxgCqv
LtIEvC1KF+0fMkMZOztvxZrCnIEn/vRbu0etULEJEoTgpT/fv/wb37nnCYmkhDmZpEP4+oEqXXRu
6Nl858Id7r1AzJ/Rc4MtVX2xq6fC+KDP+sa34JF3Sl+czpatLtfNtAuwHKdMFFNirPax5XsvjYGx
M2awD8SEiMo8GZqbf32TrNQgYGzbFoLjw+ubBH8MuB+V9rr3AdSVkCJuJHPpHUxIuCacIz/4Tf9+
ahcrC1sh76eyXb5B72LJ9rNhYkraAFfr0vSnG+Xer2Vh/yk8bJ1YpzSMdjMaIxxMM3YPdFzhl5y+
o9y8f+N/Pm3Xkz51hE1tRbr4xeeCjQOEU0x7VEjDuiM4MXthEEEKKtaDK3AJrrea8Nc4H2zDf75U
Li8VpxV2YC7sLV/xP9YeCWM4VgQrkWFI6hjavGlDGGV6wsnym5cw/uAu37ycqZbJkm/6bJWvLwe2
0MS5hLxp4QB+QcHjHHVmneFeoSgiobPy/v39LU+UrC+M8Cb3+PqCSi5k4nJocP8YTCUTPtj7uXPk
MXGDgRDNsv3gDt/4HQl145oe+wjF6sX2aNd9nJO0hP3Tz5tDbFcQ7Il32BhBkB6iyAiOs2FYH3w1
y8rz+iWmk896zpmGYxvnqdd3SVu2ZHjEp0quB7omPRI0mFLneGZVPcuorp+TtiFDAHvRB9/Pn6v8
cmVJPcABXCK8en1lB7rQpGuXDROG6ZbJs3fUtrLOsH7KDwaFb7w79G1Nm14cDVwWwdeXMgIrqSLH
QeFQwW3U4zRv8Vcjc56r+zIgzfv9D/LNO+MXpJuErs5xL3aVNPciY44RnWBzLnYldSMC/8DYgc/J
PniIb/18Jm0dX/oMm4R38ZIm1oi7I18YMjP+v14b4daBvQPl235k8GvtgRotUQmj8UEttywqr98b
DsNcUvkUjzzRi5c1HSbSiXLdYv6gq2SQVLSL6XR88En8+cNx6qBpzHvJUvPHN9ibcEkwf7frpkn+
H2nn1Rw3kibavzLR75iFBzJiZx8AlGMVJTpRlF4QlFqC9yYB/Pp7oJndbRYZrKvZeegYtVpKwqX5
zDlgdWgHCADR1FtonVCHsMNcuJ3a+iacX5azHsnIN+nsic8+h1atASX3Rk+ts7VCQJV0NxexuSFQ
PtIkTiPNTq072gRstdg3TQGuNBH9ph8jA7SHbK5VwGqf3n+dXj9jG4afTgCPfDMryNnrRM11RPPd
+oxNtYQnWXTKQ5T10w5WkP2572nE3KeTASmbCm4mw/dHf+MRCE6X7Pr4Hx0bZ9O8cOyJtlxKF5Ru
+RqBQCbdgmh6ppmJKXD7/mCv90nMQhrJWb4by2Bf8PJDxbdTA0XEUKFS1L1HygVox1nkPizQ5hJJ
cw5VVACUHPo+3VgUIPx+FNjhI2J8fgobKPvZ96RaLW6vshz8CpbFlo537U5tciOAPdRd2CS9/oIY
ih0ZLaQs3lzwy2sd1t6DzKLeRp9KOo6buN8lZDkvvNFvjMIWjHPlujcgFXH2+JAK0c4OeNzXXTp1
ZwxAVzAFx837z239W15+Ns4adFyvhs4W3peX11IBrgUnPcFoXZlec2yMB1tLnwy5LLt/YySbLZ7B
gY442dlWdoRcRuOKHH0Z2TN8mlTAqgkPjjuOF0Z6410kYs4hRINUTT79/PnELmoae+XH0Lnb0R8x
WFtz0uW1phOl9wqjyx6KmY69zhmbz520fz90DIGOiiGdsgSb/ObZdw+kl6hOQRXVWq94Igm+bCoJ
mzJTJ/PfeH6/ShXEr6d3ngaEAzMOzqCDlYhS7dQ4Gfm5YkhvIB5eykest+38VXG4orV8RQUqffZC
uiGiKm2mz7IxFuMe5l39uVZs/bOuUNnrjb0rgqIqq99ervDyUrjGgVIjYnb+MEH2TFMemaM/UUl5
RK5UB5oU1oWP7a3PAMkd0b+1ioD07cvPQM7IoVUTTDu9hrBBFwNeq7G0Pj6/3w9NcSmcJ5k+SKcS
B3w5lKbTq0x5NcVODtoSB1DrBhue5UUGSJbf/+TWCMpaOkDe2zr75PS2Qww0GqPfhN28WwR07Jj0
8DYfp2/vj/TWZEX6jWVmLaoiJf3youzeKMSSY9xo2no49G1n+6VLjf/7o7z1lFhQDYuuWsiY1tlk
VRshAb+UrsvGRR0CmR8cdGs1+6WvxguL56uhuAh21ZyEEX1RV3K2S1pgLXX2gN9VtUZnhyJl3jdy
IMZA/9Hm/at69V2tQ3HnbEKj7HTNs5VLQeZNRxHIo6wsoj2FzxEYoj6+wcvWfaFJHiSB0Naust8e
1maXi2KItAGrzPksSQKb96DGh8kKwK66f0KdqO3yItN/gF11K0BQVnPhO3v1nnBg+OugZy+/BQ6n
iOJprWQ2dTafc7+dEznu37+0Nx4eWTvBxRnUzKjntUdDK6ylApSwZtCMA4ajGUUSOre2ATvw/lCv
tnjrBVErSX6W20iFxMsXP6SaJDGmbPVy5hNmNsiupgF/h3oFZVePuv2VLVh2PzndhS/u1SJ3NvDZ
WwPNhVp6M178vtfkliMg8KLEoj9TW9L6Cth6HADyou0e9/CJTHJx4Vt8462117gb3zwpE0LRLy8c
xt7StwLTiRrjoPISFaplEMV5eQrhAqT0ZTQwQWa4Fod/446TgAc7RcaMzebLgdlyNRqSdrDfIfwB
PRHuk46FaEf/ixM0qrPsqla4Gzxy9YWA9FuXTGacaCDLH+VfZ7dc1orQyrBaL5kafh8GfSJP4MRV
5fsylsrNGHepQgS3ar+/f8lvfDUcojgAc7OFQVHdy0u2q8VsZgA4/gADY9mkA1gvP+3LJL8wJ7w1
EJtOg+2moIb0POXGeqE3bkvrtE0catXqzG14jGNaVi48xDcHIvy2Jk5ULIxnV5T0i2PmYaauYGQM
rhUShqUbL2Vk35gHHGbw/xnl7OOMM0DtMD9UHxJIv3PsEJR7LFYKkfPbMRHqvdiskxqhL5O8zNl6
AUyqKcZYp9bGrvQvsTJrt/rgkOSijCh4/2144zV02NWirrfXbPN5+Ry2HFeUeaj6YN9A7gGuBA0u
50PqdNOh7Scq+6FMXTjzvDHPsWGBd7Puj6gNOdtKqE7sKJi2NDhzRfud0MszWMTlg2RmONJ9XwbW
sgrmhANZ/v3Lfesh2muIi3ACAf/zVwXjXdQXGW/JUNjzjo50bIwpDX46mJ3fX50ctu1UuxEasV/V
yAqSPW1Efw99Sl21q+rS2SKbvFT8/tYFES2kcs+hcdE9TxjGsnWHuUXlBkmq2YrFaQ59U5l7/MDG
78azeCvXaMhazulwMj6bpMWEMg7Nl+63VllsqniYt5i/5h3djJdioG9elcPcobJVtzhJvpyjyNTU
0axwVbEy1IcqltEeADogn7xZLiw9bw7F8kdMkbAgaYqXQ2UJ9fmFk+t+hxPzQNuCeaixp1zZvCbl
hbfvrY+NJ8WEqLNDI631ciysCWnf29xBw2h/ZDQo7pOePrkMO27QI4tAXL1Uu/ff+HUdeXHQ4qlx
1PkVLieWcl4gUFPeHpUT0/0s1kyT1mRpMDeyKOmax8EIgLq8UN3xOiPya0iKfyyNOYUO2ZeXaeGv
L2VMqWAGKRk8HREHZjN3m8QWzDkaCrXtlGCUpytrxJxSJxpghUloF57sW7MMl83JnfIucjNns2jm
aCii4oRit9TVbxRcLCoFGbbcEUWT38uqt2hYgkg/dq1xaT/8emy+eqZVHH5E8QkhvbwFtRLZ0ziH
mLqqtAkG05wy6HieLrZ0JHVBY8Zy0xPB27z/sF+vhAxrabzG5lp7dX6+pUOfcNZAkxtadXPjzGl4
nUG8278/yutPZh2A0m4O0KwP6vnFZe4y45CbKJwNrYNhRHi04Ltsp7r5/NsjOSYTwHqUZn92voVA
iU5sbnJ0ehINfSOyJd5JVzQ7bZH2hYt6/W2SP1+rdF2byotXxWSRnVhK2SXU4QuI6kZZAQ5XFThU
pRtuqX5VPAf694UJ4fXHSbqZ2guOuZxByX68fE0Gh+7twaJYj47NZG82aG1bDHP7qafVtksoGv7d
+7lGkTjFczwkxXR+P8sxyzrUU3Cx4mWguXdqmRgqDh2ngmKaCy/j62/g5WDra/SXzGA9hLGUa7mQ
0/YwqN0OOEQ0GIG6WBJLL436TmXg/kLofSHM89bI5M54S21stSwhL0euVKu3IjKefgSM6dFNHNpL
azinkEjxxU4wS5sWxbFV6OOFue/1A7VZIemZWhtI+OzXt+wv10yfbVRGHU41ZnjMHVTAHiYtp2Mc
svJdVjTLhRfo9afIeCSd6VRhQMItL8fLwTVC+hEz6hxdXBNdnrCfxUYQmcOlyMLrm+qoTC26ptsc
hOm1eDkU0JhpAYkhA6tuR2QCY9d/SgSQdm3os4H24Mn6immlPUbo1y+8Sq9vK2PzLCleNgmjnHdR
5bMGO3WqoHfUaX0XGmm4X9C1XklD73axqg0XdsWvb+u6RyTry37HpUzx7FiIImdS7MSRQWs0TNki
nTyoGZhN1fbp/S/yV37z5frsrOWrQl/zaGuC6+VtzeOWXnQRzQGuWGiMsqB4yGtN3KhU8xnD4wga
68YGqPORmtsZuH9KJsRbidBICTDqejIv7AuJ0tfLiKMz7apskNcF7LzQD0bUoFIkzO0OVSyDUHti
35Dl/PP9a18X4LNLp1XLWncnHPpfzX70hKPZ0syRov4QgnVBVW1AhU+T7DREo5SfGVQz0AzlBqA5
e8MrZvB47/8Ibzxowizr6ETmYD6sL/1fvldThHBiM5eX2lKzExuDfq+2lnpFTbxx4ZT65lAkz+iy
YaanrvflUF1qsPfoNBnoi9IjPytjzfTjrgPx7BhyuDAxvLEJIzLM4cqg2G09251dWTzyJFTIJACP
pFL6g67RGw0658qgK9Ufe40edWNOdrQEux+6pY1uokW71NL51hOmPZZskEuRNk0/59cMKlDXqgmh
kKadZt1ADJPgwi6LBSwh+leAlroS5Dm9/Oxdhof3n+6bw/NdMXnQUU1f6cvhzbwL44yJIyiLklwG
+1JSeCM90G5qTWARqX7PaUsjos2XVynOpWrqtx45ZzIq4QnOcxI8ewa9TR3HMLVTEI1F/a1GUbjL
CYpsm1T/N2ZIFh7eZdo+iYCc961E2uD2+iInaCgZxAyUyXs52cYWok0C3Ebvd+/f2rcujSoj0rRk
LTW2TC9vbYoFMzMdXq9mFNODzQABTYz9Ma2TS2Ubb81GayBk3SRR2HX+JveDiikyobAxM2q9OsSl
C1UJ8xmmgfevaZ1qz+Yj4hGs27S10kR73tXq5PNYRxUrXNUY7hEbqrUJK2hD1dAv970F4Bqqlti8
P+gbN5KFe429rGUU+q9ShL/MQOBMHRllcPPsqJZYw5ADBbWxWoHaDsbXP6eF/3iBAeh+YQG+V/Xc
JqTiz375Xx/rH+V93/740V8/1/+5/tH/+U//6+Uv+ZP/+puD5/75xS82ZZ/08+3wo53vftDb2/83
imD9L/9/f/NvP379LRA+fvzjj+/VUEJQvvsRJVX5x79+6/DnP/5gKfrLLV3//n/95ofngj/3qUz6
H3/+DU129GdVvPqDP567/h9/aH9fTyqcASm8ZA9DguSPv8kf6+8o7t/JibMNJwJG/QydGrzKJZbS
GIaC+ndyamvLMVFMiqNM3piOp81vmYLfIhZIJRqRa8Kof/z3Dbj55yv1z7v+Npvh137if988Wi4p
KycvSXWHQYcC/UEvv6YFrJbpJuj+tul9cV17H/z98fYY/BTBXl5aGH6de18OZlKAykSxVgmuF3c2
WAZnkDK62GepmoHy2VXruEjBcxg+nHMwsM9ZLo4UEQG1zTghPGqwgLeuAikzV0Mn+bDIyP0ZZpX2
c8JjcaUkdnSYc1AjU+EkD7jE6s3UVXl7vywLTdPgBW9UxbWP9qybT6VsWkCgtZl5Vl+HoV9Zs/oV
eEzylWIBJ/EJjdufDTSMYeCaJXQfndpt8KJ51s5egxPB2LGkmfeS/jkBsarE6pDFC+QmzCn1eBBR
YQNAxDL9pA8o7AKAL2MLWo1aJXiJBehimDBy32MFrzZhCHVnI2aV9u42U1PHnwlcE+TSOszF5Yh1
dwvCe7IOimOO7p0u4i6BjQXA82CGcHT9ZOyK7Ep1lJwbN0RNIAtj2pUFJ9VPIbvULrDzJtr3wp4Z
QkzFl7hacFgsGV3L0N4da1u6VIyjf5nDoHbplvYKYlDXUITCFI5bBKg8L8C27wrDDDehjnXBL2Xk
nNIKOqJPKhph/RSONtaQkQXAF7k5/9kvKn6BvKYSneRR5bQ3sSQ9d8Ac20s8RI4A76zM+X0lhf1R
10HsUFxTZdc6LhQ2vHE+obdshDJ6dCmWX0bDSkgGiRpnz7ws2rbrZuMbUhXbvc2FnNttj+QrxX3S
9RtzoW1iyzJBEA3yU/3RWcxyeFgqAJl+Ieqy2cCAE92hr3v1Gzv4GdAV8lnPmkGZ+sA0HHls09b9
EiN5JkGBrJTMaYc1aI0afgKBk6zc5Kq/HWVt4Iur7ORB9E6reY6ulN8xeMs/Kd1onqDbq9emkyer
0do5DvCRFW+IRgdBlIBx6cW4Sg9wI5WHTHTFnZhGlHNyhg1u0OFxBP2I7w4Qu36/FhZvw0ancrCf
Kyv1Oubux0prmxtas3PbC4XswEKOrgolNcUmWOIHe0ZBPn2vGqWD+I9HfYeHWkX967TFGKSTsJsN
pPkGC16hhb5L5flzgTx1b6eK8dhog7DgNYbVD5Q5dNRT3AU8DnTkovqtdJ6j2NKhpWuQ+chf1ztc
EfCNtNhxPjaiXAVJ0PlTD2IRUoBBjZxoU6KNifwBSPizq2j6sGsHXk3e7h5Siz2UciutmBwgXNLy
2u0s5DH53A1IPnFYWAe7svJrZYJ7AqOwVr7Zs5ZFXlaMWn1hRX659BOPcZlb4frQRQU1lsb0l1NV
oWVguXtbo8InqFR1b0Mw/sta8a+p+K9YnDdHMOhUXMNM9DWdbRG7LiMUkDFCQ3fB4uzRqP4fRzib
bkU9oIavGQFhUcI1OH3374ywpi/5pPAInxfvakvU8apgrxkcWJLmHpTVhRH0dQH63zWDbQnhNzay
FkEjEtN0sL58EFGtYnpLQ96DvjKn63io1fulK9zPSWQq2lFtm7rkyqLe1zO3vC7NJNxQi51fa1ZE
JYprdKm9baYBllxDgYTfReq8PLXauNZPTjh9dmBm1elEg3laBFqe1fqFV+llCIEr4O1hr+qwtXNh
MJ1vWJsqmxpshcgqUJkhGXVFdgVPkFoq88JIL3d0/xyJvfjaRE6fIf/n5b1STK2L1VxBKT7XD6EL
ump0ltsSsHDw/rv79kBU5KzFP+QLzwZa8tIuqLbVPRNzQoHe3ZDVYyLk0/vDvL5z5GAIQlLW96so
4ewjnOy8cmcw8J4KRNUY8Y7kpftlKu29IrMLY73cgq/3jm5JjcwP/xDsus7GouelByAHS3twp0MJ
Fx3yxVpWonfH2Nm+f11n/Yy/BlsZL+TBKesj5rte+F+23plddnAVY9ObipVKC0gpYH2gcRmI/LMz
3rXRlVucDOp8LwxMOd3597RW98MfopiK5Dgd0y+HXp3XRLTgbze6NTw42pja3gy72PErd4g+llIA
MK7m3AFtpuRXUV8udwbm703fTY0ZEJBJKrDrc/Ixrcg2Yb6ty9iPq5DYpm0NCh6IIt+NVq0Wvs5y
eEy1of40C523xRog8eOm0L6ESye+hq4NJq9zi6aGnMpxMdDsfADaUgxRuUkMW84BcN0WKCE1Bae0
RoZRuezpvMaW47e8llQjw8iWn+zanRBBAWvY0EHv3llDIbu7qHfMElEV+AEEmsiGjhx01G/I2pMb
JIpgQxUjbAZfIvy7UmunMz0jEcmdMUQ/WB+i2cOiPQgvmkTtIgfq0drRdqvdy45U2nFwa92+ElPU
3EMkbKvDVFuIbWql+zOZo/7GKuPqUOhxuceIjJqqL7TGi9MZvV5HSQ22tcE2rg1TrnEANiYqQggX
lKw7VgoycJuK9C2lTPW3NFFyxAbDUqdBP2fF9PEXf64OUe5dF+08PofuUB0RciHxaxr1Vhide6O1
MOUrWiFP7gIZWhlX4ENEUWVKUEutPiK6G4vtOPbqcB9NuQOwsKEB1LOzrpquO6WLJAHVDr+6r4Xd
ZFN9QLR114E0xUuVOQ6hZorY7kkvRzHkDDf7IhZxlTLf7a1qCilebo1bNoXiXpbM4TstCslBxbAJ
B8XjtTOcR8XWwpNCHJIy/nCITnWS4X7nYepbpCNTMLnheDVU0VyAXI8mipLqtHyQfDUbpclsYjoo
S8zTILKRuJYeO9apj2S+W1xbeaz1hWixGBCwjHYKp7Sa7Ta+YfPg+Kg9Ghdoow1yvEciez3044JN
QUEC3uMuPeh1GFd3Qz+v9pdwFtB6uZUfYb82BxkKFo/Vpjk/ZLw7q2k3bWzMxPhq2KvQBe2Kh95M
cjQn0XIkCYG8rqvlvLeIHQgVoGPlbqMZ8KTH7lBuu151ctr68ZHtrGaUkEKrRFf1jzKLuvT7SLpB
24QT4Nz9bNH3dU91WvrcVfS0gUYOnUMO4iULJlHR9T0XwnqwcaYlp57CT8QGyVxYQWO36ddm6QF1
BebQiTCgllnfmZzEJr9Pe8R7ntY6ygENtz0EFXvLzyVUXnOb6ACGKVrst6UJLDg26bq0ZnOE5arq
/bOem/HWVAa5x1TZ3kzkndg6m/VPBCjmPlULfZukigvntR2e3UaVGytKQHxSEIuDEXePoOUnaQbp
JUM47rvZVT51Yapj3CMm7UAoppa1GoR7F4Yjxlo0qcvn1jAgdTp1vjwDUIZYD1it3GJOtK46vQZ0
PzHrbpHb9E9g4N3neW40JCjTYOwUu+9vxiHl51BgOYKzx1yZ2LDun50uNrQdyTgUPXBTs6CkpxaD
L1pJZUMdPeWuMZMcxo8FZI65zJ/pWoqfi7YoT1qZLt/TxA7dnSwKUW04AKMENItYlbtJ0dPYb+sw
+TRDUiai3CkQUAqMQQFZezPZqLla/JR946JvN6S4G4kU2DsVK5N1JBQ+6R9jJ8FWrxl1Qsjeavvl
ZJmJqnuU4YIbLKxJNHslaRd4/mE53XK6pB2k1QCIPhaDJcOSsjKA6AnCxNpEvpK09DEwRW/DNMZG
A3p+euDnBgSju/JZTaex/tJzUqJihTJHnxhybG9xWM7KEY9PiVOXEgkV7nA67ihmk4DLpdbsHCet
/rRxccyek+otKhUMvv4wU/Hl5CIxvVHtlLtYdYpoq4oy+bSEhfWpHCYLI0hZX4lai6OgGqIoaNx+
fnRrw15OGl70a2VGnPPQtGqGkx3f7U2PpH03kIf7JgfNTdD41LG+BcxfGxukVq7xKXfxzFGIUGNQ
iVpnX/XkQg5NqMmWfnr8XLaXrFTDe859yDpyNUkq9NmLbt44PUz+pz5sZINmXB+SW6o1i41aDOrV
wPlP+5oPsVYGEBcaE3i2mp4aLR9vOX0t5l5rpB7udRnFxGD16INmlvZdWQ+66S92Pes+ou+RAsOk
V1jsGkzl0bPd8lw/OOZAcwtBg8ndQuvXov0km1l/7LOq5pBly+notGO0p21XRNfzqBnRegRvD3hI
q/uiHkXNl9MjjYmsAVA0lXzihhYeXWzIChb11TwVeeQT7yTUh/lvKDBZtF3TeaEi0oTacWzSaZdD
6iZktGRHxVryzEuJXdyNgq9lPwIitvesDe3eItxSfGgFkrBEjazPRaTH+KUJOMhtqI39fsHohKFS
Lk/gGFoHL2BSbjvFnWHHIkM5NLlN9SV9I10MxTvWdpHaDjf9kozOqagRCsNJniNtm0EoaDwcwsad
2S8ld3aSu7rj64v6pAXATqT23sg6lSNBaGzs1eKyDC7Whpldxc4p0pmiUszbGlxbVAxEGSxmMGfR
ql28LPBb88UxDq06ki8AtSv7ziN1Wt6ZNNHXm2wY1fsiJlO/6wTP3evUVjgfLGOO7hQOKeVW1ov5
aYnjO6ZpDT+1Og7NvgmnIX1CgSIkNPKctsaubD40tWK6p4R0LSGiNm+HY6VzitrqUIQRMJUGP/Wi
tjOLKWxHQjLUY1IxNl2NKn7hamFrNZGmK74qU57z3YGLN725gwgNAjGBmKxldGgYDWHPb4rSaJsC
yK8dREat7k06frJTEcrU2uOjULJAQ2wi2XlGyF+IMzcz4RrN6iQC+GdO8ZiQNVOmj7LXgGdPbS7c
DzbVucURG7wo/bU0rEZXWUYHROv8Fe24WE+LUIlBuBEA8pHKkYy5ts20fdSViXWIaFgur7qMgiC3
ASgKXrrLojuSRMMYENfLGt9dCiBwSok3zrIXdlD1/OB2ZTfek3HxIf2kV26EgBRYTRTIyNg3qhV/
iM0l24VSxNuozxtKwu1oSw1ShPxyxYTkyzTtJ5WoW+5a7RKArHdPmZar3U9Q9ZDYxo4YWpNYuy5X
FFDvFk3znhN2xXg7FtBHNxjzMrEfLKf/EAusjkUz1ZCZidVjEhxnPBM13RBuD87dJ4Y7zSjlOjN/
ksROyP1XhY7Eppq1k953GEp0MmInzBeVfi0y/M3ehIjsW8riysaA3OyBBrss9apM2sdplPZNGqLc
mmancp8lQvXoUahlHei0yaQsabbzJYzCdhsb2NDySko2E4r6Bf+P69J/JbrbCZgbjI2is496obkE
HVzA41QlFYrfpNAxtqulFpVivEyHemS7uK0wC5RX5qKE3wpsnL5W6KXyhWPUsJa/17Ny75T0qRFv
SoqKWtt4fu5TUMJ/6lCEmm9aW2nJdlhtwgEeqba4t7KYKaQHwoWgUcTstQjeBhU2kSIgzic2ugEW
2kN1EfuT3hkPw1xwTihqdb6aCRAeFJyipKDNUHFPrBhw6WMkZJ5jNs1PAFfsoIlqelOaHeYsOw5D
4ZUzIrNNKey4C+alVQ7Z3GRbjLPRPhVp+HFK1PwBymzPVh5yqfASMfIBIHpCarxYK2Ney8S8eOwj
lyUwsFBx3MgW5xYVfWN4culWXV5abjhlWB8GdeYMZRbDzzyx8k98cu7OqTP32Ila3yrIkfCwrrJm
pmbsCaoI5ZUVxo16XCYyMBvm/+i7bdbDrlmWWvk0gCBDuVG5oU5JmVZq6x5V3WoLFtZg1lJrfKwp
MeQUJlLiaBPM+NbCk+BxzGqDts+yU5fTarYhE1BqPmWaOkrHKVwOybLM0SFXEJL7Wleou0IiBvQB
Tcp0Bb44+qFNm6g8uTkSVc/ipX1KWqfM/SGfairJlqEqT9mwyGMV68Z8YFqMDxyqcJXknYEtAPPJ
/J3VIAWbvxRG4k2xql9FzXruQkvOqGUfb/EuOvs0otesUmu729cprUV37mQ6BMdsPb1BldJ8a5xu
vDbIK+xCJxNBWIlh8rBrhdVpUBL5pI79SG1POUny+eVg90ybUT85G7nkaXOqiKA7V31Yp8VDX+Kh
oYs2HZxNY9TZk8GhGN17WIx305gbt1hNuq9up6nTJp7s5RjFan8crdx8nlBOtX5E/3h5jdcGVwNK
kza+s0OypCyTZoLIe1DmozJGs9w0pooEy+nLfWeOrVzPJtnkRY1teUk9tt/rMhnQE7RldyDqmH0z
IxQUwM6D3irRXC4Q/rNrq4mXL2SyWyfQ+9ZIOagqHAnnLv2cklAffYNlF5Un8fncw+wI86Fn/UHU
SXVOoNjYbOzKblgCOgf3WColGAHBPr7vLPYMYsiDOc/4pRDjNslG+lmmNL+rUTtsVLVxNgPg39KT
peruxBhHX1Oiaw81Jmc+rtCd/KbPk9uq7dTHFjvct3JRs48WsahNPiFtoaejCr/obY1F3NSao6sn
ALmpl8+DqY6aekNV4vhZ2HXyMycNyp58EtNOmDGKiXHmXN7bLWFijTUxKO0EXF9l6ruMUuHuU2Va
81XcxUmwIPZZtnxyVuTnNCj5hbS/w19XrmleocYVy0d5y5a0+jKMmtmx9eo4yUKypiLACGF/lnNE
9dvYgzvy1p7Aw0pI3dnj1J2yJMtPvNFaICsz3fKjN7eGXmkP0szvw5JtgkV0A0hDogrejVzrgklt
lp9MNNpVKqQwt6Edy8PM/r30Mlp8P3ftUMc7/jbzQxYbWR0ULaIOTrLGd8pcs41sm+ogF0eTVKqi
KvbSlrNI6Jjii9sUyr6aamJUytSh+TMQByReboD72zhmXNds7CqqPZkPHhUFqIvOSfLJxrxVHXQk
dgTNG7u8SvQaPQDwLOGNkZ3d4kicvihtVNzZmK58SMvTMSdRc5ItqGXPoHP6AxCMYj/ORnbXhr2z
URvXIieeVx+x4Yi9nYkRuRqHd6/jvFcEdm/Lr7SuFkHv6J1NozjPK+AlsIZtHEO839SqInYGC4ri
4ZjjXUJ0HH5q7AnrnUaNht2GGjm/mf13o6fHGP3unuar9AAuBwpnRS1PUMqxu6IZdnoQpHFuY3Df
KCWtKbQ3SYLbySssZQlG4vD3Qy7t3TJ2U+lP9liUfpPM2b7SQyIWFb6oJhw6m8w77UiaVFh4nLmi
koF/PWZBgUvQN1t1dnyaLVOO6V3K9aLDmm4V3Y05JjftyRzGPnBrkoZhTKELxg7pWxq2CY+UA3+o
E0XxSKJdz3YZ88fsaVYebY16FgHmAdZqx6Y+sNREC22kb60fUZchLCvr8usAr6JP3PQu7DRjvK4p
4gzWzfMnd86c+2KoCqSuWP+y74sr6s8zZo9xqyyumt9wO/h8pnqcHU+bqtrvBzfnn0uhfNQWG+aG
XGOD7AMmV92ZeuXM+yRF73aC22k9V4m5cpCIiwYtVVEWnkilxXgFBGWjzpkqAqE1TurHbZhtodOz
HPXN+H0M7WFD8euNqaVR44M01fkJEdGfhpFPx1FU3R/5pm660nJ/2DORqbnQpeH3erw8CUCET3R9
yjuCYJwlRWqVR5evi+JRtxtcr2wyjtDxoJOIW0jYbGSyJPe401GAG4mzWVudkm1NNjr1ppyXYIMT
aTA814kpRlUSzTnRGankvmu00a3dzrnp1eTf2f3y5qHQ8abxPlzQ0z0qJ5J4abFTtVo9dBWp/W2W
cVCDnZvXyUYUyp8I0MLFazmP/wgHW9E2CiXnfqnJeGuF7XKU7SrR6DVXjfeybLtnxyzMnepUZoCE
MJn3c68xtKQ+ii9bHdtbJPbaxynnwSFwQIYpChmoRSLZD2l9+MGsEtF4TQNB31fLbrGua+A0VT08
O247XlNoP9+Zo0hOy0z3thlT795eWbv4FulKup/DHk1CS3vhsIOMOjwtSek4V2pPz/7OrJrqmtTG
zPaw4tA06RHSXZdzLOenxn7kbCivpFvKjZ4hTNyDcOv/rNlU9p6F9T4Ya14NT5PqELhEp4Il1BDf
xXY2Pvbsg7/llc1zaDFAdZsM6zmaNLeCjgK0YNGuS7cqxR5vMq6UGC3O6LHtbK5j6TL7smWjQDld
5vKTKDRETAkppY9TPAqU7wPCo12D+SjyUtGMzgfDyKstFqCVh4J9r6HUwJLf9EEmyS7vnOGgwz8W
u5C9/nM2pPYuRif3rFDojkpR6tpVuKQTpstlQu+Ip/4jn+UtelDbiwG+eFYyWeFBtINpbUWX4GAq
2SeLrcN+6Br4LQaVKKxxttRR+1QnI7xw3JDINkURfm458uDMHFwJhotH9mgThHXIFKWdcYdT1wnC
MTUPdsHPv1WlUoTUKbpsm4xR7+YAnrXsvD43CQwa0m6vQei5fxLQ/AF34ZYStMTCsu3qH2dUitp2
IQ2fgxIJ83ujN4dd0urJTyPPkHGEHVqFjasUplfSEk9R5DyL4jSjp7f4FGJgXU1nleQp7Gp+jmqU
LD7HnunRDKmy8EI3S4+aUY6ElIZcM4Av1uqwGxYw774ru7bYmIU9ZN5gUrO7ySMcbttUieds02oF
+cleVcbwYcq7tg+cJFrGLcnlcPZICIbXbiQcIFZJnXW7rMyNk/L/SDvPHbmxZFu/0CVAb/6STFeZ
5Z2kP4Qsvfd8+vNRgzOdxUok0ec2NGo1pFFwu9ixI1asFTayYltI6lr7ICW/fxfQEDLafqUNCHmZ
Y/hTIjneObGQhqcIeUfN9VR/NPYKDGDCDnSK/h14AwrNBZGTjkQOGrGwKkzxoy+V5gvKc2IHdDHu
T/AS8B0GYoPxwepjQaALiSSLD1NhoUcPcIgIhkvOviX1z5TZPFLL/nsa1L0MxUBZfu9I002/Gh5a
yUNH3Hug70Qe9hlggQbaKll+lHwUhV0vzqQXYY529z5YsXpv5YpHXyyKTaogpPeVp9fPrRRr5M1L
Ufo9oeu2HdAdF2yLvihy8IOCQI6oB9EpYd63ULLoZKAlcUtsEt6qXeNNuwRF4Mfal1uoM7WIZxR9
kveNJ4b0ffr9XabUYCMNCd1o6K8N/pQ+eL+ysRUrEJNarDjUan1wwhlAxp2Yp716VLQMTSu99t4y
xRTdFFlU8wRYJh95CZOFf2plDrYTsonfUrg/UhtGYIHQQPLTNwAAMdSWJXIVm2nmXgEgQf7UbuHZ
eQsr0gH4ZnSw7STx3ElX65PfeDhmI0acLUtMKkA5ctlo83gboD7ls4BI42uSFggbJNxYv9U0ih6S
lB7iDF/RoEJm0lar65CjpWYdpMecdOFzM04q5KE53R6nUGutP0nDy9UWvVaa3MCr636niBP6vpbh
q/QoTwUK4n5jJftZfw+6t8EIDlkaQ8dRZV2+i/24/Jpqo3brtUJxECEteBYV5GzLKOkS2/ttFYXw
mAp1tY2sXyEMaZZWSSh5J2QOBgLQhJZIMRcox0jib8C7VukgA2kib5R5kXKkAT14j2DIrTZhizQR
9RH2MzVl65Ws4H0XJC+epMW5q+gB/OG9XxesYg56pBlaHhpFdEyDsdnXuW4AUUET5DiiR8dd5qmW
v1UtBBZviqZvikMbZRklA5b6Tm1KqFuytoM2Fzr9TrYrMMX+kb4EKoSA15uT6nkk+FjxkPwZT4rk
XszApKCgWOYueJbA4yNRJrGHkaoVaJKq2IvUDJ/K+dL1G5Odp0OYWzkmp/sbhT4pcuoMrjebnapu
wgrJYF74k/xSp1F23xkZkWBM3pGp4vW2HciNxrvISLgXstLkedaH1RjdSFJnfJFi+EuEHnGy+ypv
WsnWUHqRHRDRN74V9aGb9nmJUAr1iB+xVGbhtqqmpH8vCmoWdklrZbirCoXLtgrRkO0Er6dUR9bm
sei76RiA148fM8pzjMxs/ORBajTzEc7WJrtJojEX3DQzEJyuC/EePuCpRMCYtJEWlynyJeIk8qiT
dZlAh+6j27SYjHdFnFPhvtDoMs1BiX5iL3lb4ihxa41Nm90MjaT+IOJkhuBVLqo9ta7XvEZ7hQVQ
GnQ3kYabdnJqmo0bQbAiv5SEYpIDs7WUk1icWuzNJBEUjnydKoEO04BuCrjrRO+Et9wbyn1kcKXa
aZiMP1g46RZ6sSj+FjNsW05DWXimKJpQXOkAxJG4M5TnvjGFOenooesq1SQEtKhC5IDaU3eAMsyP
0Rwpimrn19r0Emlhl7gJSvOvzQh3XzH6CrDtMX2kih59Q9ey2oPeTCv4w5sCOjqk6X9Ig4Y0QMJe
tVMPiP4G3HX0nEljadp9EeeTS2LCep71W5rbpBH65AkxYgiEUzOZeBujUzhugTAUCTKTNY3/feYn
ItGIof8RAL0kh6YvZvh/in90FCupD0FLDPGjoIgzvgp6JgVPtUe/JlvWVxJ0I1VS+ppZ9a9dF6VQ
WA9h9lr3g0WMXJtk0amuC4KdhaTNt1NnCcFj4zUFpa8wrr8qCPag5DQFe6SxkDhXo2R6C2FSBO04
xM+BVpBXUr3eQ5BY0Vuyba2McCWSoCi1ko4pxFPT+yjQxpoQiE9BMLLDI/aWcdS4sg9pOkrhTUSV
mTdpwOzboym33wGJNndSjBwq70hLfwxl/LDTl036YPpG/azw7FdRju6K8MZr9OLR96WhPfWynG2T
OPe/6gRCtd0NHrnGaFbhq616/F7GJkLcrV+HHe1QXC6OzL09HIUJ4UVHUv2hdvOhDR8UP1GmQ6J5
Zf6OJGt/h0qjyGvcj5N3JMMQSRSlunlpNL16GXWDbkYVbkSS/QC+zamsAneyBFgaLKWNkQqdeEM4
aRnDJkQgnJ5I6CWPfLuAYKcKScjPeGyrI2qO1YOkE5jIajm9wR4Z3OaA6ZFxlODmmZLuRidtIrKc
VA50W6uE0d+NulZm0EEkUJoi3h0Zw1MUNVQ+6c+RH6OslX+pYmEFbhAq3TZOAHR+DYkByX2O4CJQ
2m6Mfc15OaB03J6ouRnfpKI1j3TMaaTVK7F0raz04l1foTPBQzBUtrIaiY9dLne7mXsq4RCO6ivE
BnjYjjbTndGUbbBveRNTtUxraS+3Ko+sMLPgGwcxa200ihN/uLIkt5mKynQ9LUq+121V3QIrDB7y
IQZRyLbKclsn/5e7GeTavZ0Bk22fSrmUH2CBD7dh2g13sGnIX6SqkU76IGkbKNST7yXVe8/J0CVN
N2FJCTGR+2I71vnILlGz1IZdQu828BhE5g2ln+GdTFG2JXIWJ5priuZYoVF7a2iF8SYi5E2ZQW7v
ir619jTJUO9MqEHzXpF8EvgUxiAc9yj8/+IseZuOdp6HqGrJVCUeH+TTfOCnknivhC3wSeTXTTfF
nby3qKXtRLbmBjyjSd+HF8jpH88n9juFPTjHG9+U68BFFCku9wTpoF+DPhIPSe+lz5FU99+ULPQz
eqB6xJ9936qUhyD0inoPji+7iRpV38OdqSN6mww5O1oU0qcRfAPlzKhEchYV1a9yrVEZEam0VXvS
leNrOaGhfhtQAWQu1LTwDr3SgrbtrVD5rXAMd56oesg9NlHV2Bn0qk++b5J1AMgiPfXkMImkyLrZ
dSxDpxsIlD0thItlxw8V8zWFmFHb6PBrlZs6CgG5dWnaumkEDdvBs3whcNPWKIQtEUVBWwo1wn2W
+FPyMobTYHdC2p9k4joLrT683DbnSjuC+2sh2ZnS7EEzCXJGT1JMMq9S7fO8ET3ilnnhtl5NUH1P
ntP0v3VTKXNQKrToJ5EqAuqXnX/bhjVAaeQWm+4NdtV+R0daPdhoB2vDoZUnlayzSSKNI17yiBQm
yTVwkwKMjLpsB5R0p6TpNvpY7PAX8YM3GHF4E/tN/BS0GWV5luIIc9D0SrXdr+9CUfIi8oeKv6f+
6b8UAqQrct9Gd76kk6QGqOeDKCFOj7YIbPOE5VHPuZiYsNYRiJ7dYRLKwaabs/pZdXGfQiCKBKcW
aTgtrwxSNL0beJxj6luJQ+I735hUJbKnFqtPKpTnRw83dscTRr9vm6F6lMIxjGxZzKhYdGm9tTyB
94rZxB3UvoU1x/SJuo3yGjrvQNbSfWvihx3UysQnCmckfkv+rtz2NdU7jFw23U2j6+19X3bgG5OS
LvNthTBsbA9kFmZhWD2WQV60+YMSqfLtkAmBcgRblw8HhU7L1jErMadxPYsp7nQcFSr9IW+Nsrr3
K1XjbPTZLiK+OUpeMH33qrh/hptSowJPi+2pstqp3hQpaiDIORBgbQuoLk1bKpLuQOZaftOJvN+B
m49k6DWFsoNaSt/b3ENklmPn5Q9DMcQbVYs7kxBtVG96BKit92QQq1OmTfS0ByyLsq3UFK7sqhGK
0jbaiKqXmMT3UccEQRERSya5pQwWr5yse/ZIFSIYn0ESJNUXwp6qBmpWBnutCuI/tSiawi61lC54
4ClvdruWeMZV6kRHAbyDKYLeyNxMN3MZF40PpI/J0gPDecINxCCXxJz7YyzSXTU18quBtijVwj7f
MOPiV6B9BV5Q4/6TaTrzCPi5uXsesZNGOoKaaYJbTrvIoz5UU9O1cso1ytAIOql1AoCYRN8pCmX1
RKdAGTkpwLhXpfDVN1URDTc25OCXKfMp+0odipoCRG5GvBYlMlN88RAcR7Me3q0pDvVtaOmVuMHj
WgCxuAz9d8uszF/+OMnxIUMXS7sFnVhlGwJ4lOa1IpduR/S5gQuY/filydToRzhkyvfS7GoBMFhm
fgtANjWoJxUQYKu6b/4KKF9YuHjqL6RQewO1KzDVuC6hokyE6Pl91Iy0QaAyTBrRQphj2tM5YT2S
wgQGIvtm+NyllVjcxR462RzDSCNgUfuiu09hjLoJpG74Kc5yD0pewjvWxWhqkQ6W530emcMXuZDU
5xHVkoQqexh6+zk8M6gWklraks+Gv7GXMyk6gUVDKMNLTUl0IQtvvlS8Jo8RzNnVIa87z3BbHPVo
Rx3FZJos5NlT+x3Zg7TxLdEt1NKPHcjrtHgzTd5MrOEL9ZvSDuqPICPAd5QEgnwn4GptbkKvyfUD
tfPhsYmFNt/9v2aYIOqtIHitQzQaXaFTuz9mWyuNHZCBfopbBN8kvY1O4+D33+WoKcnBiuLX6+jQ
z6heiGehVrAkaNTAEC+goXkvdTXcKkgF109jKN+mHFzLmFa6US8AbalFwmupQAdAb+IC0C0WkSeM
TUQ1Xg4cUXgKYV208jtquYX6cH1AF7CuFqSg0JpRfYHEYTEg8FloS6RkdKeAF5vovcS593jdxIU5
gwucVnhDYTzisqVJUwphaGNMKMVjYbxk04Yk/nUTn1HQ5qw0AhU4bdGzUMBHxG4c5GBhglKlKN27
paDYYbwTgclOwZoQmvkJG2yKUF5wm8+tldrcqnYOS85K2JqQxgBLUnh2RFoP0imeCHt9+JmaN6G1
Ckf+BO6HeZuWJmQxTFDktCJ+NJgjIl6Bs0UvHZa7juShKN1k1S60bqPw1vc3HeVefQV8/XnFZtgz
GDZZo31UXGLXZbTIBwtsnJ13T3Le7rus2Srt5vqa/YWLf2hbAFxNBlxnuSQa/NS5QfgM4T0YQg6Q
hBi6cHun3ui7zoV10RZsyQ43uUOQ6VoOeUendDun2QxO70oOk26TKnEEl/LDxnA199+x8c7Acz4L
jVsJ9LeB3tJihQszacNK57Mk635o31CQWhk3DZIf2zVmA8ysLKPTAy3EYkVRNyJLbdK2U27mcXdu
58oOFEeMm0bn/46b3jWHCqkDPsb9z6jBWjq+6znkUp1i5QT9Za7/sBoz2J6eHkMX4Qb62015vhpS
XySemdKHbo4H2OYkWLMRfYT5/bneSnfeXkiPut2yAq+B/fxrbdL/Kj9cMz+fu7PN0IlRl3sR5oXA
pr8NjQTIhw7f7nOngS8V/QI7PHjbYv8TKIud2XRhjvaf3o6ctT7jBb0468+5xlHRkAKAXcfTf/yS
mrS7MVS6bqt1i7ah6HT5e6TpTjVCuSirwMShm1G673L9VpNPISV9CCNjhYDwk5uhOYVOHu4YeeYm
XRJPS3lKNwCEYbyjYZgMCrcVm6cx0munF6QHuYxcKlArxG8LScC/I+fMi3QkirCVcQ4+jlxPIHat
A4naSmTdVeV70RNE1mr/WAv5aczkTdvrd9RxSW1rFfBYtXkYZkVIJT5l5bSvff+28Ien68fl0nrw
VZA10XhCC/1fN3K2M6p6pNhJ95ftNT/yQj2KhO5apJZ2l9+aeuv4g2kLWftqycm9oM2lJeUHRCUr
vS8XFwSBAsj0uZaRvPk4N4ZMkdcfgFqXKUhdTXAt2r/70ndJkO1jMneAxn5eH/mnKGDeA2cmF0dC
rkZwHxkmKza+RqJMDOyeGm1b9fs8WHH5n+KAhbHF2g9oOYIqwRjS25S6UurfBq/Q6yP6dK9ghJNl
aLTTK7PI7MdJBEc7Rm2mGLY4ahtqTbsC4oeZuv26mU/RAKqdqK1Bg8d9iXTF4gT7htA0QqN4PPbM
hzET/8ApQEotrV+nycjfrhv7NHGQZ6APTSoF/r1ZaeHjmGSt6motQhgvy78q6jFaU4659PcTObH9
mTY8wiK0KSygpT4kaSTt8h8NKY2pN1aG8Gm+GMK5ifkTzk6YEAkdeBZMiECqeIraUW84Rus2ACWu
T9bnDWCpML7N9Ge6Cu3iYgMUqVIKjWZ4thCKO4kHia90bxz5laD282HFDEJDsLwpsF8sFTdyZNa7
Bm0025DemmibgkfJQOHQAdB+MYo1RvHP55RgXaJRbW6Lo0NuMahe6ILGKn1S1li11bA9dF63iYf0
MbamTZdNzvVJ/LRcBvbgXUDTQ5yJKRauKAxN0umS7Nlq/qPTpbtkaJ6yMbHVzF+h6vpkiTuBA8Sg
oLGChmfhgYS5EpxFumEHtfHIn8z3fldR5Y4U0w0aceXYzi7mQwhARCRDy0cQP/PSLqXnxGqoWtCu
+LsWvsdnSfvT02uViVTYjU3afcm6fnN9Jj9tx9miCgMOjHLA1Jb+qC1TlFFQfrBzJK+1EBoC7beH
wN6/tsITDh4JBb9HP+jCtZLKHWUr0wFyDHdD8VWrPPJeK/HChZXChslaQdfEW2jhJSgWFyat+Dx8
hJNJokytbozkfWzfrg9lQYjFduBJoBIhUq2EFEvXFi/TrlFGU0pk3nK1IJ3o9W/c0iiHQzIo0XFs
tT+e0jfg5MnnFl22j0daGisqpBs58oaV3fnp3Jk8V3XqEbPXJVhfuK2+LhNrgL/LjmS1B5wDpsVM
VeVFUbvkQIKJZJ/arvFncr4+b1M6GOdWbtDp7NPFVJegITulpCXUdd2j6966x1t+tZ1/bLf29nCw
bf51u91u+ZV9sHeNfdjt7KcdP/3vPzrtJz/sJ3vHbx/49xN/jj+7mX+fn5z5h8M/7vyT49iu8/jo
7vlx3GPLnX/ifw4/5j8y/9H5P9xfx7fHt+OvY+EW/NfxyI9fx/n/wnceV07r5x2H4AwUKxoEpuRE
lt3/akvqmLIqCJ/GsuPqpyxOWy8+efrL9S33eZUVFUZElADo5kSRcuFd/VErp6oBNZyz67qioxdR
O6aAu4rQKaw/141dGhSHFHFItDywu1jbVOn6ULLIPMZJ8UCj+IH+akDG/amThf11U5+3kQL1NkIA
DEwnglh48dhXom7y0bZPk9jNvbe6LF0ShA7tD5us+QkC4bq9z75OmbWR4WlAXJCrah762SUfSBA0
KVFg2FOnVkfRSxMXiEJ+MwjpmtLMZ0eOKQs1T4t4RSOE/WgqrHVf1eqYtsTOjA8SxQY77MbUHUYd
iV2qn/oNsqbdERjOmwEKZ8Xf/p26jxcJWL45zMCpK/MN9tF+pwWZOCQpaXE7t7/951Wt3AOasscN
n7LrtvShuqnzu9/SX6BsvGe62nb9sbdb+61wRfvPL9Pxt4Y73qyRjs0+aflpcE4rpDzmMyMvdvME
QhPy7ty0W8g1AxlWAGUtxvpsAsZ88y8lBESBnw7M0I0xgLDW4I1qUZGmLbhcYSBc0NfNt8BHE4u9
VEhma0hVx94NpWyfdwKygmPeHioAtk45gnNRpOxXLHSl02fJvdKKa+oSFw7q7Hh4rULIxPt48QVp
4sGh2/EFEiU5B3KTU67nRHnjl8RY01a5ZAvEFuRP5GN5ii+eE3RkjJRNeBolTeBKwo1o3aYp0Vb9
7z0qTc//2Fm8JCqhoycc3WHuVkDO0q0HgiiElab8d3K7/1k+KM2Qi+F1OeeZP54PCPViv5VAvZS5
9FgW/s/oX5Lr/TVBYzPhDiR0MKB/iomDGEwx5Pt2BfDXrhGm0eShRpOmXDns0jz7H08UC3NmabET
BigETBTmDbtV6XAMHyY2XvC7EVQQ46kjVOSE2+81OH9dWDN9wYVjGorMWbKBXywOc9TCdwCEEbci
vYT+PVALVdyX9UMv70SADGp4yrsbcdgV9ARXT0F1AljVWlsttqf8+3Xv/jfv/Hka/vmWxTSoURNC
e8U08C1jvvObu1z85sEJo2gnGr51bRcOz4l39KIOQMpGj7fjuJLYvOB4iAx1WMy51hChW1yeUqcr
uV4xHUUlSlTXCu5r8GrXB3rhMCL9xoUJ9RspumVirAWQD/cE9TJ6Df/IubalV+I3TcqbUl9Tb79g
aiaQU3AzMm+fmeju/MYs/b5Ui1jRbQry7104Pha1dgRb+9OLizWn/fl25oUA0RzFHm6FTzpiQi+X
JRxK7GLEZMrS/KnEMqwO1td/O3uY4UGMwhV+TFrqeY4doMxRw4zRdKdgSEH70P2RjxtyDyvZxEu3
8PzSp3wBJIgn67xdzgIOSxXqsugCknOkE8zHggrrwZcVoX9PmqKMtkpEvXpDJdJ8V5VmiABXTNxW
Qhj36K74Y3igKV5/SyDBMG69quh/w29nTSfavOg9MgBCpG6eajx2GqR7gy3IheQPrO4wgMC/q73J
NKU/iFVi3bBlhob3SN+9FEFFy+Cg6Bn53SJLdqoSDYAAg7B6NfTJf6nDJvpK4bg5RNnQ/vaMqDnQ
HzZE/9rZz2WPfwKBxXltpq7vaSQ06f8VEjeNB9+JcrGHOXm0NnUuDi/XV/6Cg6DKLUsEZuSpDKpk
H5cD4Y4pbs3MsoFN2rpS3BRxbJPyg/UERBM0UeCqXiDZeFKjwTEDepPy7JjTmm/Q9SLJ0eP17/kc
1usUHCESQI6drMmSXN2qpigJERqxpUx9UlWfLuUKPoJ6H03BF3OSVqLfz76JcdPkQ1GLdxtb8uPo
/bhAd7kVBUAJoXeKauNPPzXTypb/dIip68wPFdOCfp/IdxEolEOTtZECHx5PIldqb6aGfWqO/3bn
LKws3NIIRdbURVjpRnqNqEdAlt6MVM2MNT2WvwJ155fK/KqGfQ38CUo3ML0tBgSKEnZAoBsO7+mT
clTc0rHuLKfYhIf6p/hTto0TfC2FbT5NKxm85XotLS8G6YG+6Eu5YSrDYp9H4UlXk/31HbhcraWJ
xXVVKzL9m0jLO5be7nKlv88oHiRGsrluZrnRl2bmkZ65wbKLK1UC/eOMNCGI8KtknV3Grto991Gy
sjXWhjT//pmtsRDlsQO178iNSjPra6rHgJRX5u2TJ1mOaOG6orpXaxEeDid+s07q4+CCFDkot/3X
5gh70U33BHhtZTssX5RLk4vHsidKoYFMX+xAACiiBVjVt2N/W+q0auluJu0sZXt91S4bBByGQjSR
xjLHKrU6wEtYIJzpS39XOvEpfphuFCd8v27mUz7t78DmKBwKbBzvMoQsohFOYRU7RngK0xtvuE9M
YG7SOxSorbiFCkaVHAUCR3o/VyKpi5sFT0U7GhVfcZmLz4YpjooI00F9k9EfC9wS6q3dygAvbv8z
K4vNMjsqLZit1Jt2Mz1rNhrUN8V7Vmx8SqrH8VA+R69Cb6tPay5/bXyLPdPxGBR0kcNgmbQ67Kq0
tuVmZV9edFNno1tcqjQ/TBrcBzGSpT7sPwLkFCtHes3CvFHPjjRsvaCyBSywjDSZIYizVr74C475
5OXJ8UuUzAA8/D3vZyZSz5KnrAHEJjo07z0lrkZaZNrrb1v0u53uVv8SboMbmEq29ekV5ZO9s7JH
5j1w7QMWe2TQQjPXfT5gcG/BfPwMj9Xhd3yi/f5OsWkxzeybfHPd5sXzfTbmxebIQV3pdOtAdm9G
L/Bb0OQOHd5pCtCBNxSaJZpkfEr8+rvYxYfrpj+V2f9z5v+Z78WmUWQAf3qJbf026GzDd637aKvv
wsfsXbs1wBeggWRLm5AE1Irl+dZcTjTRP5UxWYb2fim6VMaQsJnzSoea/5hSui+tF9LomzAqTl0N
4GIQH6vhx9S8FWZER92a6OClhaZISvUdcM1MJPlxM9Ob2cuVxMjTSIqjrWiMkO10gvbLSor4ZNJz
8Xp9xJd8ABNN5lgCx0Q+8qPBIeylJugYMAA6KaZrKruf4Cy8buSSizs3sti+2B5gC8NIoPwMkdyF
+5GYqK1e6rXyy8X5OxvOYtfCtD36Hc2ATjE0Tgt5cxDBvpnWjtJ8vT6mtYlb7FHCIT2pUiw11nff
3xuAnNcUiD5lbuZzQGGb0ilaigADFq4NBKxWw54Qgyd3p5O6gSb1JPzWbvqX9hjsro/n0nmfS7Mw
viL8Q73+40aQeV7XIaTeTuZ9N8JtbBROCANEKcLG810RtqX/47rByxP4X4NLCCcgsiKaagzKOUxb
SCUOerNNw2Jl710MIM4GtgSkxkMo08s127mpOueljlz5VwWkezc3CkLm5Vbb6wO7vAf/GdjsY85u
iyLXpErO5j0Yb3XablU3o1VaXXFVl66982EtPIWWyUCcS6wo1Zc02nXFylNt7e+ff/9sFEaok0RI
xdjxBuRVfbuP1sKriztuDuso0kuAXhZFkA52OLC9EoGPAe5/dKLhraJFzFJtXziE47sIlOP6ylz0
Q9BU8cRH3O+TTi88Yoan5li0pFPodQ4MvZkPUwINbnW4sgsuzt+ZrcUukM1E0DRIBqGymPWOHlPl
7fpgpDULix2QmSNypwMWSt2lNbWonnP/qYJjsdwB8oYyoqJf1d8Ch7MlJMjXBEIvHyywSmB6gHt9
isy9Hp0CutpjRwgkmpFSoxtfVco3lg27AKyxjZc5nTKUT4mhp/e6H8cQbIpKAKk2kkw2oJ21k3fR
pRiU0yjwz2XDxWVmyCQkoSDgi7rnSN7U/U3z7/ROeOPPLvnMxHz4z46FktInGiYqoWBk3AGpt70s
usuqdGWnXjwbZ2YW9xiXS2eGE2bqLmmOmgG1nifQbznAngeY6gaxrYDOTv+olvlaAvli+HU+xsXV
1lcFdNkG0/iUwExxL2+8r/BDZHvxqDymLhnJJ5znfu0Fe/Fwng15cQH1TRtqXTEPmaZVUd5W8XMO
s1HgTGulsYsH5x9L8sLxRFFNJxkaZWShaJqhKNLIK4d/ZSMuBcGNmXSjyrGQ0NIqF1t5qGw1XUG0
rA1j4WGsQSr0wGKZOukNBRR5eL7uYC4uCChEgkMZ97wMDbOI/K5WRsTCiW+LmoNaUoRwgvcQDfvr
lj4hWOdTxfOMdzYeU6Ty9vFUxQkEs/SecWXSNO4px677k0DKFN3ROuc0+aZX9kb6dfRuC+1BWtsO
0qWBUpCboWJk8ihnfLQO218whXkZO/2jtVV3+dO0z2NbPTSb0+gaGlDqU+W0tSOslIMu21WBlIPF
I/ief//Ml3gQUkSCV7CAUf29CoStPnwLCjD12gscpJvrc3zJowDJMQkj6WSZFX8+GEOyg360iZyU
rKKWPR3T6MdAt6UGnD47QkpVN7//DwZpDhCpPZLJXhY4hYIQpSA96sRmfhzrr7VJGhSOFbOHIM9/
mdLR9eM1bPqlg0fQQNFbogUJKPLHURrka+gf7TCqAtaMD3J3hNt2xTlfNAJKxJzfS3Nzxkcjlgkd
q1KRa6vUeltDgFgG4q729c31CbwY/iNVPcPV4ESjlvfRTtXLEHca82MwTG7H6n6C7DGo6jvAQJu0
UbdBGTygEADqvXas5Pt165e8C6Srs+gULR6fkMi6NWV6ac1vj4Fe5eHU5b+uG7g4i/QI0dpCoVJc
XtYxHfODqBA+GBDKaJyCQhC39CQ7183MF/LyRQ/q779mFhe2SJc92kFESdSoZ6ZqVJu3bfSsBu7/
n53FYZZyqadhlGcGfdZ2SMUsTr+XUuPQF3Hd0MWDfDagxe0MtlVvi4l5y2URcqrvgNGhQGvUe+RT
sjzc1+YKmOXiQlnzoxotRuDCizM1N9CLVYl79OMbVE9EfS9V366P6ZKJWe8WhLimgSBZ7HRBichU
QxXiWBHsxgMKP9zNa41pl3b0uZHFJQOhd6QGGUZQfHoQ9fbRyp6uD2PNwsIxKEqW5mOK9yk1uF6H
ey1ZWYqLMTcyNiB7gKXgexZrEYtj6PcVp7I238X8DkWBUX4W2tcoeJQyJ7gVbsmCT2tv6Etn6Mzq
8qUWEGsn2py/6ePJ8cy3pgLCABWSsLs+f/PWXZ7VczuLbeBXYj8ATIsdCV7JXSiPjx0kD5P1oE8/
U1G2bCP+cd3ixY33z3xqyz2R0SkLgzv3hSY6+kyJ1j7F5ea6kbXpW2wL8IpwvXoMq7N2UxzYk26X
YJiClRf7mpl5d56FE7lR98pgYKbgxZkMo53qP2AVKcQVVPEncNscrZ0v0zypZ4bUUUJMjM4nFKh9
iN6/Tx4LdusVT9XQ2hSSHbo0iOS8Fcd34XRRbgKaSTXIIj+6mEYr8qNanq/DpBNvmsy469qX6wt1
6XjNFS1QX9x6cx/zx5F5Wg7LjjebMCBYn9MCBQizoLXhbbDHHpJE8cZQMrfXvgw+reFrcl4XltCg
uwz0NOdbBSP00T78GhK0LlwiCCvYfb6L1C+B+E0LV87ZhV3/wcz8GWcLSIXDV2MDM03T7r1muG/U
8k+TrbUrXDjOH8wsZrNpp7ILG8xAqHSrQmxrhHb8OBjWbZV7UH+tZSQu3IxoiOEHaBo1+XlhL5IE
sYxqrvpIL9+gHt0E7Z/A83dC/8yWsof8hxX2K1N5cYxnNhe3saAKvVY28uyy3Gp6ruJHmy5uZHCa
++t78+Ka8U4grtUlYqbF4ArYD30IC/HBgNdaM9h2U3pTTv7Km2TNzGI8ylD5Rg/VvjM0uxKq+Hqb
BPvrI5m/dOHlZ1Q87b2k/ua2qo+7Dy2MIovhr4ZVg54wOE8rslYQP6V2s1ZcvTgaC4wvAHlO898I
+2yjW4DxCMowNaAG3up7ZWidZC1fctkIwFTiF4LIpQR6nSqZ0WkmWac+cxL5dVQQqfJXbv5L+wyk
KFBtHlMzvPjjpPn+IAs+2o+OGiE2F1DZiNTYLVUoXTvLaZKBxCmaWtdX6tLI5p4tetEI/XgLfDQa
9ToP4wIWwaAxRceq0tI1rK7fhsq0MrxLju/c0sIj0XWoT3rM8AILichWPWWddfCzwOWmOfz7QSGm
DRxgrqt8egh3ieAlVkwSuBgg+hWjXRXpm7GyVm7jS7tcpnmfIh7CyECqPs5daSDCANsxIS30vuG4
g5ExMI868NNoe31Al+bu3NLi3ocEc/LGgQFlwnYaYDA0fnTWplOer5u5dP2em1lsBkmQRZ/hYkab
7o3e2qHp4Fw3cXkkBs92jhLQt4WPQyQWuTKFjFaa/RkHkrfvRrvptf/LBqDx9X+tLFxcGEtKGcxZ
4rZ4AJI/BhuIiq8P5FOzPq4N8hOGQJeMzuIvJqsYuhSKHY2R2HicX8UpfBpvXgQnOQ57bVsdw4Nx
Qz33nu69O38rHB9Fl3jt/fpXXDq+5x+xOFQhAlItCi1c8+PdoL0JbeiI9cqSrdlYLFk19DB1xdgw
1a3qf+nhJ0A24Po4Lvk+CvIWOo4KoqrL1NWQyPFgmNxJYTT9KNLg1CnpMVaibZLABwlNoykF9YrN
S7EEPZagjUlh0T6xWEAtr6IehWVsdhD5iXcR10aJNEld+Y5ebFqZgtjKVM5TtbwXz00ulqsr5MQv
RDwGVIt3IOIcuU9/dgXCO5a57Yx0xbmvjXCxcmplRIqnM6tjjohKow7fvUKoD0lXf8k78atozerS
oXWXgpRdmdxLpSu6WOEKmIkCAKsvM/BdEJXArLmXtWSrhOFBQgRS6rJNZzR7Lpv/Ie26luPGoewX
sYoBTK8MHRSsaKUXliWNSTATJMHw9XugqR13o7nNktcuP3g8pUsAFxc3noNsZBrMDaiiuAEsujp0
4l+qEt/myYotOLU4gn0BWC7oS4VnJecLhzwpauBegmcEFI2c7Gn9Bt5ta42rc1mD/2iTZHIUtc/G
vMZ6QcQAwOMa+ULgAPGgsJVfI0gtVGBjJeZaReV0cTBCmO8SrWsYm5GRi+K5AIWrIp6g4RLRmgGs
ipn6LPp9/nou5SkhB1MsFoQhMyHdFTI21WhVWB0wra7VDOSBOUBpdHfbKAAIzl47p9gDjBiMfdMO
bGIf58UvXhuRP0TiGs3F8kSixTlnmClGzFR9dFmBm0I3eszhSfwqlHRFcxe39ECY9NYapkoB42wj
F6ZH97X1lM3A827jDSi9VqzB4vU8kCRtqlk1XWoxLGtKiA8/49Iubbjj9q4fK4CeqQFLOg/0M+H5
3Vwq/qHl5M92ih04cJlL/JPjDJCbpPVOz5mfmkCibAAm4ubX4zT5Sabdxrz09VTdRX0HrjjrxqaY
aVa6fNtk4GXga23Wi0f8x1zIPaDZBGC7oRfXBwWDPNkAZNciQYTq3fR+fvmLF/VAkrT6wQYJnQZ6
AZ+MbwCNLPJdjuIXmkQiIHZafEV1xRmeWPwDaZIJriZMTRliXdQgQPx4iZCe1uI1nV2TIhmfZACQ
r5kLTQJZ0BASk3lwglcuxqK6HixF/PuB2hidCRpDYdHnvnsx3O4qAakzj54iloTEoiFNfpVlGZw/
rZWVyTAmXaNY0VhAKEiTApKADrGl21rpVq7ikudrWAKRw1ARr8pN/nbe1qabIcCLbXMzpKCfmfPt
36zkjwj9ePs4YxTsoLArLY+BrZygmz95iuZ5Rcyi+TpYiXEspjK6CmyYWAkBYRdr62uN32ulgx4f
a0Uflkq66JbFmDFgODDvpkq5XOJ2rWIkLpxPcCKNIyAq7/PWM40nm7yM86aPbkxgAxMOqoewXcPq
WZUu7WcCt7wlDAvVkUiryJ2VXCQOqGkudRbm/buFLwEbC7iudLQIroFmLBqRg6VLu9zaQ9MzkRCo
KEN0CarOLcCqgVT7E8NFRFnRzqV07NFOS29SHCc1aLuw08n8w+Qh+CQ8k29njI5FoKFW7nM9GNOV
3oNFRRK90OJCYEhb3MyD666APlh1K8gEwzG4fjlg8zGUD+zTHks8fzUWjT+AqzVdIwSpWUmR+GQW
U6QjNWAmHC2JoMPpyRYkA/5MXuBbftshxPgTvBkXyA0YXZVrrlOFwXyFVIgrDBsoXln+2TUu9/XY
Aq6Qbv48v7bFhDPcT8vG0KGpq3IuLK5cp1VNiEPjI9m2WX3VtaA4MLt43IMk1wJ+rPHRUdCqjmDn
DozRARZ1ND8UVm2u2IbTfYYrbAHNQ0xoodon7fNQMaNHR2HuEwdsPGO+t0BdnLSA2DRe45GsaO2p
6T6WJl3Qmes8TRmkdcBibnQ9zO3bZvx2MlMIcb8wQkVWWNJSPcHQoO1ScGEUw8cwWuOtY/OfgJit
VpI9C6v5mnNGfRSDKqZcvzSJkoxwg3PfVd5AAeD1NLTUlR07fWGB+wM/XpQ/gEYqpxkBBTzkmDXD
Nbfe82g/52As3TMb5HfZZVU9j0/nVXNpSej7AcgQMi7IOEoPOtDEkYaLp9wHsQp4t03nYf5+lxSw
p/6IkPuwan3AoG0NEay5zuPXxgqVcvPdVQARVIzwI22gCrCLYzulFx2Yzds291NMuZK+8UljX+er
GYoFG4zatdgq0T+EKVJpt7oU9MyOwVEGoPdO+avmdxUwfifuo/MyKQUnvCj5nV/bqQ2GTCS3Ma9g
2GiekrRbcXRBiAiZqSDAfKAO8wAJXA3R/1OO+I4DW2/rAMBXSxTFwFfX9Q8TGNLnG0ae/3+rEebp
QEqdDqaVOFiNmXPQnpSgJnsgKnpbHs/LWdBr7BpsLqYOAFwlW9yGJlWndmI1+cPA70r1piHft6RH
IqQHGQwbs+sKEaP9Htt7jQVxhYak3/NaHe/UMcX9VHUbnU6mgJqS9qxrO1OZxPDGCDoN5t6rTr9S
dVqU4CC0RqYcr5PcGmdooNqhEUpqPfO7FGPo3/YjsALUFmxXRZICxZPjU++TGjj9X+Uz+2drbIyo
8rLopqTdX+jwoRwpBtLHEl3DA5LXVhHEee7F9s84RzmXrKxnab9QPEb5FplfANdKj2jfIRqpLeSW
mXujV//koO86r75fmePjmBHRORKTAHgA7B9ar493zFLsWh05orn6CjNR+zcww9lBE0Zv7XYKAWXj
PV3rF8bGDDFxOnvPBaYd+EUcIFcAmAEkLb1fURijU2TarsUwC32U+DQcIgF8gqiwSAaJYT4SHMkI
x3oTiCbjowpizcQuPIyxeKy6dt3fxErvOqPfZOmdytsdqqePIF0MVI35VlzBfDVrwa9QoJPtQkun
hqdGha2Utov1edRi2h8hopVfgifvklFtazTmZsK1nOa11oglcRpq9wIXF++O7BdXFciqBht6xtq5
fp3sKHNADotZeL/K8zb30kkDQ1jaN+auVACt5xECiJ55tAewGcc8BOdBDvJlaxIMj72DtmHA/rY/
I+SGb82KEzM4r04L1hBPsOWiAU9Fel0uK4JLYu4AOJH7dN5N5FlNr9haU9SiCJgPS3UBfe+a0hVP
uK4BmxavPB8fUMybsiv40+dXsfT8CrD5/2RI13sytSZuW8hw2cv8Bg7FCd265j86fev5XR4zzwQ9
73mZy8syYHpdzEwBDvn4HjZ115MKiSnfZPs4/k0B12r8Oi/iNI6E0hp/REgPbwTwkAKHnvsteFyU
HeglzCAtf8wgN2//woE9FCUdkjvFeUJ6iHJBeh5ru4G+ocp3fjkLd+NoOdIhZf00gAkbMsCV6wFA
m9hPkwPCJe3SWLOSC67RkSjJHdPsBnS/NUQN1QfwqPL2dw1w9Hh7fkHy+WhAhQXMPcbSMaMHHDHp
fMw6n4yGov5UNO/UBdC289lQxKXNjzTd2/rK0yJv35c0RGe4p5hdALLpscKhW8kAg1YHM+7MO8OI
7sDk4mk9vybA2jLQg3V+cfIWCnGwmBr6NGDQ8LdjcRiOZZ3Wug6QTTUv6UPTGOD3+dpq1458kTT0
ZQhAdTgAGLJHl+mxICDnR1UMEjOP8F+0UkGKam8Uo3o8v5zT3YMUDPSipRlYBaj8H0vJ6tKgI01i
v261j64ut1E9PY6KjaoPQ9uG1joryrG0LLjlCArg2ggwpmOBc19OXNGy2Lerx7LufiTURjCwViU4
SdcLgHyb4GUTVR7U1CQzlGOypKiUPPEvX9By7MUeIDM/nv3Qv1t72mTXBpIw+oRWcFTOMUEgv6QJ
cgYR2FgSX9+yAOCd2+1VG+QecDXPn9TXzhw+2bIgSfMGQx/B0x0lPrg1v5gPGNgPUt8KDfzNwCLF
nwK/L19egms3vL7ZePtRLHx7+0G8K+I1gRnWoRl+eLdgffeQwvCet+GDv7v7/Lxcq06fXpTjfZFO
AHzdWcxi7Iti89SnfUm3pVZXoR5n97Y5aCs5jVNFFuLQBYQuf9EHJFlRsKXp2gDCJDgR4wUI5DZq
Y184Q3M9jt0GgEkrx36qxoiVMAOECWSMTaKWeKzGda+XJQU/nA9+you2ATxLNg2Xta7cnj91Obvx
76H/WZZkBfJIsTunwbISJ/KM6AXEk2HWYsqsH3cGsMMtM9c8K/mu/4NkClIqAmgJ0z/ALpTEzjFp
DWdskNqvZt8C0KaZWZ5jrLx8J5sIKS6OzQI2IkhR5ChKjwARNAhUAQAomKz2RIenQlfuzcn9RBoR
JWzU04G0h1lxyeA0WVOrhgjT7b7fmUg4wBTuzh/SwjqwBFRBhLVGl6pkRPs57o1cdJ/PEX9KEnXT
Alxbze3v6xyeN6DKwVkEk5CcgyWR2TaawG1KnQwVAwZqh6ssfzm/FqG4kpU5EiIlIIsaXEw5IPF8
QCAgbRODohZpIjLg/QbAXB79Tkb2cF7kSaEcSg5qJJFgRniIkWdp/zitB9BGjhRQj/QuGfQNAdX9
yNQPTYvvxgz9AKX6DDpVwEM3gegdOy//xHSgCiNaVaElyKafqGGPjrScJ4T6g8qB3zHYH25pm78a
o9d8DcQQQd6U08/zMhdUBhcL1ENAxUapQA4wxgFU3alVoe0g1ZvQMqtsBwwzGsYDLvV5UV/5wqMj
xfrghkEaEgoIjsW3HKSQkhSdPLzVqD/Fm1kDgm0JOtz5Kcr5rs2e+hzzi/EVt5XLJBdb7RdgJxy3
VpFu6kzdK/0PFv1j23tz2K982MLVBFUKsYDoD0Ogys7HzKYha1AF9ecSjctAFU7hRbmlGHSNNau4
zqaKWr5lMRAWU8Xqu11V6eZtkutKqFLWR7uCOnFywfAyTB58PyMAuaR+N4DJkgeMA9Zqoymjcumo
tCS+loGm1q+GASiATdEYL71NwbkIRpB0DXznVKVh2gSGqSba5sWFOt5zZiI5NJUZkpCgDDa0QMO8
rrVXMfk9b2y9DJq+9lwWJt8t/QrDTb6a5JGWQnJXsnZzk5SRUoNbM8YVMjIzqFoliG0tXDk68XMk
nRJvA8CI4QujBCXplNWOrlmwEs3KOQ6rToC+eOc6PwkLszlkACrtaNhEF0a85dWTgkqD88BUP+G/
6vqSCM7GcOxvACN5/rMWFAp++VeTpOaKIPF4162MNyYFObGfVVtQbXsazNZ5CSchtdjgQxHiEw4u
Uz82GNtrIaL+APQ/KX1aefxiehnex9c1uN0Fw2QK8BngiAEcFe/SsSx3blA7qSDL6QtvAilwe9Pp
xKvaoF2jAViwR3jwRR1fxBzgljoWFduWFVMXDz6Ii3egsscMqrl3qrVizYlTiB8PnwngqFBPvMmS
X5FHOh8VFbXfGuDIV4ArnYN6iGpfnbm602hsrbzMi/JAb4BXE5DiJ49/xmautcieAcYnv9C715jq
mxi+4Vp+c2H7wPoEPgiwueAhkf0lmoOuPaYt1jU1P/BifaCbfxsrzuN57VtajqAuQPSETCKS6cen
BDs4J3Cd0eyTvmnmJ+cby/iskxUXYFkK4HVQ5EJThNy3RqmqJT3VUz9W9938OUP54vGW8s/zi1na
M5gqG3wriHHh1BwvJs07OLeRS/0UnvRWoWZxUTSEUjTsp2uFyK9Ko2Svvphw4K0jdD95A1OQAVQ2
RZuUngzq01igX98rk1S7GycVBLQT+G91T0Uv93tbDvamBAHqz5zG81UBjmL7lqFNsYDtRqS8RX+2
CkJUtY0+24iNj3MS5x+23Zo72ylB0Ttxx34laaX9+v5+IWMrJnnQhoY06vF+NT3eqUGNqN9juiFK
kCN1q50bucF5MUunfyhGekFKPcpQzYMYUHlupnEXd6pvZlkwR09/IYhgCMUCIRSAvSRb4JJGr2cC
f78vbBBUlSMhz5qTNfdI2hgfs5XAMTgvcUHjQKKCXArsD+pCcrxRq4U2OTXNwfyd7RWwCJM53UTd
WvnpxIVGxIHqurDcWB4s3vFBGUyPSNcluR8RBrr2Hjy9un4xuWilNYHvWjdd0Pe/zy9tWSamAMDz
iHBUfve7iEVTbEOmS0FVwKG2+1q7E/NkRnGbfbfxEK8EoLBELILmAYHZfbxCEBGYVmVkuW841qUK
J7HgdmD1v2mHfkibb86vbenYkFmBd+4Ai/ek06WJHLDCmiBijmfnQjWB/OuY66neBb0HVLcm6tXI
HJ1UaXpzyBRXKXP0y1pbkURIi9obCnTQl8N3U5ZoVQCsnKDwAIbAiYK0LmASxnxMfSAr87BUuXIN
I/I+lm3npSCzDgcA9qzkRxaW9y/PGMajAWLz5bAe+C1K5CgNmlxAbjwYV2kz+IWqgH602AGvaCVn
sSZKcluc2UiROkDiN6sAB5h44LMGi/dLsgb1taAXR0uS7hlV1c40SsgBNXSAOkdod3TXz99tyYGy
I0jBbyS09VNEV5WqjDDwmmPnnKDX2I8IAz4lXQNpEo6j9EKJNi4LJWuMM2Jhx3fK4KxK0x7oGVX6
PFgozawNKi1slyBWcZA4ALo6iD6OBdRAVEmsqketNxlwU4tNZaQeOLG/r9yC6AnTXXhlgdAtvR+q
2TqJAlQr386rK8Cpg4lCvejLT/C6eJROf2HSD2+t0MUDtaZESeE/49YazH3MWW3kXm3OU8CsaQ2M
YeGAYCBgHlB5QuAjI4FTXlF8CUSZjbJ3Jvtm0r4LxfBlVw9ESKuZ0MoX1xFEsHp07+eYpUgrxvH9
eXu6cD+PFiJpWjIBc2h2IcUZFG+G7SGoYKAjci1WEj9H0mjIAYKQC+4gTLNI3urAbHUuwRLt04Y8
cNRzuRvtZj0JAc93bShoBD2/rqU38ECeLTlIk2MkeRyhadCtW6DQs6TyKx7bXqw3r1HkbGIab5Mq
2/yFVAygisQzAhs55hxygFHGFD1uc5VfoC5U5//omPYC33ZhaH7vrIhbCkDhvPyRJ9T0QOP1obRb
pYE8tFb5E5s8pTUBGqcCceBhMG8K5InNKXRXByCE1T45zQO5kvkgWh2ragK5GnBpjGRDmrvJeBzI
tsNqMXtdtZM/03LTt3trLd2wqEkHsqV7YUVK0ccFZKOqBM2xTE8dldspj4GZN6CFuvh+Yvpoj6Ub
QkYXD38l1qpfxVrhNejEttAjcl5zFu/hwaqEPh+c5Fyncc+E5kyuG45m9za0PYizMehQ03nFqz8t
iAmXDRlWcHIjfwECtmNheZfHvCVI5aI3qkbhEm3ejf1RilwfjR7TXdV7ZLoqGfUMda+a2yT9FVmW
z+MXXq3Yn5PuXkxrI1pGhQHJVhs1BskwqE7Vp3k0mN7AXOO+nDVVVE/My9GcGajZ3M7rqxkdlhGm
8OyySMK+j3ov7dMhbA3qrBz2yY0SKd+vHkUkshBcyeAxVE1apa9qhkbxfEQFvgNb7iTYEOk/WQKE
KRssyihmggi0HOKgsQf2+7wiyC+z+AD8AJRhUes9DU6radRrUJswgCXw2MP/jAnDaXiPlHaNYE02
kf9KQhIYWUlk7eSYS4ykpQC1YL5Loucy59x3m7QOO8zZjEjaEQAaecy0pxXtk++vLFbS9BSTlJGh
QWwDhBzCQ2oHJMuRiAbT7lq0ID/TsixJuUrGAASpYDNpC+KtEgda7/7muP7bxJP+XIZ50BRyfOr8
sDBtNgyXLHs/L0O2DdIq5M5pp1fdOeqwY3H5mzIFYCu6V6nxTdfwlRYXsR+Hdv1LEurx6JlD3upk
orfSpyzvCVaTAdDM7kfMmqK7yn2ajclvaXZboDA3tWtMcGtSJYuuWjQxI9JCI9KLIVeD2roCpCI4
qPzRQNtGvUngoJ7f0kUlPFioZAHVZLBVTPEyn3A9qCvNo1r/kJVNoJoKwBTX2v4WT/BAnKTztGcc
+GsQl4MN24j2Fr9r8EQaa31ki3IQl6B2JsBmibQswJ6U2jShD9Vyq8sksn2TF6FSg7+jXEOEXNzB
A1HSkkAK4nKTd7BTLeDvf1njjmYjRgJLn1lro0rLslDAQCDxVfM8fq963RnqosQFMI0eFNbVLyQ3
LjAQAfpFXGhGVrE25YrG1z0QXeP/CjQk79EEn2TJVdgNIGLu1ZpcWLS9bJECLfuXLmluAHwItieo
aaHimuT788q5+ASI+VIH6QekqKRTbMa8ivIGp5grdZA2hhfN75EZrdjhRV05kCIdYFXoFcqOkKIm
NAB/5l5N0k2fVV5uVivIJYuvKggugFcBjwO8ZJK/6LT1AG5wyFK6UOd5kOlA/8kDPQ5qRkBeFYyx
ASLq8C/20URHhhjZwRCAZP313mqKfBhgV6ZoM1pD7WkGaL2UbiWdsmi//siRod+mRBmiAuznfpW5
fm68tUjalL3HwRgCAG2TfaBQsLI0cTgnhvpApBRYj45emgrSBH6OA3MTlDo9Xvht85ZqpadaK+e3
Jk2EA4fOqVMDKNzBRpLB06OHWLm33OuEPGBqI16rnqxtppTIGcCpRkoVsizehLMSYJSim+GMPJUc
MJtakK263msShRNxsLqsVgTqDiRqgJ3pTB6kbhwOGLmKcbMxO4vc/3gDPMnP89q56JscHKF0J7RS
o9ypIDYGtALimSAh5kpQcUq9JZxJuJIEBSIAD8hz/3oJ7DGbTqJifpXwJ9a8dO2lEQeavksrj5W7
gmzmOfei9M5B2h3zWKN5afd7o/ZZ/N2M+5dRPfgYaZ8ZLVo+5Vgwt+6Lfgrr7BIDKCtx/+KuHgiR
djU3AOYyNFhxll0gsYr0QhecP7dFuylaiDBpCcJOuZvQxlHlHUdwomALNf7ZkkgwcjnN2niw+NST
O34gSHzIoV4SI6pT0FZjJLdDKIgSnPGkWSu261QIUfEL41hgjRT1+2MhLNf0HPUvGBL03Cucbque
bCpX+/axHIuRLIhi09jIDJw9Wk+R5XbUKJxot8Zcdno0x1Ik26EAh7/jHRbjzHpQpE8sp14TvQ/m
23dVQMhB4ypwjeElyBNzzlibaW7B9yGdtUVb8I65du2Bs347WPpa4/6peYIwNKuhLIZqFeZljk9I
d7K5xuAk0LWhBsn0YKS+YwcJqGnNNETsgVu7YjZO79CxROmwisSwsjhX8Z5Z8w+7ZV7nxnfnd3BR
7URF+d8JEFfSbW6PAByesCjFyN/LciDPGbGjbSQqBeclnfqOmL8GTqRoT4EhlFPpea3MozYRYHRk
1YWe7Hhn/CCt7jWvmAo6L+okr4IrhGosSuWmBgzgE4jevq30zCksuI2Tr71s1IfR0+8qv74E1EuG
jtvhJfb7d20NevarVnlsKY7lSgemITRzJjSj+7b36FzkV/NtG843fHOn+ahvgo+83Pb4z3bsud6j
GY4+f263SuigBZiF3S590nzLUwPXr66qoAuHZ+Pz/M7o4gvOfaF0M52qYn1tiC+8SbbJY/1sh4nv
BC4akNllHQ6YvZovHE+/B0tXsjW8VX6yUxfmeIuEzh8Y01lt2r4f8QFUu2DsWbMetXRPitvJwEux
otwL7u6xMOkRoqoeV8oMYXoeaOTaMMNYoZ4KhCq2ieoHFoVzvWKSFtX8QPWkCzUNHJ0TFKonRkON
HoP4NuiZ0Y4U7ey1F3BpLw30sWFEFPf3hKEUCHcRr0BnDK5Zb1QMD3Cw3gSW9jnmQc8u1yDaTvrn
xLU6lCepd0ltAsh6yCuznx0a1dUfRf2G6M93q2tlAnDGxul9sJ2f19klu4tcIPKkiBxEsflYY8Z6
VJIsj6Ax402U7hXqenkcaonrZQD9UX86a7AKSzYRPaAA7wUaCMYvxAcdqKhLQfQ0NRDYZZuBvdnV
0xit3MOvLkr5Hh7IkNNVjanXescUvFyMPczljOaDXzyjb6SIPTZpt1pNLmszD1RnALRpjAa+Z/QZ
rJjkk5yvONDDr5CeNHD2JvgMrHQYar8235uovCvGaiMGZ6j+NA8xQpkrRaFbxntM/uUrWd6ly3Io
X1KorNLMwi2xCxZAIBsweM3kedauzPTWHlfq30tadChKMnxVyZFaR2uQryLbyWqGqdrA6D+NdgNn
O2t3Nv8b43MoUbJ0lWmgJWOGxGx6TJvtWKBvH4TYdh10/Gdrx2Gi+kz9fqb1+EglkzeCmoPMQupo
/6zQbUnWfK61jZQMnFNoZtvWENCWc+JhJsFTBu61JQXSYRWi3/epVEpvLs3782ZgydgdbqdkBpQ2
qmsQk8MMGJh8GB9I1nl2Z/t18g8m2Oj3szJiH5EjsVEpNYnsWs4d0JlzFaoZF7+HjiMZ45VuUHyb
0vDrBv4RIymJ3kRcs8UN6OZ0F7XTNelIqOrfbTT596L/ESNphUm7WG0NiFHb+3IQj5KxKWvfBj7U
+VP6P0zKH0mSehhNNKWxAkksqf0x70KTPltzoNtbA1wq5kaE8KY/JwE6A70V2cJcnRpV4GmD/FQT
83nHhtsZW62aSdz6Q24O/xQZQcM8iBT2ZW07Pbg0In6v1KR9njlpAs766oKY9RCytFA25z9l0bCh
QRh0IQR9ZDI9u5FbPbVZ0voFJ0GSPtbgIkCUQEho05VSwVdf18mqD2RJz1U0mpxmLVZtsz4AKyJk
Qtic/myAbsjc18KYAizzsjOzbaNbrzYaw1VAEvFxuFL5b8UpNlD/fa5+uGiIB5r31hiVbUqj+4al
l11b+bm7hmu8tj+SNVYS0NU7Gb5ZUf8Zy/3ANrVyWSGJq67FAmuSpAvmusRIkwKSHDf2Kzss68dK
fYmbJBQ93OdPfdE0HpyEdMtiJLBIX+PUy3zTMVBd+MC8BpFw7RUm9ZX+WaNP5yUuergY7P1P0aTr
Bu9FsWcL1820t6mJuZBQJcBOsPyIBby/cyfkl/q1eyZO55zGSabYbSLadzb21Kjv7B7aZF7m7XM+
a2ELDr+SoVQsUoZ3k+Mx9yKbVi7XV5b6VD7GU9AOjc5/uWmqMabIbjtML5vaFR48f7BQJ092c/oD
17xmb07cAqL9Xht9a3gc3AtLBTZztbILX+3j575C2nqC6ah60PEV9s2N9QqsSYyapnvgcKke8Tt4
b94QqPvK/0Bl3/uNcqG6yQJlk4duML+eV4PFtxGUuP+7IdKBaM3MGSxO648KOOL14Q1JDPQMlBOm
0Zq9Sdpg7M01SJ/FWJIcSBVfdeAn5zEGSTHB1PossL1ykyTeP2/uD+pFnwnCSGDVYQM6z/KAQgzQ
0b2yG9cC7kVP/eALJNNH9SKr8gRfkDEPONn+kARVPa4ctKEvqvt/u+tKRagKCfA0NyEFxFlF2O/0
LfWs/TsLinfTMz4nPw7r5wgzjAHdlxc87DzM778a9x+aTzfVHoP9QRasX8KVQ5fzUX3bGQ4Xn1X3
GeDfkgQzeHDV212UJZpfxWz8qXBHu9cAwD/49pB0F21P0TqbFrT/h2gpIcCvmdx3NFCll5hFc6/V
rnA6Ly5dMt3NY9S9VjxrrjCnFokWYrO9102330xJitYbHUNxQeUivO3oqPReV9duj69oojgsnLy5
iFOz24Fo07is7Aap2UZBY7/aWw9IQWA+R8M45S5Kaue5aIfoImPxFHsAhOoD3CukvY1h/lHabr5N
ldHdtmVbhY2iAMra6curIm3tABlmwKIUrPuZV9NwEVmYax71pkIa3XXK69wh7k0F6OhfmNtwrot+
rnuvxbRyGqgVt61NZJLywkjGbGNGthqUGO3wRqoQ5Hlb45V2WX9bQb+LwB3jGsXouQzmrkgelZRb
HsCYndsu5xPIcQjrW8+aZ23X1Y4JtNlusj5UbOBl0sRlhzRhr8b+4GLm1WvcZNxh6Cfam0pug201
bbqL3nXZkzPz6RF0cc2tM47JTauCwgoYU9q+QQY0zAeu/qaNDrCuiqmvvNPdPS8T/MTIYcWmnuwG
rV6T1u0ZKlIXcUbUOzUaYiNAicr5yVXeXSfNZNVBg8Hoz2i2lU2UWH0kgEKNneYUNQB54pyRix7A
L5anJ51bbpDPIr3HosgsUHHK+tFDTUifPCfVtftpbOM7EukJMpR1Hv1o0ZV+i2g9MTyrcYo3m8VR
C2bEGBwjrc0UgMU0trtTSUlu1SjrLpLCUK5dq8s7v1bBUc6saPpttRbxqzktu+15K3kyb/LlBf8x
F6646AcGi8xIF2Yqbox+Te/hEL6lwW12EQUfID3Y6jfVngbPw6W9nzYYnVuzVScTn7J0yedB03rl
cmEune17j8zaLnlAD/Z8V3r66xw6YXoHoGL7yr6JftjCeK7N/i96JxhEIBag5QgagY9XP+W41iTO
sPquAtLA1FxbZHbCqB9+FanzkbH+Cn1db7ZZTfvzG7+YOELuxkQKHjBTmGU7Fk0bwy7qEczmudZu
IkP0UzvuryxpyIYZHM+DpcDzVJCbVfOGeoqGbFJVlSvZBvEgnzzYB18hPdh2xyrMnOIrUJj6ESnj
lij7udhigCc4v95Fn/NAkPQcc8AtKaiwtX7f9Mj59hn36jS6MlXltaeOx1c5zxbdQMBZYRAJuCRA
LpIiHyXPXHMkoFbshks0uNLJCZj9oME2dzHim4CP1+ka4/vSKgGnLzhe4ICeTLWSbtL7XNA5quy9
tPHYm88WMz2nfzbX2mmW14d0nJi4xHSGHI3Hia12LcOOWupjPPrGeGkC4FvpAwcdazbZUIyga2sN
rkveBZi3MX0CUEkN4/3HWstdGte8K1sYoxKgTOllgvnZGjH6eW1ZFAPIZg34wwK9UrqXcT8VDY/g
TVfzjgn0COVa736flyGiHFn1zQMZUhSEANgAcAZkxHbdbDTW8X2TxVF4XsrSBTuUIl3zaJqMvtEg
hQ/oZM0abwBE4qAHbIz985KWFcJAZgZ1c9T/5DlFapV1qigQZQ4snEXXKt4Qp5n9pq32ZtNZXolk
W8KcgNTGmilfOjHgzgLxQRCfaV/xycE7ghA5xkxHByJTdEMAupiqlmfEfCWVsmSvcaP/W6JkrmbN
zfpmQDSZKVe4bAHoR18AKPAzVfI3LcIlz4lXd2tluuWdxfg/qmYYPYL+H2u9mSFkACwz3Eq2i4Be
o205iIZ1f9Z9ax69RvNsYDidP86lDUUHxtfMKVr2v0Ktgw0l/aQA8xBLReexCX0pJs8yVh6hRRno
WsNAgBjWlAcAx6KZ3arGunIrvmz0rc7rXV3/c34hiy8dxsP/kyJdtLRzWN4NkEIx8qBNCZ6x7L6J
xpuWOGjSZ9wvGAsIH4KBmY8uK5W/eHsOP0Bsw8FWRjXAkqsCXkaXTS/WiBzcTD8Uo96pPbqIu7Uo
ePHKH6xXUlKz0PjAI6y3TLYdf6Ljc0efeL9yFRb6Z5CLxdgzRuFd1KDkGeuoSAoNU1LAO+mzz1l1
PsEWEpo24JVaoGSQD94wj4I/yOsNekH0wnOKjHpl0w6eayXo3R8/a0e7phhkJt2aX7EUiB18nCPF
h6VtdTSOsOXD7DX0cna2feW7ZuunahqwNRStZT0GFDHQ/GwHCL7HB6wDqz6KxVaUoB+vSy1gSrUn
ZbnSj7Jofaw/YiRFHok2YGIBYlL+3NU3/ZwGE9k4uQMKHnAKIHW8Rvq9tjBJc6dOi5qEQ6JazH7n
xLnnoPO46sbmb6zNwdIknY0TqyZaK3bQ/pmZP8Z4gHu2NjW2uH/osBQ9/WgAluesiJ3VVGvhbEbo
fWmz5yH9EU9p0Ea/gKyLB8prEYqdNz6LdxGM9A4Q3AwknSUnMK/73or0CrbH3DiNsx3aLXGvp17b
nJezeFBoiTVBS6eC3Fk6qAyO3wwiWry9YrqI7BMk/sD2F56XsuheHkiRTqlwELmnMzawMeurEniZ
m7hTXgG8NXu63t9VMZjwzks8ZXpCMebwXZdEjp2bDVbFEaEpH13vNfZVggqaEzW+oqHmZHjwqS0W
qGmoJ29xM4KQ3l7p8Fw6w8NPkHzOEdNyeZrgE+ymCNTE3GT/Q9qVNjduK9tfxCruy1dukizJtrzb
X1gzY5v7TnD79e9AuS+WIF6hkjuZTJKayjQBNBqNxulz1IdJHe8bcrg+WHYRj12NJvSP8EAhQSWH
WcReljoDQCaQwMTtV27GN2hzDe3MDDnZLTsg1g4zp4pZg+LLQouTIEvugCRC6GS0WH/E/4pTDK1m
YPsAiYkOnsvzwBjWaKWuRoJ+NGGybKW0aju3Sk7iuTRtlC4FiAvcoy9YsUCjMuZoWsgcMqLgF1Y7
LQt2pDNfrq/O0qzhqm6BVwx0liZ7JzCqXogkSnGaJnrxpItTtmkQ9XeRbCkvWp6+Xjd3kbbQVbJw
t5LgChZ60ZikL+pjcIzF4KTNhNTtuw14Rsr+XQdbwnRDhAxbYZ8NCF7+dbtskDyaVY60BVgziOad
L1k5FHpPQhHNqEK8MzuoSqTthEegUmvvTZSHspeRlI1tlL+u2z0i90/vQ2h2g/wjYjOonykRFGO4
tuapixWi2WFrgfNp7owdVBHehFaRPbSXyXZOzFfU+ebXbqgmt0sm1WnT+CFUlI9BCl8Us0lvBX2a
V2kvJnYYgqjr+ifS85X5QtBUoVUXBHZH3vTzqckEsRVAAw5+SOWpq16H4u36n88mLZiBsz+f/v5J
nljkbaTmkQTiImmVCi+G/DRmhyyH1JtbheQf75pzY4x7qUmhzpWIwQRAtIQRVDpCH70CnNh58fZM
xwTYn4RbE4UYsuysctv1YJSTVVtGaRuMvVr6oSjPAtrNam2Xys/1sG17Xwz2csrLyi7OjmP7JNC7
BipcFOfNDBGqumVWK1D5kqV3KXWzAJum9wz129AcMNI27eBo2uBZw3OQogZm7bnEjcc2CsZlwOME
xBKKMmCvY29Rgl7q5tjDqY2p8qTKTVG1r+MbAAoiOXYq4Y5AS6KnOYjujLXkFKU/yt5MPGF2B/Ve
rpw2WtdocZ8CO5UHcOiveuOpGB+HxlXEyBGha1NrkT+YqjMFAQq7j2qzniBaNELOoWh/qUXopsK+
qz5y9attHi3zTrVWySSuQlDLgsEnyx+JcVMUPBaFi0vrX7P/M3TGm+PYCOYiw9DrEDoweoY6Pvb2
ZEfq3UiA86ncKXnQUOz+x5vobMaZRU/GURAyiL3Z/eSTAeyImMdHNITB2cIdOGw4ietluASy4WeB
2W6oeRhSsw1hrpzAuD5NqJbepJCr6qD5I6FrYPoUTV5SeXngndtkksq46npdKHoNkBvdCaEwLwu5
Hc+8Z/qLx8S/VhDSIJSqE3oBzOmN2lGgpwR2pnkE4CDHm8NjkX1Z2o1EDoYh2HhtmlO3ml6HJnV1
yZeVT/CCoOqIp4oc7yjI1CplP4wrSLzaAmQ4ry/18ci93F0/H8hciIIcYkulhMnXoK7XmTfJDJ9X
c5jDnjfA/fqVTZLdZLJnhPdz/FFW27SATLhYuMVoOVOMfiDrQJQWL2F3JlqKG+NWbnXeyba4Xrgs
/38bN3OygehHnKYW8xgCei8YUHR+jqMN3kahYeSgocZVjQcTHIegqrLqVxAekvFTLU3ObPG+gtmP
gDWNRhrgK8QOvcXBZw1e7oJLa3+B8z46DQpwgIVSRmm2zbJHPy5uwKNmZ/Uhl/2o2SgqOpjj3DYs
l1hvRvkuYsJBPYG/f2lj6YnW+9CAoPWJ4x10Wi+84+RLmAGXYF5SlBZf0vazndRr0qp2kdZbU76x
AiS9jSspNAe+AwBLFP1wvh2nZ1UI3DBZEzD8Jclky+QGVx6nNb1c65wkBqBX7SDr+GZAzwvCt6vr
37yQ9GFr4zmIZrIqRbuepwBCmg2GNUBoMWqh5rgyjHeI4NlNq65GEHMGQBF1IOwEbF3iKZwsugeW
DLJl6N+5YDIOzR7XrHjWbJINpU2AMXLRt/epdiClvD7Iy0SajvHHErMuoRkEqtLAEpoicTHIHSFC
a9m40QmvS4hniTkL5ByLFqSwFCqiG+ConNFIr2T3KuEkzUca60tf+3tM7DGgFrVpTBHCTlwHrqlS
qTcQJNxUZEYb7oEIuJ4iNoWSMwu3kriSlZsw3qoW0pCXzHpTqhfDnPEfH8O0B6+V3ZC7wsqdpPZK
+QWp5mRxrpoXeJ3jNqUUPSZoUKFdTKfuJNfUlSwAFR8+WBeC2zHqXKMxDqFkgPdiVPxUVv1RnEGV
Yri5ZX2kwZ+mEUB+H8Sr2erdsuMRLix7/skHMUFyjtR6BEc9IJ367JdT5UgiWnqsXQtZTkuoQJmy
bcX7Aa8IRswp0iy4PjhaVQ3s5EhXAC49n4tczoUhzhEoii4CIYywD/rM67KKU75bGiLsoEaI50C8
Bx4B6CdzLrSpjhctROBRExJHCKMBei7gzMinDlXToBV8/L9o9AkohVuDIy2Hcq1d9CavF2xxwGjF
AbsJqOJMlug4qJXWKkD1aMddsgHiwY/nwis7HsvsUgIO+NOPHSaByBQAT6McdpKm/YU2ZmBTpBel
0115RDW21B6DcNiYIhRdRBTh1eigD9JdrKq+1qccSOby5J98C5MrkNTK8FqLRSa02KGt+mYj6vty
NmwrvAMOthHzG0PbkZyz0+ify0QGTZPpLCDkgWyX8WtI7ulSTO2myY0uhY7Vcbpblkd2YoGJp1Kv
TrFYYJZz6zY0Xkdl0+brFI1K4yEvb0APrcq7oeTsmaX0/mxczKYB+WUYqSbGpRnP0gysVQBRzRuh
uG/i76wDTSnIY/9plyyCFjhJ6VMR3qMu2060DrdWfcJIVR37IlDXuYDuz8LiXFrphF0s2YkZZkIb
sYkmg5oZw9yphlWUekHhKeNDqeigF+ZUFS76TthRMTOJLFvuhAqnVFreS7kvJHuoMsThV4Z2mlrx
8gIno1MWn5Dws/OBk3EshoK/x2qIzENJluSZ1GUIu0obeYMl3qFjYN9nJmcX8MxI5yF2zlLUuDKM
sdIe2u4u0d/m4OF6WrG40U5GwqROJeiJRDJi1dIZuM6hdnqBY4E3CCacpRD+00AfihASoQ9vxOVy
DG+skvfoQiMC636gfQaZtQicOqiozucKRWwhN0UsSdsoXgxFs8DcSzX00eOtwFUFPVYgGGvIASiV
J4okECOigz45lELVrLQ2wcrU0k0/fWuRvC66dV0CqJskOIDvxBmYaVDeQCoUnTIr0WhX5vhokTXR
Pi31VlQ+S+NTUFxVvre6wm3L0lWHrWD8MtFxl3ayfX2Zl8Ld2QczmUsJFoesoq6UpHJ7JycTKiBl
90exACXEb6Cvr87jlzBMim00zcB4D+KdGZGM9x10tS8mDqKJx9sxYL7MMgG9LAVqJGl2N1a5F5lW
7cpKI+6koIzQoxmiJa4YBgdAzscoy3PgnmdI0sSajKMeTNGSwdsASyEZKk6QD6R6iAB1MZtMwKI1
Rqdo9py9W5loa8VbSLE49bNubuoRDxjGIyTzvOsLsuCuZ+vBzANKbLjfllgPQBmBm9M7EZctUKak
OVgZwdla2WGXtJzjh8bEi8k/8VomRIe5bMYd2kghjucVKKENxWQ3ceGBgNkhiWoDk2ECsXd9pMuu
h1z5WM2TAXE53ytqOSqFPmJnAuFitzcJXl57AZTprnmbGXfF1Hyrev7Q6MKGY1heGu6PYfY5O+yV
LMMs00v1ExneJfk7tMAFZT6VzaZLgDGeD5WxrQEFJRrnMFwIejhqf9ycmelIJi0KmDCtaznaWN4H
aM/0PDDZBQwUZ+CZFXZmdR14qwlWEhyxeHBexdNLOc04bV3F/NWYYBQqbNRIjRIodtGZ08idiwRF
t8cq6dwUmO7uTbZQKc3seX7jzD7dNxfOdmToNBUdOGBmX7VFUeXVhJ1ekudx2mbKRsn8Hroy47wO
p8822OaqkxacRV8qv2FO8NKAawk1S53iJDKnM4RkrAIXyYEKiKdeirgSZ7HXQZunaV08OTtl8KtP
VlIE5d4Mr0GGA3p2ewpXmfCQy2jwwku3k6AM2Znblvd9dOEvZgWaTkjFoHQOSv/zzysTxagjAbOi
q4ObTLGdoiXPIveBsWnT92l+4KwCzx7jiEIZZmXcYjqSGGht+UaKBzuS/KraZMJNXD335qOm7bth
HY0EpUfQEaZ2En4lI2CIB73iIRaWXjYQbX/Gz7isPusA2iR0ebS3gsybJpuB4gPcJX6WBSclL5Mq
o5jyVE/4Ik7M/S+h/m/jLIWrCnq6UVJgXEAGXGm7LKh8PdgHePgCbY1WfVrRn8TgVDnYFYCKl46M
BExVYMBDcsLkP704QCdMMEEUK260ZAKMcBdqO0V6afqHksuLxeZzoMMFJIwyPaPFFFdmJjGhdPj9
LJSR8+b/9jdf93+828fQ5T2DXcKYKD0TeGLRxK6gbV9jNncoVAqJ5jx2XjQbqnS2vYMOnO14a06a
b9G85HS/0PFQGVkNTfOSoVt0vCfbWQ7krJQBu3fcPeTv3vZ//fD9vb+3YRY/8cP7z9/4l5W9sfET
2nT/+T3b82yvsHc7x10fDuvvw9rdHl4OL58va85Wo67LfCoUTiALQ39CpYFx7bzuNDUoCYSenNbx
fT92jj/WEedAvcTf40IMgC2e1XXEEPjV+ZyIQ5mn+YTJd7eu67s+Bu3ZDmc0l24LI5A2Aw4b8Cww
D58baRQrzyGzGUMPcLt92br7D3/1+ke1Xz3OEl/kB1jiM0tMiBKLUAqsCJa2+z2WDSqKnKEsLQzw
DFDEAjs5kKDMUOLSKpM2RlK73bvu297/sldwB2fNya6OyiWsA5zaYQYi9XkZpSXs7D8+fj89PYX2
bD9BInG2S2fGv+O/YNrbec768btyHr8fB5v+9T3ZeOCj/zhcH/nxrfbyixTAICCMDSQVEw0aoD8K
2tnmuHS7bO42mF6qHems147DGf5l+y7WEY96fxtjrhiDUYijVlNjLrzf9h9W2Jmw5K5djqkLsUrq
MhIaBKA1cJTFZMKPiHadqbNaampPd4C/odueBgIMD+Nz6c9/M5cnNpnEIrTSkbR1B5tgELXxSwph
zNx+wWhTJ3a+Vq+r+939budxFvGi6MwOljlASN3LkZjCMCJgafv+0+rdueUFlaWIfjal6vl+N0JJ
BnCGDs/do7qH6Hm/gqc+89zkIgNgh8P4pB5njSQeDb25/mZl3/IsHPt/Lrxehxw4nl9B0cQ+pilJ
WQgpYDF0pbaG/db7xHN9yJRW3p9jqHTWdA9wUv7l7X9iltn+qRLk+SzBLPWP1H4jzttL6w04Dian
c1uvd9Fd6j/YOCmpPmoHfVR79YoXfqcDgVKG/tICf2H+19c999jWeW0+mPPCLCLA1dS/lpYeo+7+
+As2Dt089ETFMUo3K/0Fv+LHDv88biZsJ/xw6Ta+/lU63S9XvkpjamhCHdQEysp/7eG/Poj+6rt/
nd70K+i34CdOBPqD9wUKdWn2C2QRBRzQ20rIY5h5KUsUt9UGiBI6Jcgojj8QIh/sV4z+1rmhYdI9
+Lyk5iKnQS1WsyBKirdtwPfZhwSlaSOlN2G3J1NjEx0Ppmg4tVLNUzKeGsNRmudskIwxJip3SSEk
kang8Cvtu9AObdxHnd7+wr/N9ohfQ5q5eRivjWGvdvfOw+ZhtfE8DP/7+/CJadn4dCO9HLbrg3t4
edke1sT+Dt3B/uR19tGTmPlY0MdjTRS8+0MXhTmptXTICzw1pY5ciCBmKae0RP+9pKB1qR4DYqxm
Y443YVNknCC7sCTgc9PQ2QhKWeNCnscMhHqaVUiSjuj8s3GDIC5I4t+0SUtu0qKROCncojkdOboK
6DnapZjzC4QdRtPPkHTthQ+1Ro8mxOVBeSXx0AvHB0lmQqF/BeQdLbUBVMYE23CIRSWghqQGMg66
Q+TRiYvInoHqUfxIeAuD57bwx+IVvCbAxUzyYwYaN311fbNfvGnh4nP2HawXpqMlkgDfoSeBbcqB
n1m+kd/jDqxWe2i5B8XOQOCUvLrobTPeWQLnJYsG32sTwXhWO0O2coLEtaNKkCMfzNBGQ5ZdaOjf
LsTUy9FC1siad33YC+58NmrmRAiUimjJAKPdGHlJddOMOdqtfaFfC+P7vzCFugcAgaD4lzVmodvA
IjK0I1O8+pZ4JF1Vspc1sSv3bhBwDjr6R11MpYXbJWT1DElnnddMS0MNG4gnjNbd3EGc63Xmvc4t
m4DaGG6xAHeyDQCJqPZFTfWao6l2ptGdpO8sfLs+Y5eJCPVJCKn9vxEmoYuaKJgbHYVwsTXEFuAe
sfUEJSRveW9lnm4m6jpMZ/GxGLPEz6pq2HUVqraQFhXiTZrFGu8idHEeMR/EJHp1JM9VrIoYtewa
oNSKADMFo2KwNfrHIDpY8aa2/JhYrm7sY81pJN4HUAOXKwvGIfTkIHtiiRjkLlVnI8cHoCfG6SQn
FzxF3ejiHi1ApRbbpeCCtsrAE079R9U2nPWgB/4168x6CJM6aVMNFy7FVdTdzkZgy/Fvc3KH4RVM
h1njtw1nxMt+9jNgZsYtCAT3RYMBK8FHlj5M1T5Xv68PazEGWD8mmLy6rMVZqqgJIOnE5g/6E3Lz
rp8BSBU5hwpvMPT3T0olal6KZlZi/pRkui3Jh2CJvsyVAF4MpCfjYSK5lSpK2vTUSocaPtgk1NVg
OgbK3EbjGRYnbNMU7JpPMGG7tIpU0+jsjfP9MNiqdavru7FYxQAFdzdABl1frAs4/fGcOhkdE7Fr
iP8kRIC9wrLnt+C7tZX1/Dv7HW7KTfJQ2c0qfYJD/tY42fDS2kGnFJop0MlFYyCTiupKnTVBaUH3
tzrEw68wAaKG9wbIsXGsjp74B5FTKR962KhTkJgAPCOT9QAIy/UpXEptTkZyrPacWJGBSRv0Glby
THmSB8UjnSv2QwqmfM7mXfJEvFwDHq4qMgg5mM0L9KzaWBHwaQCoho2fAwQzvZGY4DVnOwSr68Na
nLwTY8w2ljJNH3sJxoZg8PTwkEAltel/XzeyOHcnRuhHnMxdgAiIrBBGDBx7cr/PdT9DA4AY8ELt
4mgAlETbDxgBL7BbZleE89TiCK8AOi7/jP1gT1ruapLX1LJnRo8ZoH9SiStC4RBQ0yh30firIZzP
WBzuz1cc65wnwwUCv4+FCl9RJFAU/TVqN0r2GPD6iJesoCCL+wR02lGMZ9zEsnCGg7cWEL35Vk1d
y7wVRtfkSU8vzSjSa/qkAwyqZrEbuOqjdsjRHdaGo91b7y16jYaEw/txWWJDhgA+c/D3UPbpi5vj
BHFm0aJWJBFYOJLV6JxXstJcp3IN/CniP7gkIW7VeGFqkr1pzpUnJhBx2Y86aLchqJqZ9dcgoFaK
/okytNANn0Qgnwgz+UtsMy0BWj1EL0WpFWLttxPAup5q5l2363tlFFdZro3ITBq1Ul1VKUKREweX
FgvtmOiMVlDa0481lhOXyApZEgho3J1akt0i8HIJ0GHTJhMHVUi3K3uu4BUKOY4CxWZQL5zvtKqS
lFowMJF1ExIfXMDfWaWpnAN50QjaswAqoHBBto8vICooTKE5DHnSdhujWygsIk4MXJwvtIChVUYB
uSf7yKr3EannGZrDcSen7jh+NFJj6yMUS8d64qzN0nCso7YnVHnxjsXMWYB3h3qaEJ3SCW3p5aHP
7q+Hv0UDqNhJKp5tgchgbsUm5H+ELMNgNNp9RDZJ9+ffGACuUESXoHEhY2yFyRhaKmSM58H4BNbD
MYFZ4yz68YBjXQvMnej+MHHrRmvluWuVjZyDbjJBP2obrKTYs2TcaHNX0EEU+hKCoqcWdpArsC2B
Y3l5+n4M098/2Tt9FfZTk0E22aiLX31vOGooc7bNkrudjo05oKQ2M9E0irGF8rsmK64yeoKp+ZPG
OW1ptLyYQxCSGGh9AyUP6wlACBkmWqahVGpIgRPVf0ZQ7+Ea0PTJPTjMdEctsp2Y8rKwxeEB2A0N
DhU+wr5q5nh+7IIeZqdejyCXp7hpYvzOSgVMwJ/XXXHZTXBOoECt4x2PfZQSUSwudCoC2VeKowc7
o7yb9Nso3sjKV1mvNe0gyE9Gv75ulu7Ri4ml0rl4jhZV3N/PfUSNS8jKUrFrvYnuZcCJi88ajUZm
ulIH/7qpxRMRFCgyFKFQVmNDbB2pcjm1COVCbd0OsexIkIbuQl53/dKaodD/txkmY89alZSdjkg+
BQp46ofRyY3SjgFPTkjGmT2eLeaQV1MgAYUetvri3cy2RbrPqlvCa2i9gCnQSwhOJqo5g4bpC8BU
mMdTq+A0dnAZ+SJt4tQisY0sQqlYtfOouU+LzC3r3zGXkmMxhOjAwYmAXqNvgInApdpHRi3DPeoO
17tWAnFOmPAwgDwj8rkPJqJRwDNgJB7SlyEQn4ycZ2LRzXFWgYOK5pcmMw5hMqxxFnCSTAL5qsN4
Uw2Tg8a6tTl81A2PqXzpIgKFzb+tMQNSRFzyhxJRkUgzEmmReCi52uHwC1LVr0Fv3Ura6/W9tVhP
BUMAmvgA6UZLMrOPNUMR8liAyTKqDsOcO1IVPxtm+VKIkz2gOVkDn0pXVJUdKG+KNbkyUV1iVp7R
8Ihzluf651OYDRj0yZRlNY4dSxucGlqS1m1Xe0TrPMidXh/2wkRDXgo8DxR4i5sys6xtI891fuzz
GNHc3a4SqNZoa93I3dD8EAbnf7PGLGtMTIgy5RCy1nFf1ufnOnwbQxnvNLgygYq3+OfBBfK5gFoA
QmIgcWCCS1s12iwPYH0AtnmFuh8RPrXuwZxr9/qwFs5WA1kcLhDQsMPTAJOfQPdHiJucMjIAgdU8
6cMaLJuFupYyMP7KuD1XnHrx0qpJqBXLtJEdJGDMwMycULVRnHTZfD/WTlSMW9nbkMTru5bD0bHg
iyCKRgXcgN4ouKSZsYmC3oQi5QJpibkdkVfYI0EbtQYtiiA17nX1n/ZWIFTDoAEUFDjpACFmxjaH
5RikAkJ1MsgrAl7QDk8aA/bZ9TVbOHhOzbDEvU0rV1pHzQS4FiXtvgIbTyWj6Z1zZi9lJQa6/gFT
A1cuWiOYHVZbGumqGawgc9WggywEH6PdFXK9nTL1IIxtfDDjSfkT1HrnTwXUzqNEB2+2GvHlQJeO
QUqIh+dArCXFVZ2fE0JkynlnSviWZFeZLeDDnTMHNHe3FcUXRAQ0vKdY9a/rc73oridm6fF1kkYD
856PfSQjfx+FQ11iI0b6SxmZK8Ga72sjAWqa2xZEh8KkZWdDZfJqLRjBJVoomVPJX2Pljf1KVjeh
tTOsjaHeWd0zyf1ay6DPtRkCzhVyKR6cTjOz5KKQS8Y0YLzx+BGLH4PsZ2CJbMiNBtF3q4WOrfO/
TTATV2dwMMelDoPlJADq+VrPz3kQ2nKZOEP+IUWcuLoYE0wdrDDIqUyFRYOQoZvLsIQbdaDkF9p1
B8WI3nRENK4PLadcfdGVdIwHqCmARRQyP2BmOXeeNByDXogxNkWvRNTGYwBAhgno41zN0X4c/FFD
CGKn0SDfgPbqUQgkxR2MTndQALZwiEf55vpkL40eIAOVghLBWstiHKyhqhOtUOFZgekZWrVVk1XS
+qYACYV8Xl03dgG+psM/scZW9IBuDrsq1lCfKu4IdEOFGorfpDsgeDlRqbpDnrhFI+/ryK8kV3aM
jR4/VckOQVrIH0TDTu5HV3ClhPNhCyknvou+g6N8RrvhzpdFUFoBJTXMwoh30bSu7nA0cCZ6KUSj
7wikLKgvgM2O2cJWGkSN0NFolcZG6k59Cnz5ZAwbuZnrGGohVvd4fbaXLAJ8C1AjSFJQkmF8ra/x
YmYWwKrPcZPckbBFnUyc030NbmY3CLuWk30tXOgAkjEAXQFGAr32zCTi8qEJQDLjUt4KbkA2Mzw2
+ro+psUD6NQIE33VcW7FIYKRXrBAYl4lzhgKXqYpoC4aoFk5rmZUUorEOoyGBfmX+JPzAQuvkCBw
+llHOusn4V8lXSojn0cyD+HAsv7Vk2d99gYJYInXUd7nES4S79dtLnonAhM8EJtUZSlgc1EI06SB
62SDZQd5uxsCXj/Kkq9QElQqe4ZmJ7btACyr6QxgDRj8252YbY3xQZBX1nC4PpDFYKMDUAVQAOiG
WT49s1SaWi9psAmL+1QRbuqofpzM2AsJuY3Cxr1ubnHeDGSVKkrhuK4yW07swqHL0SDpKKSGmLZe
Wjt95hGYLXk93OFvI4w/VAmu6FEPI5o2QnOxBs996tbyr+tDWUx2ZBM8WMA7gPSNPaUyJLNFkoKn
rFfzQzNIYDipNvEQrYUAXfypuiaVtR20L8Piya7/F9O4TCLrQ+WVJazRARG2gtjCxYNgl8XvkqCD
b1j2+yhwRpKvcu1jKMcVUNqcqHyJOQVj39Em6sko9LEQQGkkoM/RZpp6WOuyyGxrNNwwflEmeS0I
+k1bPTVhtMXTimupgRNAVs+ZWtVOkKB0xrOaRGuVqID0/Lm+GspFDnj8MMprQGu4eCE4DwJNmPQl
4Mxg4CuFFlLmEDCItFKUwecTJy9yIM7vppVZm1ghwxpPganbkA7v09CgS52wmwO7RrPVa9FU4n0R
yEngikOnZdDFSgmIyoaxuylGZQSiYtIV15Cj6pMkfTi44CQaP7MiUb+ioIn9Vh2n0R5iXf5t9I22
KYYp3U6hSUYnCJv5gViN9FR1YvoetDUFxkWtjz7ONt8JBbFAitGXnBr90sxIqB4auB0sAcoA2ezz
Fn5qTBDTE/RZ9vDau6mqBpQ1Spm7k2lCuxGVJM4t8mKzqwCWA5YCOC86TwBoO1+S0YxAojmjtbyr
noICZQaFBz682OmMBeY8HQxdnRLw86JgWSHr3enkJuDxbF1ESGoDIlQyimygfxcZx8on4NmtIcEo
pJ04uqR/7w1fSTfT8HLdhY8uenalOFrCI5qMNkQFvTPn80Wg2ReC2wznmDP+6VwKVTd8hC9bfow3
s1MdRqfl3CQuq1KMTeo8J2enWcjg2MKd0Rl99TvdDtCDnVflLrutN91ROYe3ZBd3F8Yg/f0Tg5nW
NbrRwyCI2R7y53iXbkavcsSH65O54PRYtb/nkk1rtSqO9KGhSYlv+CSxW1/DcHpOGsCzwvhfUkSo
zdP8avwzu+Eh2MmlLbg89nDOlB1T+JMpM0M56LIBVpJdsCqd6LV1ey/2Dc5L0eWpcr40LDqDSGqH
5zbYUQ+S36+7beMhLrxlK17SsbhtTxaHBo6TAc2ykSM/gCFdXM+goWo2gfx8ff0vs1IkvHg1BA0b
TdOwhc9t4IWhF7s5Rpk1e6+EG8Ret+y9SX8IDN+0Vqn8bYh+aXCqWRdJ29EqvUzS/QuGz3OrWkQC
MA5luRPQVta4s+NgXeMQKHn7lnoWEyswPNBYgFQSmT1b9pcykrVQoMqdVideqdSAHb5CWw6nvm0E
kmf2QWS3AlkB4eCGc/qbM7sLK4ikx0QzM1i6oajOOH6lBomllkixEuIMXuUX63IHTfJqG6xpvXWl
VZCblh7D1+t2F6b3zCxTh8iSTlKjil5W25u5h274J3ASaAnlXJsuMWVIJtBhgEYDOjjziNA/cVAU
ffsOr2EokPcNurCjKOr3SA+G75igHCGqBGBkPa3G32ahkttiHCrFFvsUZYIxbW8GY2wewM/QhjZa
9/PnJlbT+zoTyO/KEmbO6X5Zv8C3oo4JpVAL/ckXDycgz4V2MbSqHPlAXiw79xTZjiD+Nt+Uftnb
4lO7vr4IC8f6mUFmEbRSo2VjGLTagwLWDoPHhb20yqcjYm6tnRp2poBkzZEULxEBYcWTSCw6iepe
H8iSE6MIrKO9EHXni2YSoe5rEkvIT0wdrx8kvS0U1NL7hgMBWpgvXI+RpqMZFthoti2zyCHhNqBN
wiHm4MbgOG5G5/pAllIUdPaCvFKhvZ/sJW4Ale7QNxgIJOcbyZMLrycyZHF7u5F4us0Li4NaCUVN
QQ4BuR2zOL2oVlkfIHZH0BUvPprxriu9JOV59eKQTswwR0Q/DPWYTMiFppX1CDp+2SkfjG12F9zH
TvddhDYkFmQ/wWlbc0LrZUUMxyDEfDGTaMOAwCMT21QlBZdeihFKj9qjeqN6gpf8Vg+/tVvUH3sn
3ZiFTdYA1DjxRnEgcrkaeIykCy5z9gnMFks1K5bNiU5y8a6b+2TmBbiF4+PMALOKiRhDvc+CAe2P
EttdYMd2b6tuLNti5JHfOq/IupQonc4ps5xRnEV9EsFDow3Zl2ibc4PdvFKh631T2NJBWE2vxE6c
F/BNc1K0xQz31DRzJIMkV8lUGUNt3qDGu4lNt38FszVEAKkjOd1D6v/zAHk2uXQLnZweERChfRbT
uAI2IVHwwpHH+MzzD+amAG0PvcvpmAo53eh9si4rzhiWt/nPJqALejKGuoqyep4whroIfUsBPfP4
qqMDkqfnsGgHhNm0o09CFZZxRK1HAb3PYSeXDrOGJ3jzV6fcWknECZELsR7yhT92GAfULZC7Q2IY
OujC/dTv2+FVIDxPW9xUJzYYT0shgAEKGdiYw4ckwCtc7hV4fAqHdTfv5eYQFxvR+jX9i+PybGiM
u6F8bgmxSYOF6hC0fZBadKoSUmz+9VOGN4Ws00UlGrgJhheAgKS6a4CaVVL3f7PBuN1UzkEud7DR
hA+zuS4HB4hMXvBb3D1o5gThA67uF0VIgj5OSMdjwmrIMhPNteJ1AFalDAqI4jOYrdX4pcke2wBE
PBIYYrMngZd5LF610DUAvBDoJyAKxbh92dZ525dwe1L7inHoc7+AejGe2oPcAlXzYIvjLis5C7hc
YEBzKTqFNKDvWQBbp0V6M9GyIRh93GBT/Z7REl/bFjqZwzvNqfbiA5QleCzeSxkqfZ/+2yyzqImg
JJgFE9e9lYF75eiHtt1sR4e81Y/1lneNXYoop9aYi58B1fWpofyucb6u1D16Us0WuH/vuqPSb2bu
X6dj0pnaVmPlZtRRK1rzVlSuOu9NEIBB16cd/SB/u25sMSU5GdORXOEkGktCPc61DGutHa5GF/TZ
TnJnQO5YBg3OCvcf+S1EvSh6eFRuGidLIPDl9Alv3/DGzGQl5QjNliCC+8x3H2BB2s/r1okeLe9L
3kBVAI02FV4Ot1ten+RS3MFupezsqLOj6H1+FM2VlEI7E6lg1rhN06CM7Bg8xsP/4qM/RhgfHWaA
vpsJY+v83tXW5BY1xV/5bnADu18Na8LL8JbqE3CgH4OMm5IGLDqtBIPySsr8YDU+hYfybZwdSbdF
m1fEXJxDYPQlpO4ghmHLBWgnUK2a5ntxgeR51yXrgXfNWTbxd7WX5YwrhyYZYkokquagU0RJLA3t
tucc4wuh+6zswbhgn6aiYMYoe5Qx1IDNW4mX/S9ED5Rf6eM7ZHzgcUzyD/K5thtMFHBaBOFU+B7x
7BbtI94BsDBZZ2aYcXSR0sWNBTNKuAuTXR+tNZ6+zeJUnYyEOWJmWTAhSAE+xlGGxEYr2lX4dD0s
8QZBv+AkKglN2KAegUHg3QX4uu+o72yt+rhuZGlngnkNN3Tc0cHPdzzUTqzMQDqj4whWkhCakzFq
AVH2f6R9x5LcONfsEzGCIGjALU2Z9l7q3jDUkpoe9Pbp/6Ti3hELxSjEzLfQjCK0yAJwcHB4TKbD
qcP5HVIzwBsNb278sngdu9dANqG5XEPBz5+gL/ayQk8V2icYLlwYAZN9Y1vPao/OKjAuhtSEsErm
JWho4qzZX1714tMuwQo+L86SEF/fWPRMn5rgJjNuR/JO6w86Sy7U+RkicWCBeEzX0X13JhUH+fPK
bFQw/8eFCtnnrrrLTcXJ1EiSGD3fR/RxoCcMkkJotzirWBptV7V8MjFjyDG33d2WUHaBaPhAj2qL
wdoHPkiKT1sLw8T7MhSg4xaIbX6gKjUxAG6lboZ2dvKaRk9K8375kCQQYouf0ZncDgpAlEa3r/Xv
tDO9RjbCs/H9CgJo0GtAJ34RFxNTygGxW3wiYSRpBivyFyvd/AtqI9cNdVqoU30ot+Zz6hWHy0s7
dx6noILZT0ppDcMI0MrC7CRYTQeZJ9+IaQCxaHIjz8Iwvy542grq0BFEBADh85d+l7n5Ltnzo32T
HRu067r8QPmbtS/dx8Gxb5K9fSMbXz/39ae/QHDCua6YXI3xCyxoZCtHQ/N72uPNeru8lxswaMJZ
EowMRUS4slMXgusFdoIuxgK7V8O+puPOUl86WYven7awU5cBqjRYiG1okCPBTNYpjNpodpVnOSJS
J39K30jvhH5CXKR1nPgq3gdeBp1gN7nt/XCXP9vS6HDjNpzgCwFNlc1aY6P24XZX4If0sp3+Tu6m
neZkr+z2l7X/8evytm48DCcLFkt8aJyqoR0PwODDIM6guulbf00c2zduu3FHvtD26Uggz90yCh4Q
bkMgBacJ1o7TPU7USakNtA/jA0p5Th6qu/4ZDe3mjVkifTbv7Q/iotMkcKkhLWhuWRFbKB5Qyl8y
vcv2rx4iQ5lMkgYhrGiR95qr4ClTu7thVpojUQNFcv+3FrpGW37NCi21jGRWKAYHeVyljl7+GHn2
ooXvbNYOU/t1eVs3LIdpIOmBgwMLCgTPT8GSpIyCqsJB2kXojuqPceocs3y+DLLh0dhyBQkIGDUI
qgv7N5KxLSy7Q1y6dEM5KA5ajwgBmcQqt2BMimgFjEToLz87ppjliaUM+MRGoj9GwML+fSjPkLhA
2xHIETGqKHYJxHas5FqKRpeZN55mvWG42IlkY3VbRwKKUHShLlgYBTs9Et3K4nJgKLQp7LFvdlnn
oZ3v8oFsRAQMOnsIBdBIdF6gnSI7J1Xfoi0l2KXz96iGSAimflCmJTvMjqG4IFP6RqMlfrbgI/Hi
oEqCYS2sSqzrRbOS21GI+RCK7vTZUfVgcvNADR5GcPymjhUhk4bNLHXXYn3n2QOUSyrC0LuC1JeC
RjIkXRtXHxRk/OO5GY7DoOhvedDgayQGA/ghKWk6ez1FQKXmZhvtuyGjxOsRXN009dDdoNxY31Vk
Crvr0or1B7Dr4uWZp3mntVN0bWq5+qFNBUYhYtYcO1zE2CUEE5yOPuukwmBLqtRQmrPNr1wtxt2s
s+kzVibjsWiC/DmC9sq3EoPk0NxJR/DjWvFjyULzuuRci7x8tPsrPTPN7z36/PZaOkXLvMUAhXcS
KvyuiFnvzWrWhO5Uq/0PxN3oPNZCUhw7E/bm1AMooAZet/M1etOG4MFWVHqfjDbr3QGKoq0z8qg4
WkY0vZVdHe2suLdD6Dy2GIIYUnMfxXSOUawuoGwZdhMaRGctUu4zsId9T6s5eCzaJkbfmGVUoClS
Es8qp6G+6nXwiSEdHfFrXqbFFY6Rhj610+m3VmlF7sxDmr/EnVYifWZA5Io3TfzVtFWm7RSr5kgC
WVYHyvQKZEGaPrTvxRz2oK+PWPJJQugPYKhcH6GxkdEbPWqQVW/NQDbuuzzBovkBnCDziEE9TJCe
3qoYsWoE8np880NlWh+RtlHa/Zyo+7gtoXmV/04UWZ5B23JIGK5BqQ4BPhyGgNnnVRWFLfye8owE
Fb/5XrjW7EArBWSnd/117JrPxl3qV173kH9GPkMYpoWOTJF681dA+QLktCA6xgDt6cqNILR0nuOy
03RnhhTCb9L4Y+OBhLzDXwjhyaJDMBasBYQd7IzO0W4n9xN5ZMuBXAP36GN1jG9qxz7KOo1kSxPC
u5Jn4GofgBtSNP9kmOWTEZDLEITIrp1IB5aRxVPifjXx3ag9XnbFW6EUQgrEFWgA/tOYfno8Lb4/
Ct5OiB0LTfmwest651GIJGLFOKo+9txkuzywwYeg5yZE5tooiDUPbdf5rzqkCew3bq7LeOhlk29b
S18/p0JokIXBOIQ6ntOhe110sM1IUpzfspo1wPIDVoEOq9u00KoRtYBBe0s1vq9saItP5RXX/gPS
+kkVvjbsnMOjJGjDbMaP1DC9BMKgNR/QxCKjKpQ93sKmqUVXlIOCx7uZDqS+avCprbmXLWYjPsTA
BFQPl7EJ42zsPu4nrYc3QzSa8l1uFLt8bz6DXdzXA7L/36CEfRsLFepgCnLfQRkfhvDIs3BntF6r
3kb/eu5IR2i1WpWwcSOxwj4NUKjAiKDXmrE36V5WvOlq5XHFlGzh1mMAPRGKpAtmXCBJc2p5VVj0
XWNjC4fSjZvYKSOX6ge7pg4kAodEZhRbhr6GEwy9Iak+cQVwU45qf+9N6lfQO332dvm0NhrEGTTD
Udgyly4gQxxb6G2jjoayx2eg3/nWwX7+jRryTzw5NWpNsUP36mG4tg/l98H2ZL2lW4aPIB9pW+3P
GLnwCWp2Y2dkBrAjiAWgt5uhT4TMhX95iRIU8btzAoWOGU94URNIdbAII6pPZre7jLF1WquViMmR
fMYEEjTx4JBLw9wP4G9DgZDcgleVoKwcJM//G5xwx+JJr7ImAxylPzPrJ0eEXAajEyXfLuP8SdaK
EdB6XYLRJ1XOiLJ8hcU/7BcVuUZnvkHSDI/njeWjoAXelTu2iz8lsEs17gwWYQfCIHRHnUkYQfIu
rYMOszQ9XtDcwNz7U6c9E8j4hLEXFbt2knc2bN3vpUHSWDIFmKQWlmpHJBrCZbKGFrx0y5leF133
3A3QUCL1XY8is2JLuqa2vDK0F0wsUbUttGiduhREwgO1lrlQZdChrE0fjLQDd2vM1WPJqu9QQJDV
0jcRl95+lNJ1yDEJizS7Vm+qFE9NMWUW+gFIPEORLyYfWhookVvpVZDtc4ykSKoCG3EB5k8wIQma
EnxWiN29OGKemiBNcHlkHIvu1gqq/WWb2bjlNuSP4EzAbbTw1Z3uJaS1FaZ36B9W0zT3jVmNPLNu
RnQiWr8vI53tIeQp0S+EpwCsEJgLFE6toIHWjyW+b8wu2BXde2VAh1eNj7wLr7QkPV5GOzNLAU0I
JuE5Mf5dAa2vjsiLJ/WVMUSPcz14RZFAqTaW7KNsdYJP5vncJ2A9adwMlfHcog+liQIAy3xIct6N
hSbjETnznKfrE4dOWKtllhUXWB9p3WB8qZuvyvo1SgvGSwbkxKUIOEKGpGVBnJQcOK2tfTRpAvFi
8HZfk3C4gRxv75BxNH3OoP+plnnut1r/pbSlrF9GtlrBcTcxmwhZVlsrOw0EG5YGirnCGSFBfdls
No8Rajiwz0WX4s8XxCpORu0o1+wJxxiBcLXajekjKVPHrL9FweEy0qaBrpCEQGXA2C+fRyDZUARW
sY87jjZBDtb1lKGXSkb+tbmDmBRBNwx6PTHRdnrPdeTq2rhfzrECUky8HEFDO2u3ZjZIOktlUMu/
r/YwqdNSLSmgSos8M214T4zJ5YN5rA3bubyJZ95rsc7VqgSf0iQK8j0tNlEP7UfQZ1XI8nzqTDo+
tHkLVjiCN0n0kAdDBG4LjmzM7PGBu5iM85CjcarspUU2oX2YGdjhJOYo20rBq6QWtK+KGltZUQgz
aHbhZHXnpFB/HThIFy5v5nnU8mc3kTpGQzBy/+JrU+VFiQZ8oBnJ+Dsriatq4T0bw2Obx98DDqoS
rem+ElQhUpvfRGCKi1AyS6CQjSLkNx3ykJd/0LK6M98Davj/93vE5qNesXg5dH92Hd2zKpJbeg+W
ctPHhxhGrTPbL5vhP+w4RuyRHsBTr+kilaBSYKB75DVOWi3QnsYtXy8mD5wjHp4USbH4vD0OG74G
E8wq65WC9WPVuHl1TftrFexx8Q0mWQrrNTadzP4WgU348p6e188ETMGk8mpuLUUFpk6ueHyfQ705
KzHC/pxSB9oCenEbqoc08ZvaCdrbiR3IcBW1T1bs1yaoImUzKFs3eLUFutBgpigTjWiGn9MY4ceQ
Nr9MLd2Xo4wZfvGmoikhEQnyTnRXqeBZOPVJpAwLGheASawOagL8nbBZkl3aejrWEILbs9EpEYDp
HhubNE6jXzd4/GflgaRvgfrj8iHKoAS3Z9ots1qCi1E3xInyx0apdtCLNBTuNjLdtu0D+rtzgo22
TQRaK4ZlwRG5GAwNFc2ZdMlM3jYI6iRoFV3Uw4QFQYOBxY2CW5dihhpBhgvVg+uScskRbb25yEL8
AyOspY6zIqjmpkFN6XYEwZTSfG9QDcjananiM1C3ZTyr5+1vf27bX0Thts1U52rSArHjI0ZJDvZv
LI7eTaVzFSvuPLldz3f/wTg0jOahQg4SDjHh0iIObbsRe6mG7U2Cjj4FvQ1Ze2eTF7ScX8Y679pY
1rcCW+7d6q0vs5CHRoz1xSX1xwFVpVxxq7JGFmvXh8Qhva+Tt8J+rOqD2r11xMlk/drbe7z6DcLd
DvmcjXaNBZumYwcfo/4Uof+m9XUFL1jpB0PtMP2+sd4la98KCtZrFy58aVmRNTTArefUQVlX7R8L
1Ky0XYkam5LlTrnUy3WPIDK4DL15XVYrFq4LRq2UBOq0iLA6P1P7q9kc973si2bTZaL+CmoO2wT5
wrL81dEqw6wWStg1rjarXtOCgJm23ffLCznPyP+xn78gQmA/2HULQsS2cYl9j/7eVvtm2/taucn1
uz7mbvXN1vZNe8eKn60t2cRNZ7Ban/jlW6W6gjxJ49KsRXu8CsaWFyWiYNJXXROZO8UyJAHWVjxj
QgEF7WEYrUQXyemOGiVP1HAGolK+YDijtR0r3gXl4GQYbO3aA5Ol8LYDjL+I4uvaMy1rJg7E3tq3
4EMoHqZ0doK+8HjUOhRfG03pqJlM3GfTPtGkYy+1Fh3u9nShSc1SbowGZJKUm2Z8TINbHh4vW86m
df6FEAVTw45XyDMBooJSdGSV3pDJFGElqxCr6DkJMIy+rMLAdGadFl44XUdSWqGznN1yA9ATgsyZ
jd43MQGjhiSLwVSMdvY0esff96Rmh9oq/SSYb7lB94P5CO5xhINRIfHemzdgBS04b/QV5XPcI2zP
yFs5Ro6d9WD06I5d8E6Hj6aaD5fPbNP+V3iCo64grp4M/bKh9ryn87jXBhUNrZqT2/19WJl7taug
iEy8y7CyZQp+Gpx5I1UXWAwQvSnBZ59B16ql066gH1DG9AetlHwBb35JoeCB+gDmbkE4JPiWLtJz
u52xs7GG1jBtfCVzeRuTcg/e+7uEvMZkOowhfoY1LZ2+6BEE6fY3NbUdBmruwpQxHm/elj8N8RBn
RRpRuJD6iER+YrDancGpnGnd0xjJ2Bs2Y9J/IExVCOT7Eh+kcwQIDBcPxh0+XpJ0z/QdHSUdr8tx
nYXyKyDxXeoMKwcbD0IMM3BjpO+7NnLKdD5AN96/bDmbHmAFJbxOGkRrYnU5xr499OYjG7616Km6
jLHto1cggq2g8DyrU4v1WHmIbB4F9x/GfrOrOGjdhPut5WshPn8bGTuuFFi4/jxQujIiAEaTmB+A
53Cmfqkf+qRy69GZzAOt7ipLEoLLtlTwAawvUpagVQUjnZ6lQEYq3FtNL9nTTRD0jIFsFX/QdHX6
/lAOoky2nBtP2WGMy72OaUQIIUkiiE2TX8EIjqXSzIklJmCQwwc57WddpE5YgMAx2QWBbPh90+xX
YELMh/Zoq6gngFUo50zZXdnr6BT60RSzxF3KgBZ3uor7zJDU+EYCUMwfkmFPsCiLuVMs6ROQnZHg
kowSDwA47PFNaSH/EaKnS512edU8X75e2zAQ6YZug4VGRcFbVGUR5c0Mt0QwAD5Q6J3az6MmqzrL
UARHwdOyDlH6qN2xNQ7Ejl6mKt4n3JZ8Jm++ZBBu+P+LEVxFF1tZ2DEInVF898/RXg+4b8SHFp+T
VejNsq9X2aoEB8HqAPW1AnBhcRdpYIDt0booK2bL1rT8iJW5IVkT2eaIrcuRCfRqzY4S9BzmP+KM
zT74w5BMqXKINdFs7l4u28bm/UU/EOqWkBvCAMUpdF01WWvamJzMjWtExyOpPdp6NHJV8l9SmeYK
Slgl9GuYzktAEdrd0HACy8fTmPPYUbvws6+zIw1B5VgG/1pZa4kuV7iCi4Jk39gnaKXER5yOyoI/
muFrOA6SRObmGa5QBN9EU3uAouQygqp7bfZUgsyaTIXbGruytv0w2l0+t00PtYITPNTc9Z1Nciwq
C/0eieC+3NPmQzc7yTMiwxFcFMmGnlWL2qtWoeFziRqrGMnn9LkrElnEuPihs6jmnzWhI/nUFjlT
8iBmwLKj13g4gnWEptyNOpBKB06WPs/216i+FHp7uLyX5xxAJxZCxJHJUTEzc84BHDfMU5Mv6HWG
OzaqTgtXVqXKPi+f+35y7J55A4LVsg92Wo+RXBo5Wm89jXr1MOWqrLJz2aSIKnrU1tKbPsMZt8lr
218b7LEtoqskezPNj7Q2JSe9+WUChhxGFtVlUJGe7j4lE2gCMzihOlOduHR78EvFtHE4OY78x5TF
ji1jatg0LktFYzvBtx+ClFPIMQ00DbORNbrXODqy/aZ9b+jvypREy9sZlhXO8jtW/lVB83HSBFia
VR1Lfsxjt1F+ZvUh7x8nsifacSx/1d1rlT1OeiAJJbZTc/gWUFE4RdJD5HjWOyUC+SSMq259o76e
O7+NDIcWd2VxZbdeYjldVTvhKHtUFs99fpv+wRV7l6AhV4HmGIueCQZzhsQJRtmF3fxu/7s0sXVp
6pU2ywggGI89sEk7pXUwEclqiQt2LHfqdua0y0JZ/69sZcK9sDgv1ayH2RiKhaPr3uY62192CZvP
/mplwmUwzLhr1GZxRcVtnXOMTL5YeP4vg2zfuL8nJLy9CyG2Mk1YB2p8jq4cG4SZtUadBgdmjk9t
ejXLhn1kWyfcuGxQc95pgORBgBJbdhUUXNKvs3mpV1snXDaTBmjKYAhqqxrDu/UtD4p9Z97GXSxx
WNtAf0MX4YwSMxoCncI96tbwQPIkhC4583sQ8RRM/3b5qDZd8cqDCK+7ziqtNReTo9UhMzHVkL41
qEB3bNeFntrJxE02l7aCE153s2xIQlrAhfnvKr7TS3Rn33PZ5M+mMaxQhLe9sdGiXFKg9Ol8NIzu
F+n+tSTZ8rL+A4Gy46nnzVQQJfMYEHFVexGiE4U6tfKQVbvL57N5X9lShoGWCZq4BLuGOJ3WJnmI
RP1Y3Co6vTVz9c2srafLMNvOfIUjGHcblWizo/ALdPiGUtbCWhfvlkZNI/RVTAp2BzNwok42mr79
gq1wBfvTJqVpunl5RNBSVffVVTBTBx+PXsBBjpDWfmT/aHj0s0xap6wsh3fNjWVNsh7ATbtc/QzB
LiFWz+nQLhFJ1l2VOkaT0dSVjyOmW2bJ7V5WdPZ8raAE4wRzOKbSaqy4y38ZMJw6wcdduQObk2Gx
w+VjlSyLClaaNmnAIVmD61bvMKnsAsueXFWXeMZNJ7JciIXYcvkWP70Muj6aiTXASKtprze/0alT
gpI5Vj2jfa3Vxru8qM3XZYUmnJXdWWlrjTgrdfjQ6lezv9ZsCHpFLrcwWLWbWlkjswxQOLG0CRS9
KJblcTBhmS5XbkmtOXVxl1PfMH0qSwdt+q+/Kzwbyo8izB9pES49050JmYY5aV8ub+J2q8gKQ8id
BA3affiIRamZCo13SAA0Gag2i1zrPZKNdxVkZNW2+VnTYXYtfX5tgvmosAD5w/g+rkkEOdYs8YuM
Bi7vddsBP0vuJHagSIIJskQ94oWBdBTITJfJKBCgnVpXFiitmlsxui8pyvpNuFdR0zMy0MVpiYru
GpCk9+1eL8FhAF+sJMNxbG1ZEuh81B97BY5YyCYuMnWg9j39FWGZ20q3nMnkVq5lORiv/I7/oVHM
ujMap/Xf1c8WE9NQ2dy34Ih3s0flZtpfPrWt12D9IxbDWcX7LdWoVirYigqkXiPUIQrdxWSQxENt
oZgr01gOZIUSgFHPiCqYRqLOVwrqRlmp34UVWLb+/WrWOMKWYr4wgQQuLjKyuAcaFH5lNQ5ktiQw
294J5KWQN0MtTRQCy0y9QFsblmOZr705O03udW2P6oxPxkfV5BK47ad0YbsATQiqMWJ9KAR1bpBi
/hJFPzezJqfobnLUgMfoZYxuB36w0aOstIXDDclN2XQbK2DBOsKFDLNAw4Y7WdVeGYf98K9FrRer
WCGIVzHKDYRS2MqRIQSed6UZeKl1KHSZCW4+kjYYjEAwB/Uksc/FShJ7LAaYBo+ejMqP0XChIirV
/RgDr//BCldQwq4Fo9arnC9Q1aNOBgdcF04eJv8ljluhCDuXh5FO7CVXp8Q3NhoDYnR7SofDNx8q
NDdDRA3S42d9wNGAXjHa4HgIQbEivpkgJQP1Kdrc2xn4bTOnopKXn2xFGKDiQkcpOmjBfym8jeDR
TfPUAmTLwaZmPE0P5ktzpz0EO9VTv0OKCEHdMfxCUHf51LYu9QpXjGy0OuUJ+fONNB+Z5WNYNk0e
tPC6I96USMpafz73z1+gfxYp1hlibqY9AmG8lXsbjCRW6ITw/7NjPuRX+b68tmfnmwqOkGoXemnr
QDNEkRQHtu7Derma4JLblsamDvOZRygBXIPgUe1eWO2Z5Mflfd0sHK6RBKds5DbXhhBIWnINl9xN
nUfVa8NAZwk91CZ0PkwXOloSVNlxCpeQsT7UegU73DjF7Yww/1lNnDF0UPyIvrWvwdN1Sx1MXHk/
Aj+UVbfPdVeWt/2vEYuEFxq0s1RQ+6Jd34l2wYv5kECewPJjH1W4fYgDfUw85ulufTSeKk/5aB3z
uG++l7BukMoeEDbZHnOT44G+1zv1UbmOZd9JW67dUiFkCT05gsyAEGFn5jSnSZ7gDRvvgnh0J+mz
tfXor6Ms4dzrZbJdnfB48MAxJvS4gZNROqiw+bm3RhHOuc6MWJ+XJyqHQ2fg+c9uS7DtRb9oh16K
TNnZxK/U11ndD/bOmFT/sp3JFrl4s1Vko6Oqi8ZFwJPicVDARIH2wZzLiqybEcB6lcJp6W2u0DyF
PSH9ULNd09zMw5uJ6ds4+94kr2pxADNENT9dXty2K/4bJwvfRUo5ot8bKjyuXilX6WxdD9mXQrJv
zSRTEZdto+D0614tOGdYnzU9GOR16p/b4OvyYiQQ4icQRLQ7boVYjJbOEKHQ3IDOuznj3mUY2VGJ
anYzsyOjG5ZN03cKsg8INDp2rLX73oD62q+EXBfEU02ZPqJseYI/D6OxJ2oE2ND4XiOF3ZNHQ/t2
eW3bPvUfexDjUIMlTZmXOKV4QDNpXyG1o3xnbLiuDe0zYc8Niw+XEbe91F9E4XZPdlpnegDEuroN
VIS4uYmJ6f+AQUAgxRZ2t7PuK96whgyLB9G66K6wB6SCoOLR/byMsrl3BNOg+kLpBAWoU0ehottp
yLQFpTI96IVO6m2QQc5aoV5l3odInP9veMLO5eE8pckA/55WT7V+H6S7dLpJ2HsePI5mLdnCTeNb
LW7595UXtNQ4SVUQ4rkgeUdj/LFOwb6USvoPN73RCkRwtWnYDyjvAyQYKh/jvq4a28g1sHs0tUjM
TnZYgrs1Q56ATApQBdrvbbTn+O38OY3PVLtWWkk1fHPv/qYBxGKi1TZTmQUIVKzQM6bhijAvrmTM
hdsB5wpFMAeu4ysfLaONy26j+/owH1BvP+a3JV/IklFDKZwYCk3cVW7znZo72S3zNcn5/aHvPgt6
V79BsJK20xW9TnEF+p/3FBEvdFnYr+8vmuEyr/J619hb7uxO35jfufRqNsA6rEt+w2ar5SrfoQpG
hDzwmDch9qGbILeQD67xNF43+/6QfFY/o0fqQ64GhXviX76N5wQQp8kecQg949pkNhVwk8JhioNc
y3V70H4Fvzpo5ICdCYyA1Sf6Ou5LNM5bfi6rP25entXeLxa/uqGBrqepHQPfeL61c4TAwc2Q+Dh7
dTc57Km7Dp60u2B2ws/LC5fhCg97YjagauA4c3BaxciP6Lez4jeysrUE5c8nyGp1Vop5hJFidXH9
mQTXmLxPE1APVpJv062v4ZXx/Hn6VzCa0QQ0sZdNBKFzFlm/Kb4hoJ/gqPRrjlR81qjIUcvagzed
0d+j+5PNXKHqfK6jfgJqV/5SAnCvpIeF7HdiLyZypHGzu3xi5wHMIjC8kscVrmlBNRXjKGDFDpV8
p/O9Nb+HwZ0+7dsm9Lv6UVNfGP2yVQnu2VMvwC5nvFpmU7eU5RTkBUaCeU26Z+boXV7Z2UYuCOCK
hTQtVKxAPnGKUIckpE0DPieKgVxKfNK/JspeVw5diuRqLEsonBkl4KDyCLZEkGNiskrIhxszZD5Z
BHoNQm6IPbhJq7tN8lEoscS5bO3cGkgI/XDDeNhY4D7US/7czfyFclmJaTnzE9e9rAWtJxb0x9F/
Ij5SsR5klPXg0Ija76w7JhWoif9twCJACC+UobYZOvcAEQ+vyENbMbqYdcPtQsygP1SyrMTm4awW
JBi5ndpqFQc4nCm9IjVE06zSGRgyBDLFbhmQYNajkmhdn2JZSYCn/bXPbuvmyYqOl01763zQloj5
GQ0D+8g9nJr2mMxoYF44msKMQYFKeS/LCrRQsonILUtDuhveAWyhoPMUTDqIVGPWLbgGlib6tRqQ
zglbkrxeXsz5mCBMAVGyDZ50HQKjYvZEbROLdwPodiAs99FVdI8o2VEgdjYZqTOM0c3QfNIBQcNU
7+wu9ENcKVaGbtYxSWC76Qwxj4kxCAyWG2eSJLQ0B7A6gT+4nlvd4XE/OilY+mq9gORt4Q6KDdJ9
iIWUsdMks1vM/7rX7M9e/P0BwrUw7SrL0cYDmRDINfNul6IkCV5ow3TCXPW7osAAgOQmbpnses3C
3TCCIQkxAQ3OwHrcxe1nE++LgXpzK4kNzutwwtqEu2Fwe4otgrVNBiSEOdpRygHEwVZ9FUJz00EB
xrPaTzqn+2HgfqLFGH3798UV4UcIV0dPe40NywY3oADLtL0+5GBi+T0bPyvzc4pu27FzU33fdFeX
rXzrNQLtKkoRKP9RKlLvMjpFqY7ZAzciySG0bMcuoJSaPLfMS8zPpPcuwy3LED34Gk7Y66qAGrai
Ay6M5m98qvxeN6/KDi0SBpgaiP11GW7ThgwKKQ9Qx4E/UfjcBfVhYrOmRCDWMW+qvKK8QwoumWQE
BZvLWlr1IbqtnRdRo3guOj0GTpU/L5eir/YjCT1W3bJG8u2wCWWDOp/iD8iSBedX1nlk1kkFV6Bi
Ujg8UMXLi90U/Ijpw+XN2zKNhQ7UMDR0BCFmOfXm8cTGtptqRA6t3xpIyT/26b1qDq5FbppWctu3
no412PJjVnEXidMyjCyA8b7h+z4hqgOOp/aodehuv7wuGZQQgKXpXOk5ARQd7qzpZ6Y8qPO/5v7B
dUZTEyK8ZW72jKOZNAwMwAkMosR0YNoV7sKaXGqKgwbS/7CaFZIQdiXQep/tAkhh26JZK3dIcNf3
75dBli0Rr+16OcI9SqpeR2oUIIYeo9j2BHV0hxh7Ql7yqXKa8b6q/MuIWzfXtnUIC4HyW0c8cWoP
eGwwLTuBV3WM7vRiV6rHGCTnicTqZCiC1U0L+f9YAQUUzLYDmuWPOZuvYqLdZ1Ege8SXkxA2keHG
Lv3yoFQHN+fpkiI0GJGEgS81R7BQo+VmsEvHrDKn07+sTDlC3FLD82NchV0P0WXiYvZR8hs2rjR+
goGiELSQVYyZnf6EsaymqVx+gqV/aZbf115pHHsQAKjWTwiHSkxzw1WBNQ1elzKNqZjHP0WD4F7R
zMsXQW70mMVCEYSxF90cD7ZSXOehKetl0Tc2GBuL1KaN4fwzWriZ1GNHKU5zVk1/MJmP8cDLVrnh
OpgGgh1j4RZYxJpOVwTi6myq6R8Sy48yvMun0UkySZJEhiHYpJ7FqpVXwJhRxOHsI7WUG8LG3eWV
bFj+yUqEsxni1KBhCUuokQqi6OkABTN9Jq2s4eEyDgi2T3cMRN4aIZDcRHMemrDU+yg+dknphjKJ
jT9PuXi7kBMAhQj+g14BwUVpaDOtaI3P6rmGzJbT1RN4rpbmBC8gYxx5Niuiws+7yvYDUOsfo2Ec
jslg2TcjWyhRsyFKvZlVw36OomQHjO43V1M1duqo4g+stYPcT+tEza7jcQ4tJ5/SYMCwF57OQ8dp
prqsaJC5y0rNMZR5/BaAjOI9CZsQjRHl9DGGmRU8pp1G3/VusrwiUqLaGVQr3LOMmL+COJ0frEzL
NU9hPd+XZcnRtTGGQ4LqeN0F+zporf7GrlMw59AmJdGehGH0rTZ6KGbWFaUuL4rovZwYiR0lDJDN
B+VefwhKje+GpE5kxHNb7gTT4gtRLtS4IBcjHG6Jxy8noNEMOEh/jX2NoBXDuGN1U+p+zp4um+zW
xVijLf51FSKESRdPiQY0qxocTAGj2ShyGFIal2G2LHYNIxhSk4LL354AQ+gvkoMH4qnvflaFxDdu
fdJBMQsC5jYiU/uM3KkOjMimkYmAv/pZUk/L91S/T6ME8gfXSrK3inu7ejDNx8uLk8Iuq19t4tBG
YYavALCt0l99b6Av8ilrQBbY+4YBQXJQzih+G7tKd5QAb5weOJIgzwK2+8Vcln9fATNQeCk2Kshu
Z8U/9eJj7iGBYDyG/WsHWXYznHyGz4AwNdDleDenxiMe0OMcFVcTtfaXf8vGu3TyU4Q9aGuWKS3B
T9EHYmKwx/AUAzKRtIXiaJEeIVkgOeyN8AkLx7tEIKUJEhXB2WLmn8d6PiBbW5jPRVb4jKGr08iD
u04pvsKuOzRT81zqMsGTP130glNcA4uEm0ZO0gHU7Pn/kXZly23DSvaLWEWCBJdXblos77Zi+4WV
OAn3fQP59XPomXsjQSyhknHlKQ9qNtBoNHo5B7Nh8y6QM4Q4Zm44naR1t7I+sBGBT5rcJHNrlPs0
koIbGewisTNUbfQ7mFRZcrpUVxyjz4cHmUzJNgFIcInZlzQDolYfdO9RStlxCKeR2IkW1fsIYBn7
SZazBznBNVyEpeBZsmbCiEUxgqaiXIreLM6SknBuu2hguaNIwwDC2/5WNlsKr6C9g4A99ZomfUEe
5oFmGwA1q0Cp7H9fN6DLOgqaVfBYBja4jO0E2O25MRshNVpm9bmjT6+0kv1IyY/WWNhDkj1bbQSm
ZNnJpMFR2sZWIvYQg528o/FzR561PrkNlBdmVECXF7FmrayNgqZCtMbinIEbhl8bswhUrZFrUCkX
oPao1Y44sTHfI6NkB2XkVbNsJ9MPBk7brP0Mavp8fWHWDjnwQzSKriNFRlbhfF20yAAzUSyDSlzK
v6lqtLFa46grItDHFRcNKOUlF4bkC14I/L0zJkynNcx6GtGsRvxhYVaONnkv6qFc2eglz7i0UOEJ
DHhFThJK8gperRNg0sk7w3tbewMMUQMg0nk/yK9a7we9Dah7tWZ2Bs5l8K1k8S4Kt7KKCjv76+hz
yd8jmUEp6BapzkWGcgbeJxwsJOEoSDajbT8VTibq0V/xGdg5OFcMPppI5OpLlH3iqKXMQlgbzZnj
+rf3L8vf08a2nb3zPNnbyN5uBfHu5WYqKtSyFu4VnGt+EqiPBkNlNW6kcEauPXYZ/SDkyDpB1ezy
cXAuhnP6CBrVui0hBojX9qjdoalDsD2X18oiAa+dhTBABlvB+cLRbIqVnEJCqfbeJL+i/yotsk02
e8Ffs458+R88JtG2LMsqX0PS9TmAKcD/pFbSPXSobB7GDq1n10/zZc8kxJx6E27NklCig941OWof
lj/Ug11P0gQg8ehuDn43bexPkgYEFrwimChzt7aYqFrhusSlCSfPXZllGSgqSI3gYfFQjodbkrtL
cISR2BlgYNf1XLPAE1n84G0MYHYNPUsgfJ0BqqaYoJi4UeMbU/RGWdWJqsinqcD/JXw2Mo10ZLR1
xB05UjWKXKJL0O+nu6z7KKTNdZXWL4ITWdwpZoPWgqAKsvBkRUz+S1YQk2PWrcTw5Y8Zae1YA5SU
P7CX64JXdMQDzDIJjgH4MPmiCVkwMQ2tLJwx/x2Cm4tgGsDQbDnZG1bi/YMsJBdgHoal4O/8wEkj
Bn3B1FIAjXqZr9gQspEr6kRtD6Ssv7cR0FYsXJEKBXkGH75W3VSTcKohq93oIHsA6lXLgGcigvdY
qTopZ4K4M1epU6NnDIL6/CaNbudqw9SfxPRAg1MYPZjXblBpkcmxLHdm6/Wp4IFwGapCvIYKHm49
TGfyGaKCWlmIYLRwAjq6Uo7+91h3xqUKajwXbeUQ9WdKBca6cv7OZHL3mgpvRnINMmct863EV/Jg
a6h72onqaCLlOKdS1QCErFiDsrua2GjDg1ITAEY+FQpKGW1wYtmPzffrRnr5Rj5bUI1LgOAun8DJ
AuUKA5m2fddiKvJjbjU88h2WNLu/l4awVAbtAp5YAIQ/PxITk4cGyXM8/MvYU6faSZuDhPxeCgD1
uh9tDN8LDsbagT+VyG0epX1cjIaMni0gxbXsu5SnzmjqfhzlwBMVRSer0ggeziiyAGKbB/4AVUMS
pQ3061jpToVhUzAix1PpkvBYSKJH+sXeAdZXpZj8BCweLnV+Ni4YyTj0vYJGqckBt6ACTplIJxgf
uzWTR7zYru/dRYSySAOJNpozEd5dXA9RTIs2CyBNwmgwYNVGTRACfV1kZ89BTgJ3KQSR1tVlgiqE
vpk/42228+ftL3Uj7atj7PwY7NQBv72LxfUjQXvhxcmDZAzuADoB0KyYHyPndgkMfyOuM0OyC8zt
IEM7dHdteUymBHVsZuftthpFowUikdxbJMtBEDkQmEc4fWSobcqAGUjsIvMr5ftggmcmEJy9i8cP
pyO3uqSfu6FAttZm7M4kvkpKhLN/6yo5GdzbN5jDOQeCr2RHcMlB6FsjJvSZW2sCXdZsEY8rZGqQ
6IQ1cn6EyHIbkRhymuolU0HVJ6KOX1+sPwI4t6Gn3TTn5SKAPSMjoSiPEROEByIdFgM5ech0dFIT
TFRL4IECKxnIdmZNZGMCEXw3f6kkyOosy9RGuq2FR9kS7MP6MoGTkixRvqFx0QCG+ABiYcGI0fRu
G6PfNE9Ef7rudy6HVxajAnMIsiOY37+IbUY9wgzHAC30V7J5G9z0mIE8daNs0l2xabf1ViDv4r7n
5HFK1QXtZVJB3uArz8rb8Eacp9QJwJj7cABDy8Fw5Y3hCoQuHob3fadKchatdXMaoa0MKxmmblhT
jHm7s3Uz9EA1M2zduI8W7lZgnqStK4sIi1btBEBNaMGjyAPyUPFKmOqp0UBjI7it83sh18f6iv75
fe40hcMwJH2O3wcTtaOpgzeZtjzfZn8NQPK1c3/kcEeq1tUQM1SQUwIqJle2GIZwBPskUIXHSG4A
v5SMIUQgz4Fe9I/4cT4M20/QkEW/i5vM1v3cr15rQRLict7zXDM+0RMHVjyzEWIt4kxPj/lv2Ynt
HBHhzfj+bXLz3avl5qIJ7kuwgkUq/oG6gyDM4F8wvdxLMmpJkj1bdr2nn2Qzbczb+nfnvjwkaK69
j3AWQrexMVx1owv84+XznpPOXcpg00QnRIAjMVEAM3rlsbO7xmaBJ23It0hwc11itn1Jo1+pnhWS
7zKPlXJeQoDkUP+uj8RBOvxG3ykb9lS+sX1jo3vmJpVtkc2uqgkKIZDL6fi7wFkwk5nNI4OaLC1t
nboVygzJXaM66rSrqJsEAIy1BVa8eBPe2yyAlxraE3GJ8s9g4JMMPcDYJRv0Ur0ne6BJqjfFDX3K
7PEw+aZvPY5btkm8v+5owCqfCuZ8K7r7u3qQITi17sDQNCkvGroVayrw4WsO7VQM502xl6gTEIiR
ybsxLvWjX9dXcDVWPZXAuTTJCAISoMvTRiaytsm+8rWHzrbDQxu6um3ar+222DyqO/ogOhcrHgjz
+QssESo16DzhdCOsiujcYDiqbl8V1GpqUI3umHW8ruDKzQ4puAyWBgkdYf95dKImAMzJmhl+TvMK
FE+iJkXRWgTYt7JPSFroMsIHXUHvCeewgQNpqIBDwaGzXi3jUY4E3Wja8plnho4MJMV77AvICY0X
XJQ9KDVtozKPnBuGUeFwa92rtrlJ3MCv7c6Pb1Kvu8kfNSf0mNM58/Fh3NA7HS+Nws4f2nv4mpvA
0+7u5k3hlDtih+5rJrhSLlaa+8RljU7iwMiMOwltvJGjSXfpeJMC2EbEi3axzBCBPcSDGyASQAzg
lhmzt4rVjEXkVMlBzp40VXDcLtzJ8vuo6ehfOC1oPjlXQRrkMM5HjIF16m+leR67/Rj5xehGoknH
C9vnBHFrFVoBzkUIultSzvYY7GPjQ8sAlCXYErKcXt5svmIhQLsb6JLjzlgGPptMLXso5OpHjEt7
1SH11LsPoM7g1g033SHeD06+i+zkjj5mT9YudxEBbKSX0hMVzVY2z5BRAUPWXgMa2dfFdWIfal7I
OcieI0chv7vY7QdRX9LKop4J4FxZ3iWKPsUQQI37OfCjfFehD1XUt7BiI6i6wfYWqo5ltvPcRtIA
3A+0W6TUt1kAGFCy7YbSMTNUVNy/9F1fsAL/FcVznCnMKlWFQRSbHzSABbb7wRQEZGvaIBuiIhFJ
wGnI51uzMtLGvgOssaJ9ahXYgm+CtraXkmoqOFtr238qadm9k+0viD6jqwiSSor6bYEqtgiS+rLD
HOt1KoKzdqsAzl5ZaVgv3yB23NrEC9zKA+TTRGwJfnP+eX2DLp90nETO5EKLtQC7gkRwTy5ktoD1
qJ3iJjzUCLW0T2o6ohboy8Q1J5Kzv06aUbTXILLfA0gM6Ae188tymCO/gaiVTraSu5L718BRGmhg
Fdg7ehnRXMIXD4HTOqRaS8G9hQxd+qrpXtII+g2+immcr4KMhesEpgjgo+V+OTEQVdLnoWB65Axu
fRfahm3ujfv8CWC7zugnv3U3tDHGaqeH4u636o32HZrdQJWc299H4SDj5YvhS+E/H8NZq9nkLe1K
IwJcV+JQIPy6GviR3fmgOdEPMCL4hc1qp3QD52ucNhDc9yuu7GwtOEvGVFZgdgHWIlN/AcMtrKhd
J08lyB+uG/BlFZrTkzPgJC3BSjdD0OSpdm63d41PvOyldPKnbqts583r4Gh+Zqse0LvvrI2177co
zgjgaVbVBZAg8JUBUYLA+nzrASpglUYFGGVJchPVSRB6mvdzK1B2xQOhWowuZwosOBWTgedS+lgl
sT73sUM79LS8xPnr9cW8fHphMU8FLB9wYsFNiHwe+NVip/ts4eQsO9vFN6Fn7qIf8518Tzehk0ee
Z+2UnUDySux1Jvni7MQ1qQdIboGoZw9v2u9+M99jLB/dzbfSR31oY9zroghetKDcIRlIX0S5AqlV
6rf5Q1f9vq7WpVmg9whVFizrFwQ/5+riaLTUtgnRa5qQbmsF4PrS5nbXlWifrVkkah+7fAuhILDU
BFAzhgdCv9H5/mXZDBTTAQmRSHVGDz3+mH3r3PH7bJtul3tAo/IT+5i+IGUQOj9lVHkEFroodO4C
8QEYaYD/xuQquAfOP0AzmZSiaRB5+xjOZvF22n34MNrCJMHlzp0L4jSttSQDPAUE0efsYGCBQVVr
VzfxLne+kU/im5YdCGLRy2H8ZXVPlON8WgqgHNrqkInm1Rd5Lzvae4/1/GXeA1jUHu38hwgVY205
EWkucGYWjp7MLedgkDz5mjijNbW1xCsil1kPaIGUE7fsRjsQNequWhCuyYW6GR1rOn+HydOgJ9Ic
Yf7zoLrJDvxRnuXh5kB1xFY3ye/wxbgdQJhiGy777J2+ExjQyiW6tOv9+QBuY2NLx1S1gQ/IbdWX
tjPmRw7m7+7w9tP0pz0YOm/YDWYSPHRuA0HwJn3R0E/oyPu7bnbqwEZfhuCLVs/wyQdxu47HFput
JEZyYfL0tnSMxo8RKocimM/ld/ijg3Y81CpNRLEXGLItGECCvg9SJ2b3Csbn29ofq4eetH41fr/u
ltbMSrXwEEULHrqy+a7EFOT0WqRBlFn21mNayOxxzNobQLA0wPJqY4dM4w+1ndhNGrPP67JXDy4w
FIFFaQDckB9uGUMVyLUmlpPCNwVG4bWiWenlxucXUsPrE/kGDLCg/fLcB4VJrWeFnqC9ivaeISH2
MbqbtIq/dcbkDOjcMcBM8g9Knfhd7pwmah9HFRDzAYb9kJhgevzrTmR0zS9QDngBo9qGf+c6lQOb
lNHqC0dDRxBhW6X/2WiPNP7UqXddlQtzXyQhw0xlZEDR3setXp/0naGUQ+EMU4oCNhhj4i0GcKzg
eF3OxS5xcjiNkhYwxqoCjVQ0NxnorTAr2RmVxE8z650G2r5KU0GALhLJ7ZJRjDSZZ4gE0pvdBG4U
PbUTWMlKJ6Wf0SCiIFtfSeR6loO2zDed79kUgiOZGMBuQHucnQ131QJzFT/SVMQ2cOE5lqWksAxM
IyiWxZck5mCYiJxDUJt9o/mtlPmNkTiF5dWgrP2HXTsRRc51KipmGWzBo5ikg4wpNJKDozXbhwRr
mB6o6P67cBacZpwxqrEayUu+DIZY+2kU3ITjuL2u0WXnLieDM8Q8tvJYw/i+004fhf40KeiYZbY5
7btk38x+OjoAfs+qbZdsJTo5evw6Wk969zDpqd1KL4KvWRbwzHlxX8PZKNAXylLW8DUAeeibGw2z
FoaFbi48nCr9BnRONpH9ur2JCq8XglBe5GgX4fCYaMozqIxq0/nuSnqdhiYYW9ArT95TgN+TeryT
0CxtKulmskp7LhqXNR+FBc6YKshFW7Eqf5k71PC4weXAbfdA5WmMpRktbYq+U9UBhAJA2e1fMYFg
a7m6lbTIHvLgu6Y3b5os8A6XeQloD+g2BfCxKKNf1NjQjDvomQntMSU1FrobkMadTKQkwvoYWGRn
lMg+gszFnJgX0vRtGfIP9O7Q5KVoyn/NdZx+CnfMaEBVlnVYCAybYtzZk61fanQr1+G/rPipIG7F
O0wfV/EIQTXGDLL0qJobIld2W77oQ+9KxaYeWjupHlQQ6gosfeln4y0dK46y1wKbj6rbubFZcpcO
tYXlDlUMFlbAkf+pyo+54iWMemlyH013OfmHy+1U5nJDnLxvZw0nqwfFoFPH5Vx7JJ7UzNXRm7Fp
spi9D1Y1Pl1Xc803/5GIUdpzicPc9JmmQOIEXAbws+PmNm6L+Bkosw6dJ/e6tMsE4pcNmzLmJ1XN
vKgvZKjslL2MJjsamXY0O7L8SDU8jIwXEyANI+aKJjT0vpXBfV8IbGndZv8rmi77fbK2LZNoak4Q
3aGFcCR+3vduDty0OBX5yFXLQe56GaoxF+ync0lGw6S5IZCUl8co8JvJIeEtkUdbUfdZ4hqzMw8C
5S7bpJeFPZHJWY4xA3pTKSFTTyM7NfxM1hwpOJiJL9Ebvd7MgadLbiyKZS/zs5xcPoMwmFKfKZAL
WnSnsXZNd0d1OEKnGw95b8tS5waZH5V+T+wA2O7X7Wl1T02E0OjuR42Tr04rbTKlVq5heqRsXvsx
eYzH0RmjYyaJ7p7lXrvwBieSli85sZ6ODZnMRkgqg8ytoshVh9ivpOIfHADArbCTS80dSFfnYkpl
YFJM0BaaSQCMAcp6iDYf+JxC0z5Spf/bJCg2z0Jv9IJBpGM+gTNUs25yRZIltLySwmEBwNc6JKCl
+jHQeuf6Tq2t36kozj7VimShGkIUBqoaN1U7amegb3UrXdSEfZkG4bTi1tCgRTQMOUSVBVhiPoj1
oFd3fX2Iqs90dtX5Q1aOSrAlw7cyfVLYnSXCqFrzqSe6fuUwTmylYLXediY+oC9/5vleNg8K6CZM
8pDHo+AALMvGm+WpKN5914HWWmFYOsAn+J1GxxRPx1If3EqC4VSRP2gifrI1iVjg/16L3OpGc1zl
w3JhUO1nIuHdaktBaUfMUeXbJBMd8DWz+SMN/vT8PARKjUnpCve/UZT7uER7bRsg4Pz1D8ZpfXW5
IIdl8N1LUqJLaTsEMM6C7qy2f8VQtlsPwb8c7hMx5FwZ1YyyWAFrLKb94puu1PwZImJGt01OBG3K
K7v0BawDkA4879AwcS5KirP/M0HDGlsvCwD9BAI2kDiFxkPSSSD+aUA5bwxtI4gnltcIZ5DojFpm
+tCpAbC+ZUNPbb/q9SjPo9KhZSw9qejlc3LDHDbXN2wxMl7KAmiGGTUD0GYqZ4RzDTKSXMXDOK+P
eu/KYFIAbUjwYVoT2u0AHdMI+JLJml5ob0F7KZqv0MbK6VWXoDptarl0YqRPVEzBZv1g97MBqkF0
YI90a5HZi4lmp1Taqb1iG0bo0S7edDPgzcLxDsMFbqCP3qwbL3Kp2KaJiTor9RMrdavCclIigu5Z
sQEde4BsO95MMIFFpZOtmFPkEzJJKQHGhzAZ3BKmpwde3b+Hau2MQrbJlagHPdYKcCuAXKEiJXwu
rjGRUCCLOCO/b8Ifo1rbIznqmH+ft8rojf1GEvGprDha+CED06wobBkXJCS0NE0tm7XSyWjnxuAB
sAyvDO8a81BrsXvd5FZCDeQiLVyTFA8C5J/O1ZvYmNWsgnrATnGrAPFqYmfJz7x7vC5nZdcoqvRo
RAKSmWbwzw5jKKQ4HaAT6zaUMDuIduH4QlK8MLutAU///xO3fM6JkZRKM8vGsoQsfC2tCMhld8lw
HwWvxTjY+b88qqAdJpAxVoc8Op9dzas6Zq2sl044uplpN1ZnJ6nituQYm3YLnITythThFa3t3IIT
hDOAo4Dm5XMVQ9JTFmVj6QAlqFMxfZb9KqaXUdgLtGKNKGn9kcO59zC3Rr1W4JSouR2sva4DPUWz
ldnJKuFA6/Lu5R0g7ilw5aLOisuYt8aQNY0WQ5ahPDDtQWKYZwP7aYyCx2BTyzcUQMT5jRk4CaBf
RT2Nl52oJgALcMqJjp59zK8vS3FiNbluJDqGq7+MtJM/0/rDoOAl3lZAEKc5hgk3GROcizUHfCqS
M9SoC1jR6thFvQXJymw956okuLtWN/BEK86DRbo6jYCggcOso0NNG18Ka39o4luaZt+GaBIgFq69
2U5XkR+6IHrWVibmvxYcmJ9NdG+A/jiLwntkFPeV2j9LIdprkfbttLfWFEVWa0/xM+ncsbBKC8z1
FrSN2l1ae3XC7LF6kvqfQXg0o0NZPSum16gvoBa77nLW3oxnkrmDEkuEFJMJyU2duFKj23MXHaie
3Dd6+QqQQ38anyZgLkghRjiS50k9KkMmcOfCxecyS6mqT+VYYfHT+mcWPPb16HaWkyf34GHIhh0g
fxX1Wyuq0a76Ih1zt3BFwAngA5dpCmVWaJAaKW7RPRvtQ4DWm0JgyGt3CCBl/yOFH9VMk6AvJQop
VEOE1CNW8WdlS4BHAHzK8eX6dq7EYkgbAXKTYFQTA4bcqYmNqUC1C67IMl+lIt3o1XGypOcGY2pS
qR8SCg5oGgm66gRC+WQOQOEUaVy6AoFiUQ6vNLhJkHIAuzWRD2AlsXURD8niUDmHi+ZjDGgTDDSi
u5I7LWiztkLSIP7LlceqIzZpdpOQ6WzFOs6EcAeD5noedCqEzOyhQx4ns1DURUQriptEynC2H0uA
vjGqRY75I2pGVBYC2xQ1A614U4Sf6CFe8LoxFMLZRVFPVpaiVAcmSEfLjhYa0GdvognStaLNWV23
k0iX08cicZCWMkRVwf08/KrHZyN8piJmiTWbA8wVNh/UJuA34UzARHs4msYQKqFL3Aa8kqW8RuWb
ibFP2n3OKpAQRT56TS+E7mg8whUP0HNuCScUisNkhETAbwEkDKxlWnhQ5sAl2V+39i4YNH9E8TkL
1BxSWqeLKGlcKNS3EvmmglNsLs2H6/7ickLpSxSeUBY46VAT5IKHNiRBxUJaOlPXZD+LICx/mJUi
vY2krZ5bgwTUm8osvBlplB2yeTYO+kTyboPW9GiX9gYwmk0Wa93DUKA3yovnqB5cWc0HQcSx4kVR
yCaKhRYEFeUmbvUrylgLfLsSMRWGXYivtw8UTGJZik6TMrLH5v36wqwdGIOCysYiiFJBJX0eVIV6
Xw0V8KsACg+o1dJTrXeGAFKXH0zA/l2Xtaobyr4o2iMTf1HcAHFI2auLbnPdKN8YiSaPGNVtE1az
O87VXZqVMWB5DNHg9koUhwZilPBQwUMZn0cOiTK1jpHUrBza6MHRLOTpyQg15XmOGVEcAFJ276Ou
plui5fR3TXvru8WiwWuHHkAHDDWfnVa09A0PlnCygUBiPplJStONVGrj6Or1EEVeM+jpNxphmjjX
1dZNpEb5Hc4q8h2KEirCUHzl3Wssg+AYL1bQYMn3QAUVZvnHtKucqnwn2i2xMpfqjxV5JIS5Edu3
moeS5F9v35nMxXGcxN+aMTeDBjxoB3yimCua3XwCXkHjorMNQ+noo0U5/7rEterjmUju1LJpDJmh
LSIbTy7Ba7vJ581Sg1WMbaV0dlztrPAWeaau9ovqsRKNGa1YLORjhFvBBAnCR+404rIFlWXWVygZ
3Val23ZPJvir1NlDLbqAMQjUXXlgnYrjA4w0rtMqULCriQzOIrItrbtp2PW1IwG8vmc5ihnHSt4i
M5nrP1kj7LRft6r/qstPVZWyaeVmCHXDeZekjhZ/qxInBGR//BqpW0bfKkDfXNd5JSo4U5nzP2OM
eJUsK0zIYzT8kuc7TYQ3t2wSF0WdieAu6moYspnJWNUo0nCFEltWfIryqpVv89ltlp31riu14lTR
jbwQhJlI7AJy7PykSIA9G2d1rpzZ2k+mKw+mbTU/4mBjCPdsTRTe/5iP0AAHgMrKuSirybVgCsfK
YdJHWbh0RpcGZoFIbrNZ1FKzEhmgDxqdl4irgLPB5zS0ji5YLKxyuhxVzOKA2NRLks9BOOK+Yoem
sbwl4NsQ9vDzTcog68GQKZWj9RRtrIWh9ZmtZVrkjm2H0aqplUlkM0suDrpkdqObJ/2YuXXIckEK
ds08FQz1EzR+LHjknAMawigwiwmQu0CxvSvD8pAVwAI0DeevDQYg+wvAp7L4mq/H64lrXVqlO2VO
KxRS7WwOMBf6jMKplf5QR0F8sXYYFCTCALCO58pFt/xQFFGpxXnlmLUdFMcKGCJyu28YKnBsk5fR
Dhffdd3WHr3IlWKwFuN9qnEBZG1KTVOBmRzXr/xbTjcIaW10l9sZcDUZGO2s97I8huoxKQTjB5eN
+xi1PxHMD8MDrSeVOxWCNUw+1b07t5hDsB5o8J2Avrwe/TjYW/WGzluQ0LXaQ2O8xeH7XN61fz/e
w30K5xFYB7D0XsenSODQpTDeUUEjUe5S+XtitI7abEl+CGe3mGz00NIKmMB/jX+IT8BLGTwoy5Si
xTt3Qw3UUFNr/LRpeQm9jwC6IZfvgs1eObp4ruDIgDYCMYjJ+SNidCQPdEjBHCAQNzLyPcg35mLI
jZ9M+yYZHB1AXNelXpxS+D/6dXoMJMsN/pE05EljmTUA9oPiYQZuYP3Yi7BKvgLvs1tkkaEuYQBy
5MAOXL7h5IgaXS1VgwwgBf2D3QP1u94MPqZ0h224MWA97ux5ozuh6xo88gL11mVj3FlHqz2asPg5
ZFNvmBKbAP5Jt0lvs+fCt5wIswwtonZHcmrX+jXrznwb+gwVqRtRGf1Ltwvd/8jnD5KcxJWqMcjv
neDR2OkNBuJMF0w5m9Hbzeh9cBXn+fqWXh7eZb1PZHInJmbA5Ii0BbiitJMdgEX2xptU2j9Sp/5k
UN6NPOYF36pbEQbAZY5yARdE0IdbDh2kaC0+3+mKlH2FulIKUqBvRgCGyl09bFm4oSZG1aSHoU/d
urMLXQbYyea61hc3LCd6iUdPjKzqmNLFKkQTg+2YAq5Z3WPD0yyivbjMhnKCuGPaod0jKGYIqg7q
z8af3/K9tlNvG0zFeZoPdKR+e12zlRmKs1XlbSjpWkynyJAoT472UW6Zm9xPt+HTsAUWyi1zMNLk
FI+AkHtVMEexrwQru2JP5/I5ewIvfCDHOuRHO+neeg6B0lMfEzc9mC9T6M1bI7XRAfdC7gAqcF31
S+90LpkLcZWsG1mnRCkSXwBgSb9FReV3IsjKi3v9fEP5WbsmiMETO0K9WQENRt/aLameWovZZScf
QzyV8ma029ESBC6XeRVO7vL2PrFYBr1SXCzY1s1wkJMtkFic+Ndk2YDLI/ejy/bkBgUFVxUkgFcX
dZnXVhbCX/TmnsutxjaVZw2LGmQh6E83TXkMRE09q6cRuFHoHrfQi8m7XVKHgzQsMmpLH7YjtX6l
s3LfSVO1xbCX/w9W8kcYfz4GS00xSA1hkfqLyt6MnppQEx2Ci9t52a0TIdwhMCLUSTGsjaeddAAL
5YBMuTF4Ra76Ddm3ijdXn0R6u66YYBUNzvyjZLYmJYBMKyaF22TJLR0mtCxYpeSBp1LEkbVqGCcq
coaRy4icjBKvV1l9jIKHGh3jpaCGJhLB2XxkJdGMfD+2yvyBMV4g7dqGsAl5ddk01DjQaLDQbywf
cXKwwNFHNYxmAOjeupUUpMxuS83ucPur2yDb0fjFkEK8zW019Gt6r2UgHLNJJ0rALAZxfvPDYE6+
YvnKk6+wCrWajBFfwZqdrNoEQwB49Bnp94jd5z0FyIWrR541iMItkfbcHRw1pq5ULeROyTPRQfe+
navY1WOBF7msKeNAQD0LqMILJCblVrmd+4QWAeRIGp4kGvRQ9GYbBIDEDEBPEy3Y5bLiSq26j0Sj
8YuZ8GuLLiIMFSDZCzh87jDWahLrqLvAjMLpTpVqkJ+IKn/LMl2IwPQyUhCmiXiGu+bBjkknhUC9
tDb3gANyM0COjUz90EtjF4ru+MuX3tdq/kccao3n1sIMsy4nkqbg1QUV9q+KKW4Y2Fr7VIGVs8GY
BFpy82LcIWD8ex+zTGn/r57Y0HPBeiy3EwkhuEhat1b1XRg3AIsA+UgoBLVf/NXFmuLlDHQNVB4v
wsOsb1lfxJBlAmbUHlSMEfezXdDMnTCRQSvmLf/ftOpdqmRbfCt4cQSNdusLffINXJwILNquyEZ8
g2QkwQug8cabXC/wup3LwSnkSnFHKZw3IcPEThWT5j5nzabDQL7oib2+GCB0QtIQKEw8goQSZTmA
YfAhsg548c4d+m1ifEqdn1I/RLYN/L8jFgnoTEzkIddcBEj80PeHSpWJFvvzPSeTZeXofcEaxB9m
iqzwT0vy/r5quZj0QliFGIMAN5e7ThKJqVJZNUucQfd4wW+jHtRj04/r9nuZ6IYYFLThhAwUKVCk
P1fGyKpYMROEUWSAi2WBeSwMKUeND/N/QZ+R10BV/aTLA7zexx+sKt/a1ngE/pzlKLn6GnSa+iD4
pLVYQUe1DLD8+CiLx7IeMgkXUwM84rTNvUANnkCFse1mJKPHzk2D+FHrc4+y3AszQcSwGqtjGBbw
XrCrhRbgfDVImo+DCqp7J60eGp1t4kb7kU0pWsOeZqVzlTD6ZQKNDqhcAxBch+q9S3ALjQ3ZtTRF
oAbwDuv9+nIsJ4o/9diXpUSGbgOgDp5/0mS0dd1NcNYxS/bp8Jir0yajyAUG7K4EmWuQ1oLQes2+
TyVycVM1WNk0zZBYJXNtqwjXWjl7j4FyQYVQzcuCXtOOs3JF6mZGRshKEU1bGJA0qmM1bq8v4dpl
dKoQFzY1VIpaxYKQCf4xSWo7DjeStQ/wkBflHNdeQ6eiOAMqs66PyggsQS0oXNrCszLbiD+CNHQJ
3nlT2NtVL/DJ6yKR9sJYA7wR33mQjBU6KHVoJwc1JCVOk5LdZMl2r1t3gd7aNL9PpVmQn1bXTikS
bpiRRxUXTdecplnQ6xLJ4J+0TfxNAwQBnrGH8lYFHuSN5E1OsANFm4s2FTe/rdzZDl7eageAfPv4
JXirf2qCPV6LaUCYvpCeEjA28aVWlAPpFClwysgXgRbRvItDYcy2aqwYlQdgESq6oJU5P4plkc/g
CWnhkh+1J8Uv96E3WC6aEX1AsfhobB5tR4SCt2a7y6aCbWyBgOAT9GWF3EHZdggwdGOqHvJpGEGp
Aa9J3TirwAsfdvSpbUtDxDm5pqwJ2BJIRdIeSfRzZZsq/x/SrqtHVh1b/yIkg8HAK6FyVef4grp7
7wYTTI6//n7s0cypplChs++MdB7maHqVjcPyWl/AXU+aCBJNNxFdVQKl46Usce6kMcCMA2YG5WEy
9UMhVdcKrrWRXdcf0nDygyduPjFjdX37z44EoAZ8MlD28Y+fIxn0ro9xnWKDGPyhrpvnsACHth3c
62Fmy3fQgAfSw8AKuTAdgtOg55MOPP3YPGqBy6J9K1Z9sS7qW6K5qexSPJTYQW4erweeHd9Z3Ml5
HXRyHbTBMJ6hqM9G4Zbm92kiLczi3D10PrrJSR36fPCTFrMY6GpmF1T/PQbdmBwsMSUT+opntezk
Qvzb5j8SlBGFZI7MfdzJk5eE1oqcllCBtgfokfHE2Dc6c/pBuvEkYQlZWjH2fX0+546Ss4hTPKFX
Jbyh8JC0aerbRngy6yVXktnX33mIyZLEC0/NmY8QBjDL8HZoPTfwb/32JWM2BAAVUSKnta4Pa+6e
+OPWNKoBgS4zmUhPy7RyCDUskwbgNO2tFQA0Ry2ofdWJF92uUpMDafvt/yvqdDKh391FMCzESLub
IbsJ61sleC6k21LdFLmdL3klzO2Fs0FOGzJAG9UR/NngZRHCsW8fUAjTLJEj53bCeYzJfku7ImW+
ghhqVFqALGngwSuQTyl6p6/c4W/qc+fhJhuvT4yozwnC6cFHDFcl0bnFos3j+EcmeRgwd7jHsdEA
v5vqjNDIr/ISiYRd93HMV7LS+G8KUdgXh2XOykxl8dClRnTSu6oY7L7wpRvob0LnrY389hDkcbxH
k77t7eurZ+Zz/ge1Bb1dYNKmxnSGgAVrhfc1qlBbz9+VOkAGzRJjYm43QgcXOohMR/pwATws4qFI
aYNCYdvm2kEycuXWT7R93LV4VBbmum8UsJki/4jWUG8FYTr8xTA1gBuQv8k45KYl2ELXyyyJ8Zj1
jAdDvU0NUIgWQlwKa6iQFzqLMTlyaANeoYmaOZyBQqiDDK4KQBGsbh3dK2AdKh0UqKAFDbO4DPsZ
CopWAmNRIVtR2G16AY0lqlgVeddRE7z+kWeygB+/bLKfDD3KvXIsnBa+a9LntsYe2vlLHa6ZUx2L
2wBfC7KkqBeMS+2soMiauEQZAa9KpfiOisegeLo+irm/Dy1aUwHYHTnA9ORhKd7wTMffHzBPPWBa
uPCvR5hdp5CUAXkZPx8AvElK5g+5V2k+HhcptEeqTVe6Bshg+psaEBvE4g48Cr6APJ+rD6De9E/M
8TA8m7YiAJijMQUuwwdTtvq1ZsmW+pauzdOAnvNzeTCdJcbE3KaH4ggAG8ofUP/kS8WMJpWajs81
6RCztYRHG3yKr8/lzGXIzmOMa/J8WDKBB0I1Dit3ZCjv+c6QHD3+RHQLOK16KQWd3X3of4x+y0gM
L3A2oRfoctnheVJDjpQ8ddwCw81pbPg9rPjBuCHo4Ev7ahWvlzjTs7MJ+hmgWqj3XljClNBUYjXF
O43LOzXYZd27wRfegnNNXQZVgv/FmCySVERqLXw8jGAAYvGN7ypv3qFemevAYve+Iy9UiOaHBFjU
WLfSL8CRCeiOQTBgSIaMW+GrTY59tRDiP7IV0xtxfE+Dk4iXA/b0zxVShV3RR1wKoU3A8yeoSmqf
GomaZ9VIsk2decp7XApz6/FQOukirHZhIiduSDV146UENMawqN7UziMfeZh6GyL7wyqUoF5j4UFH
12nje6sObL0dYUOjWoMuhreor1Sb+R30fJpOhfKLlBsF0K5hfax4jDVSsszmZa0cy16Xborc6yqL
GP2wzuXc/1BCOT6ypM7uvKzsDmrIq9tYKmpUpYLMBJIhMbsVr6HE7xPl0xiiGhqGaukpoNJl1WNd
c45boeEnTS+00uEaDwc7A+UahvaBXhqAx/flc8UidY2Ja+9xpfhbWctl1/TwFrDq2lA3AVhG4AwD
aX3glI6/zAu3jWFqjpLXQli9GoSOMNN2lTOQzohozWRd+3m9Qaug3TIv4b5NhoA++fFg7FpWdoUF
GhHlrqfGfQbpIaIelIx4G781u9DKSlKWICc36qpNYgqu9yDB9JUl0qapY3AEda0xVyFrODC8JntN
qgCYA0KkxxBX3PvgGd5NmbWqK8kBrWEdotLY4lCnUx0a+ypMWUgkv9BBwVPf79g+Tmr5o44L5bea
cnLb6nHopoXM8aaEH14MmZ40fkki1ua2b6Yj5F/rdiGVkudQbpptKsCRLNo+OeL/Xh8Dw4BGS6zT
oyf1MhqwNNganRIeFa7lTpFCgMDK0RZ6MXOF3bXCN0PLrAuawR3SiNuVl/h+vAaDX9mmSlndRSHN
VzBANitwIWm/g4R++643AYH2XoGmkiGl/roF1RJQGq7FtwZ8A0+xl4eZlZpjmmN2/oMPcc37VAws
dcIsyLZ1mudvvsoCNNnlov1QG8DMrVjuB22nBHH1GsJcZhUOcbbzakIfRZ1Rb6u2EVD1kTLcyS0V
qyTqNYi0SPqdpufetpJLDa17FT18sLRzTwaLCc0TWw2jvlnHZdndxVnTN1YXm96h1aQENphSvfF4
JgHh1eXpJ1wkg0eKeQmsPCikB1/WSuEIvYHgcKh2D4pfye9mZgJKHEPgCFScUDwK2uQfWozKI0wu
GbwKgyjIX9I2Nu880y+ZJTJK17WkJnuj7QDQqOF4HqclWMl5rxRAyRXpd9e0nSsD8fCoMA63xdhA
U9lKlLTLXEiYBQ808sJDwrUAWtJ4vz4qvSKtUq+mgUVSEsOQzuvaZwqq/NaLk8K0RMvYvs0U7+TT
Chs4JVqHXQQLiyDJmn3bRuSth3y7pUS5ip+uGV7i9E2qn5IChS8LIvLdNve4hKODFVG/5tlQ7NRC
im77cIA4pwmX721usGglNIjPetoQFKhSah2MBsPoFwj17VMGcbNtYsQmAG1oFtwIlDGANs8DJyvS
4sM3vOCE0xBSVEXSf+qJkq8GlUp4QgrwDUo9AzxtAOtvzxuO153ZM28NbdjkAcbE2OphqYC1K6v+
NjWzfAXhzeioZml4L3l9sGEB1bAdogwbiQWV61PR7eN+aFbpwKK3xCwlS+2D2k1gZbRpid50FvO1
ximKXkdzQFag0anXaEurvW7cNGreujwUqps2kdauM8YK0zYSFTQfeEeXptWmPK8cJShjyF+IAvAV
LdNBPWpUCjk3nVcUTkZ65DI5ih+NkKKUKqCrBBSwqkHlaChVAK1NUkbfARttu7s0r57z1PTcnhbZ
m6561aYJ4mjVq3H5BjmYapNrug5t97pyC73IHMCq26dASMOLKtfku1Ujw9L1KL0DTEw/+JVZ7sGd
GbYyFuJTnUhApF1Pg2ZT77EwBi/0EeE3ySixA0uvL3GTJpAnhPMH7KH63DHEkprq3I0NOQHUZjXo
m+EQ+3mZtkqIt2WEzJV6O0X6nTdrI14ogy+FGPPzs4yOaH0eth1C1MaDCb3junBIv9B1XIox/vuz
GGlUNJAxQmZqpN955EbpTZfd/80X+WemLhJTo8ZlhGFkOCpy7cVI373Eboul8u7cc+X8i0y+PJeV
wGca4oh6p9GnsFko2y1N1SQllHJczp6KqcoTN4d+cKk9y8bz9blaijGpaIURVADiDGOoyl1YvxTm
Q+TdXQ+xME1/nmRnX9z0BPTlC4RQ1NcgzrGq/j2kB4msCSkFYHvB9Jl8h57UUU8SPAwSecc7V0q4
RbylR9y4vaa57HmQycdoaAyr1wpB2F3yATOE07CRbObUK6he1Hb2QTbXZ2321XgecPJlohiQVWUc
VWvLuNtuh81tswf06pauYchGDkuPnHGWLgaIQxE2iDq6pNNmOTEkJTcrnGN9ArxHe2tId7V29CH6
zxaKFcrckXn+LphUK6gad0Ub4V2gWYCwrorXanvTur5hs3V4yxzdDkCffK12zDLX2bewcUU8qbK1
aVFYcRemeXyDTId9/lsmx2rApT6ihhfaDb0f+IoADiLrb4r5QoAaxNClzIr6ldqsrsed2xSAKAPJ
D5/3kdf/8xgsINOfyiNiUCrXOchhcbFkNDT7PD+LMDnMwQRTfHOEC5p1/57Jv2Ig3UziWYyi48W/
zDi+VaslnsJsfUUlGriNQESA9D7Zi2VY0lIO/3xaBaoIlobCw8aAK7nt3/DP63O4GGyyJ/NSD+tO
QrBotPrhW61Z1dj8hgYL5k3HXzwIjuXfC0HHxTldMOcjnOzLtAhR/E8QNOAW3RS/kh3Kyrb6RZzQ
7dbiaSHcOIbLcHhsaBrc0kCN/7lQVJLnvieN4JK7AgL28faT2/6xsvQEJizKrbcqt2hCGCf/Zqlb
NbeAgMv6X+TJ7JrFEPjwO0FNEcbB2/jbP5Cv4jlc6wsZwR9psWtDnMyoMCPuFQECqVA2f0ifV8Ma
BpSQ5weV+Vdy1O7h1WEXJ19Y7FQ8GQun0RxgBfpT4LvAnxRNbzqpUpR41Clqhg96TO+rG+NWhefS
OkeaZZu2b4fv6W2/x6MaJpgvf/NtzyJPzkHNDCCgNC6l6tXQrBukxfKaOVS30i8jgLNFYXGn3PPP
cA318kWDktmFfBZ9cgRxiUoCiXNo588t3mSbG1m34ufWyXbSmq+WeChz18vIKwKHG51dVNF+rmNe
BrHCRiRx6p04t1q2qrJ1Wx69pdbSXEZzHmhy7jV90ZvNCPCVise6eKX+tiYLS2bu8D4PMf6Es4wm
zLFcIeSNOrW+7RIAFyDTen1pzA/CRD8JLnGXTKwUbhaqMuIUzXbf9iApuaa2AA+eu4TPmhlTgLxc
JiWRG7QMpME4tEa8q3jkyCm3aag410cz9+0hhfa/1GLySXI8QwMBl0e7J2s12PiFYansbojW6ZLb
x+yVACyNqgJ2AYUZMjlLwjjRWJMglHcX3uiyi/un2VU2V1z6y7u/Pqy5j3QWa5rYKnLm5SJErEZ2
DPU0qKum/ZvcGS6WQMugtXjBEC46BuEOD2C6KjtqkCuvkoUxzK6CfwJMWeuxqFJmBGNLp4GA24oF
+9RbsyUTx9mZAoQZqgdQ9sGn+blhdMJFXtZjq0Bft/5KyiML0s3Xv8bcSECNhD8YUA7mBXopzQaY
nbeAjgQBDDaBJWLQwUldOXSvx5nDqLDzQJPVTKSwUJNqDFRW8G5MzGgnUJB09aosb/UCrLOiqUEu
ZCAbErl02KCtYsapXat8Kd+a21loxo2uJwyIrKlqZ1zRIR0UPBL0aEUUELGCe5/sKzDvOnmhQzF3
6J2HmlxWIlNyJAsINZJ2OL1rgyUo03wEaP2NdpTw+xwHe3asUuhw6uHYZqnKdZaeaLOwmWZXCBrU
//3704RGmIZcdPj7ufgV1qHjC1Q6IQBJ+RJleI4whz4V0nqgRABSmTK6sBAB2SgQymiYA+IOslFp
pfmwWUK9uRp0YK11S/G560fpAaSkE9TNtkNZo6rdWCFsruhALN6am1o+1R4ck8XCXMwld+c/cLKI
IYRVD/U4F7X0YrDbgO1ggxakdl7t8mxDlwCWs1N/Nh+TAwD9AiQ7HN2tCHiPklcWy6Bxnm58FHev
b8+5o+Z8YOMvOVtEwgxhw9NjYCEYC/Spkk6ELJwAs+sUAj860nG0V6frtJUEhCMg9m+HyiGIZPTc
F8FN8/P1T4jJUu1ZqqKBgfmqwf6wg8SuT2Llu7qbO+ym3kqO+OaP9YOxkBPMFh3Y2dAm12cz6IGU
jd8JDDZ+qm4VWIfvQusXOSiwsJTxEo8WvtfsCfZPxKmkIRexmQKdCcQfJ3ZcPpb6SsSvcXmQkiV2
2WWmj8sBaiIy6hsAwoEO/nNtpINMIlOCjCdZl/cGONjNXt6zrbDQbzyAa+YQh+z1rbJwx14syT9h
IfQB5CSQDdMHRut7TdJStYCXkvHCYTIip+xoBEvWtJct5EmcyQktQ902L2LECRL+VOZPvDa3rI+h
ldrbtH/pBpjbN/VDyVFraUsrq7ht9PHT9f13cbBMfsQkz1f1ROYtoRBK6OlN7QU2V0s3jNWDxPwd
rm5Xa1UnRfjrYZfmeHKeNZGiAQ+IsFFBrbKiVibrbsK216MsDW78FWeHC+Vp5YPsCVXs2DYwjO6J
8hWlr733EUd7D1Yq1+NdHAOTyZwsWJKyKA/0MZ7qBiNbD/YpL1DA+osoEEjB0hwVuKf2YvAHJ0lf
dYUt6IF0a8132vpI5dfrUS6FCMbBnIWZfKJ+gD5NMoZRj8MrZCToZ0gs6cR31QvbVnfZPfMt+bfk
LIQdn+8/qgtjWNg3kv9IaEyrw9zXoRA3ziFPnwsVHsS74hvwV125gVCqjrpR89Gnm+tBLw61SczJ
8e1XJQXSHDHlbhWF350GeGr/YoanatF1ZvxT0+EZgNMTFDFho6pOkqY0qPSkKLHpNeNYiGMdHAv1
psqe6XDXqAtzObccz2NNhlUr0tDXKWKpcWAFzM08RwVQQWoXttnSmMZteLbNIHnPUxaMB1kdu2ln
WHn6izMFsqdIHAS1WW241z/Ywsimz6Ch9eu88MdZzG5S/7fePHGosJtkYQLn1gXgiQTqKhSGplN1
ikLEpJV0DWHAZDHiE2t3A/ywvGqvLGkmzB2I56Em36pDjT2tgQ6xAWb30g+ibzX/9/VJWwox+UwC
vt45ypaF3cogcPBbKfvKO/8vjsCzcUxxnWapRoknj2uO16obEhBRgXqQLe4Z7EY2vaXazuzao3jf
Qd1yhBtOBsWqzCgU9LltJGDPA5QH7QE8SIBN9iPkoC/pC4Sg/u3TFccF1H0hNobGC1gW4xF2tt4B
K5D9ovUK2P/A6WS8SCq7D5xYfbj+wWZXuQplFhQUYIg4ZRT70G5XKdML2wSPF0WFsIcGL5jo2ZI3
+ThJF4cScmBULMA2kKfvfd6qYQkL68LOm48y20NaCgKY6y5yIagOYIDcra8PbHZfncWb3JNJJvxW
6RBPGTZpa1HF8as3XT6KbKEle6nmM34qrA2mg/MJhtDkuC0U3uJkxxS2R/MEhKr8Em2yDT8Wu/hJ
tgGv8Lf+red6v02AsT6XSvKX3OFJ+MmupmVQEnMMD0THCbpqObDsn/EeBVun3OD5dn1aL9cLCjYy
FAwgYYyX7NTCQkkk6J/wsAQOd13qblsdvcHple1fRIGQrDLaSsKcY7L6EzXSlH6ISzsPIVN4YP5T
0TnSkhrkH1GRn2sSFhOAV5qoQo3qdJON3bfy0CUNLW0AuizuKvhnuZb39KTszFUFdaB1SYEkBbUx
2Olb7qilvedOvtBHvlyp+BWw+TLh40p0gJB/bnVFNYFxrPG3YzxPBwcwrCSD2dVttiT4eXk4/ww0
2RKt4QdAQGO4Hf3ygatqHL38vP7hLp3qkTCeD2ayGVgD5TspwmDIXXXIbbY1VnTdYFpht76pV/46
sDM3WgsLOQK6Y9qWrA0XgqcL+etMZgmasQKZDYLzmqDF8HNS1X7wWtIZpe0/F1/MlWtruGFr35J+
667YhC/aUd4t4VhmXls/g062ItfMjitj0OqrtzNHt4YN4JqWui1X0ntx6jfXJ3vue56PcbJ8ZSMi
gdQgXNgfSvmbNV9pvJCdLM3jNAtCx1jJywExnrOtcdSt5E6yZGJ5hxdzxx+qo3xcqEItDEqbbP0O
TKNKGQMq/TbUtpSspaXM7vIq+vGZNOXn2uiTVPe8GCH0B/qC9NHJLP4olpuYF1xe7IWz7zMlz3Zk
qMK6H7/Ptkjh8A3Wp7yKV+oj9oKbbvtVvXkyXGH569jy+Gqpi6lc5i0/46s/x+kzH8Ze43JsXc8O
DuqpWoVviYvX1b6DTleFPahjL5It356+u1vlRoHqHf/0sFCXWn2X1c/JXEwOOZgKhtSr8Fv859ql
TnAIV6gngVjpRofws3zNnqV1eHoIjkAirJfeXjNVnp8zMTn5TK3XtGj8Ev2OuR5Qcpa57115I1u/
D4plfEVv0p2xWeo8jfM7vV4AQBpvF5gaXICQMinvSSUbha1zso6rZF/46b+F52Faz0NMThyfhqQb
eoRoJRinZP4GsvzA/YqF3uPcFYXLiUDBAfruqMX/XEk6jasqrZCNpq32EQUJ6imJ3h3TQLtv28oA
9lVZuEjm9qiuUuAwYaCu4nL+GVHt4c4LXzq892RYGABaZbJ107jBsA0CCkSllUQLB89cZnMW8Q8z
/yzj9nIY89bN+DqCfGmau13O3xvhHQbWBAtJ1NzGRNljFK6HIsbF5aTUBuAN44MCRlh7cATvWRJx
sBLYY9d69zVpnJT1T9cvi9k9cB50slRKoEaKhCBP1P3htskgdJ4YXwaoCKb+3gM/G/kctGpsjbSX
7lB+PUFEbU30JxJ7jqk2O1S4V1nkL1zUMysLth+wdlDAIgOXbnJPpxo6v0PISzw67nhzDCmgVpnD
8KA3uLswA+PVMdmPeH8gfwXrH5Zv0ycI+KXETDPkrkEIS6Phy8xQv24A+ef9iuNhr1NYqoGri7LQ
cC+0pS7h3M12/gEmSzoXvPS8BB9AroaVVxenDjLPaZAvfOjZxYWRMINRPB6nzxHV4CCMdDgSku6d
VSrA3SB+hDYcAIZuA2SLdX1WZz7gH0kzHf1GPIKmSjcVgfdXaGBUcfJWgY9gyPldMnyLhu4hav83
GwcyNf8NNrm5odvn63mDYB40bAwRbaJyS0wbLeqy2srGkgzV7Bc7Czc59gq/4FpRYCoHz7PapoXM
LrHRtlt4AMx+sbMwk3u6lhiRGg/HQVeZlkQ/Au5I5EMOXxpjr0u/rn+v2WPuLNg45rNjrunMwuQl
pjCNFQvpKrRPf/md2Mb5kqnBUqTJpVtKouBkfPEz8Z1Gbi0pEFh9FMZSw3v+K6kY06iFeIFSVaA5
roeyicoCaOnQGTlVXWwFZbS5PnGztznO6v+GmXylHLtN0zPcgVkVEcdLubyBnQF1r0eZXwv/RJl8
HsFVUho1BsPKA1h0K6q/Nu02q9YMusDG2/Vg818I1qiGRtDim+5drROD6UlY3zCataUa70GQMWgO
wrL4916iSFRgeGMghUCXbXrO56yTqccwewoHlJjd0/xF7yRQ3+4jIdty9henEsrSBOrKEHeBpeTP
VS7oAA/OAEe9KDQrKk5FDbed7K5vXoslXu3cJMK4iaKVjWsMMjaTUCpS/FCgVpGCKLVpCh95tBLy
tci0WzjvVI/Xv9ncMhxdCKCHAmw7YPI/wzUiTQE18UeN8dBNFP/U+93qeggI0eCPXNyUpj7KhQEI
pE0xJGFqJL2Gvjz8hnm708IweNP9PnLlqiWDFUMS8FF4UusS6qdbidPkq0oNBry0lz5kWkce4e8L
4ZlelG4koB5nhBx4B82QDi0tmlNdya2w0JzENGU0ggC0kZSvUdxRWyvl7FWBSFwAuEomgbqfdp9E
kqDGkxv6qQBrDW5kSbCRG7/7zWuW0FPnqSCG6mOeFg+EfbOuSkuwDEHey4ZOclt/iLcDCfTEqcwI
Nl9qFIQHLUM/wUoA1iOW1lQKZCa6nukOkVTRWhEDb28NLjWgn96QqIEbyhkVVkn0Es+INmjdmLDG
xUuy+W7qziytQA8DbpthbVLbawex7WXa7UNZSg5lnLSPRjRkz6WUP8HW8hahIEKdCh2gTjIMjVXp
JnzBAlAdrcJT6Io3bfxe65UBBeAsvq/RH934pSlzu4emHOQq0DEGYYYXmauyqG2A0SdsrWoxdVlI
wq0cC8WNZdToGO30HVaS5IqmKLdS0eQ7rWkMqFkpYI4ZcRe4VQP21Ffk1bK/gxtqbONXZ8auqBhP
3VwtdLprg06xqyhNTIt2cKm0E8hUZVZF++xBLXh4rwhAUulQNo9JVsA+RjLNVdd4aWTlOqstQy3J
e9eHaPPVcdozRzX9rrTl0AtXgFXAkyHPGv+hHsrKeIjjru7tRhPKi2irZJOpXSbbbEiiFZT2+19E
9yMnKeQMxEApap56OBEqjiw8lq6HHAQZyJpqwYsqgf26U/3cfETSnWz6qi4Vz0pyjx4HmWmmBacI
ZmyEXFeHTsl0sSvRWVCdHv+7K3ICalhqGp5mUVGBNJkCGwRCLs9Q3KFtCmy5EOozT/zIs8tYiJ2U
ELLJMVOrCmn2ryLOVLyVIkUXVuR7j1pDZaeBecmxplW3CnB87cpA5BtPqswDbWOAEkXuR6EDYom/
qeI2vIf/5rClLbqo1tCB7JB6MARWuwGalJnZwF9A01rfyWK92UKXEYbhHYdOZz5Q+ZvyBgYvZcOR
UzRKB6C/33kHKknxA9HT9rc51NztzSG669u02hhgmf2G5REEt7rQGPaRCD0n8TV6l5eyBJUgFL8t
itGutLyJiDVIfvEOx1KuAHqeQdkkDNHAynhmtLeeEMmu8GIJTS1SxXdqW5oPFSSYbxMq+re2B9V6
RSCIsR5axRObQZfKQyDHOm49jftuUkXsrsliUjutIcXyoSJxdq9JldgrEgu/Uw0ZE4Q2oGhrq2rZ
uoYvahNy3EbTPlStiG0o0oEuMui9oyVJ6EaarPcLl/WlWjYaM/gP3qmQEARnY5IgtqaeaJANxYFQ
C+JIA6R/usTuddOBrYGLq+5Jy3+rcQFiKo7MGqL3n72fOiI9aqT7vH5qX4IQJz9mkqCUhGSlH40X
EdB4KnahSJxQf+866gy1/53mX7mvHQIPOVgFq6Vy6VU704n4ORuTSxfk39gQ3Vi1b8NdKGqnzoGm
KxUbpjYweJc3qlq5DLTQBD1cQENfFiZg7n2Hj4ESxWhaCUOyn1ejJOUh5C9wa7HiMwpUJyiDFRXl
ex2/pKRrrQIKTRVLfScGGdbMuoWbeSYRgOTwiCyAyQAU8ybDB4WKdrGeI3yV32he/YmtsmvETqBN
vTDSufv5PNT4U86S+FSCaXhVFyWoSLnDTZeEuYuiplXA26l5ZnzdBbtaWUiAZ1JTWcE9oWoK3ImQ
af8MGpFY9dDDQ06Fy08b2mdN0TfDQGCGJHQbmqr3Uv9xfaAzj0ug2kHCGB0gYXQySXYCX5IGCPSW
UGfgdqvmlq8EsFwBuduuwvX1WDOJFew4DBRsZaTyF4oejQhKNaM9qgP0q/JbS18SR5lbH+cBxvk9
+2g4BpU8NRCgrnIQdkCFP4nWe43BzMcTKc6d6+MZl9s0h4OLCtSnRsgp0sWf4VQtxL2tDfhczUPR
Pgfhi88WyoKzU/ZPCDYu07MRBT2k86UWITraOawrnbJY+CgLg5hmu8Ib1JYpiFAXn0azqfWnv2hM
w0Qcba/Rqwm96T91s7NB0EHS+iiSkVDzIIH2M275HAJksvwqlOzQBNXdEARWlkP3+PoHmttPFGrH
ikGw6qCN+3P2Ihr3JCNKaTelbHnJJ0lcJGpSMLhl/NiRhSLD7PWAewquYmO1DQrPP8NJSddLSoXO
HHsXTgU/3ZviRT4hf9qmv/LK6hfiza12GBOB8w+tchM76mc4Uec1eH+4GiP5MU/dePiU9D3youtz
OBcFpA6ZGibOBzz0f0apA7zyCHJOOxQ3ZWH3XmflFCnEv0fdQYTqLM5k72qZWbU8IhgNbFtJqm/K
IT6kSFFjQRbwBHObahTuQrY17twp2qSTCtgEBFgWSDcOsTEc+mjpJJ/bVSMpWoMj659X5M9Z6xui
IlXAUpBqHWQYJnQn77gHjUT0269/oEsmH7KSPz5oKH3qKmzmJrFMJZc0qEzYqdu94rXDEndfrXNX
tYd9tuI2e/BWuqs/oelu9alV7MS/b5H8+AGTdd+aRRTH+vgD4tLiHYgZsP1YOGvniutnQWCH+nOU
ZpvTLhoQRNpkoZW7x8StPqE2uY5XbJt+eY/lbftSvC96G40J5vSQH9mYGsUjHc37yfqHxWVdCAmN
rbKw3mF6AwboeyDb/vYhJ5ayAYlnEW8y/slrIScflPrD0EYehkrsZitv/Npht01lma5sS29so96H
O+Uk3ZLNUtt2NtsGmwf/BUl6NFn4OcmKlvUBrbwS2sjdQXlC3Sh0+NrbAEywVqxRgPqhWLf75+sr
eHY/nkUd//3Z/dDLcZ2boYRP293C0sXylAUWzbgALyf0n2FN8sbBaPAq9hGgOEANuNmH3+KZr8zM
kn9dH8nsFXA+geNpejYUIVgZcRUTmBRWdKpexYG7MG3pILRs7qp19HI93uwxczZzk8XpBz5vqh7h
fCD0IHVtqXlrxUvW8ZcEhT8nzD/zN1mQeB9nutwgDDSxT5pF7Nx9bRKLbL0HsvooN3xhWJeEwknA
yYmiso43jY6A9Aso3uQ4EFtprfq1fITj35Ix0my0URwbfUJgzKAa/fOjqVoqh3qO5QHYfvVarpU3
YFiOxo2205bWx9xtCtdKnGRjgo9HzM9QYOrn5pD4FTy1/Hv60DiAN1aH8NXYBveq6tZwfqo+wrW5
cEfMbuzzuJN1yQXcmn30QW35K3KDZ+GAFIeiQncPULZmKyf1PZQssg6OyUKSMrt2YCRNYZSNfwCF
+3PEjPM8SCOG/DIk+aYUESrUWtX3jhSE0jZIWwwf+pCelVEtwblqqOHDkJPyKW112fESuduk8As6
ZkVGllxn5w6e8982WdfVYBRwSsUtXYjGVvxum0rt6voOnV9cwHeOzx6YQkxz0BxWgLQ14FgZDSoK
f/RBzt9aJdhAws3OBCAFye8sI3f/x9mV9catM8tfJED78kpJs9gz9ni38yI48bEkat+XX39LwXdP
NBxiiJO8BnANqWaz2UtVb0SCbAV/cf8CszM+MHe7iSdsfECVzWBFm1xJt4LFcc35z+JYhvLIRM5v
SrE4MHgelK8G6Rdck/ILBunDfw7Scf5MvyG4JKqI8vw5sub/v6esBHs7F5FSmkbjzrn82pbqLgya
Laao3NLSQ5JUYL+uzFNT6h/X18tzt2tcxlGkWo12HxlbmkmnKv1ZSTdW+XIdgrujOnTKFQWEU9pF
UF9No20F2NEMbQTIXxr3JprI5ffrKFzbWKEwht/Fkp4UUOhwh/jLBk2eqA+e16enoJIHxgG0saIc
xTjwnFaDHIeImrR7LMIFRZd1J58wR/er2jj7bjeKylHcFeGJibh+GTT7nTlbXbwziMxko8CN0auv
0nBIZME55n56EzTEaB8FISlL1FNjgMAaVSyoqwt0HI+gG3voMS56/bvwUSwLsuF40yGVdu4shyGC
Jxywiql5LAa/mk51InDIXAh0ZuBdgswF5IXPIULFbvt2wGVXTb/f4ncBBoLo0PyNHa9gGAuz5wx/
d7nBK7o3dAjRBDvdfJUzwdODe1xWMMyGOamM1Pxyn07TLsNcuLXvJA9SItc/y/Jj2fhx6Wb5357p
zNtjcOJ8TkOgqJY704Nc/0gtz1HAd+lDevM6Fv/CxLMRHEXgoYAe+vkHklKj14cKMrXdp935Ve+P
N3ZOtG16E3u231MQiXtLGUjg2/hHdoW7bPXqBCl5TaHktuDeDFvrXnrEe+5YdG57bP3WbT9E2mfc
T4fpKfxDh/iFPoIud+aoYSrZpcohng0Xyn17Wn8lUimar1V5n+8PEvv5wDg527iH8fkmtys3tnlr
lG/KBFnRfZIXRC72LX3IStKEovYWfty1gmbSq1qtgMCswyKdX1BwdN6iJ+UxOyYLP9PooqSYSG50
lG8LD/zN1+2Ia7Mr5GVTVp+zR20iBE906yYRegofs/agda9jd5fRw1iJRqx4TcxQK8eML1oQbBT+
GaOVadQMdYV1NpbXHOWbAEWym9mfTta23KHYeNRKkt0Le9B59QjIsiuo9aD9E3SQ54vUirxKwAcK
8/T6N/h+EjyF+4/o6Ozm0/XtvCTCxpNkBcUaER1sJwxmrLB873xzW90ZP5N/iuN0D5ZfUJVtjBPI
IH6EHxER5gOWsOLC/fxZJZuj16ZBA3EAVtl7CnFItk1vrbt89/ESuMWt0HD4NruCYyxH6ec2BQ0V
NnXjEAUEeG587Inlao8pCV3rkB6zn6Lu5eXWubZENrKCgpCZY6wSo7b3tXSbyKd6IJKJJiD/+ndc
DPESCJlMTJ9CltxhDBXvY5rRAJ8xdjCjDX67wfnZR/vrINxgZEmX/g+EcaWJWbedQ+FwJCMgyviI
KuV1AN52La0+iorGG8zLMW4lKfsss0Mc7hnVmnaK3DlMj8UI6qyy2eaWiOuR56rXcIxFhK2G+bwS
cB0NSKqHm64+SuUmE81Ec5N8ayDGDNR6hFyPio0bN9p+kYzfGWT0xttBIfUtOuqMH92tBEbC/GEU
nW/Rli7fdOUvy9FJkVEHtL41fqFHAITAXuI7vn5fgwnxQQfDfbif/cDPRa8ZETJjkrJdt1qXYXcd
+zOLblLreUrR9rDr6Oa61fBsf727jFk63WAMbQsgAz2JVU6KaKsOVHDvcK8C6FVhXm/p7ADN/flG
xk3W2e0Sw1a5H0J/3k5vw/St1vdpQDp6K0ePkJ4ZQQevH6j6nORuEAnSfbwNXf8CJvaUweluDUsW
s83u0+kJHQQEXSwouhKHxoLl8vYUTTw46Uvhx2YzppacZLM9IjSMp3tV+qqyjSYqm4ogGMuU6qZX
pQViKpSHnCIBZgabti8FQS63uWC9FMYOkz7PSqghwO87Wyf97CS/Vv2w+Aa7NdqOvWgC2fL92O+u
GyUnToGZQARQtdTfF+y5uczjAM5VGahKXRFF+dl3DckyoitPY4A+8U5wBjiu7AyOcWV9EacpGsbw
MA3rE0S/PL2lmx4TsnjcCTaUcwucQTHObMZr0R7M5aXVZ37dJpCGMf3rmydaDWMadS9Z2tQCos/u
Z+VtUp7s+Sn/iycjFgJtpYWWEp+KibKqAfKexRIQjMMTmnCMeJ+3gs/CS5OtMdjZELDaB3lb4l6e
wCqK8WjPAW8TBko/WqsAZ1MFpZ/Zm+NxV8XTw/VN5L24zrCZ23RS1dExBmDL+jst/SG5SctdEb/O
ld9EL6Gxa7WnqdoPpafLD9DCuw7P8VZn6IxFJlqk69WI3c1C3Y3kr9qJSBKFBEz6r0Up0vkUobFG
6aQgdl9eXZ1zUrR/IIjg2jn0krJbtHFeXxivGIKcJ0I36HI50BBibgKNlmoP5n3cNxPC5Uo6yCjt
Dm14qmiEMm/wUeToMm2VR1S77m0dHLLJ+/WfwHGdZ7+AuQmKzJYcJcFq6bhox9mDgga3WnEtpRIR
AXE3drVY5pCYmpx1co7FdrFxG0nhptSNG83pIcuTghvo628WhuYT3LAgXGTTUXI4R2muYGFGtddH
by7QtLi9DsFf0B8IxrekcV8F0ggIBR2ho0XKZEa+9ZD0W5q8Xofin0DrDxZz9YDTHUwCCoKv6QaF
s+CobJqj/YVKzClPiXGj79IH0a2qct3z0oC9CJehwZA59Y4yJkofA7N97nzqgeZxhwZYCTR7Lsq8
vrbNvNHPNiWJbsw7/McBtnurnRpRkwqH3QC33+qHMA6gSmCWQ4ofYtyn7mtyC5qXzHTV1rMPmJxy
p90nFForIj3nL9o+EjQYca/fFTjjD2T0+sa1ga88pbt6cGXttg1cXfXj/LE0K4Gr48WGZ0tlbAoK
hIkzFMuebyCt603b92Z0+x31nEflsfUjYk1bEcEh37ggRYsBOEd2kKU4jzCwu9WgyimuL9MkDWaM
CogRVeVM6NQfUwM6wxjFU83QNyHgkyoqKdTE64xfGKcTvAu5R2r1S5gvHUXK2Mz98o7C4Nhw1J0c
hFYYj669QUTIy7eqFRbzYWO7TEplwqr1m/xwRFWmP9FTuzOf8ZBKiEk0F3TDX5L3QDGwe/04i5bJ
fGVZHZzWhLqOK1noWjAxfNImXl13hPbQXtVFRrVkX5knvQoZq3+/L+M8oI0T20YJuEl6GyODdNW+
tnZZAGIr/dkxT+DSIHElWCM38oLQi2KD99a+IFuRZtXsihqgQQd5bKTrbbN8AKWEUuSC9S0//3J5
f5CWX7J6mBpGBaIpHUghCk8xeCt6VGotgRvgg4BeBRSuNsZRmNsrtqHUbMhZ6w4tQmG73NDG3kRy
4/1HywAPDipbKLIDCCyOzKcKZgwrxLoFTmKlz0mAKS9pRno7Lg6j1H7lsSitdBlW/gbEswwcHyoY
b5izP1mRNYa2DaZdqQZNRCN7g9YdHJw4a568unLA9ZyBGnfY1roobL58UC3gCxMPBDIXfUUGfJyT
Bm3EUuKOUNuuB3knyc7GkgsX3UYbqdNe5njAF62Joj73ZSjIaFzcbwu6oyvLL8BIOdssnSNPiyKM
k7hG+HOIbKJCIur617w4A0BAPzr46yzIU4LH9dwyU8wHVVofgG818DEfVCm3I/SHckEMx/2GaxjG
azpmJ8kS9KBc+bXEg/RF+wlFKU81j6j1ijiULs4BsyTGa455pECpEli9ta9BqxVX946wy2r5I2cn
+jfIwsmOfDlKPMwpaOo5nusmTN3cAFNd2pUkDB0Epa0ybTE+BT16Y0i8tEhCb6TteAf+AzAbK4Nx
g9zKQ9/OwimLZQuZX4QMOkq1aCAEkQLbljLTAV4BCrruBHUgzNRD1Q8Ns11/a1WmG6j1znLKO8vW
tpMRHCMrfIgqQU/mxZ2x7Ak6+iEzCC8EOq5zW9LiAPRVJYUYsfqdWmBBse8CWTp1zrAtilHghrgn
E0cSs3c6Eg84Igxa36QNNeAWSiXQiJpBDRS6YX5UFdVHH5t0U7TyfRvO1h0m+47UliyPzonggP7+
zsyuo2JtgUVQgX8C9dn5rwgwgofpLWgMjaU5tGAtzjQZXj7TnyUHdPBt0tUhccYkj27rqsIhi2my
sF+B93pvWbR+HrUEyimtZOmfdh9qHhSk545UepbcyNWUR34y4y+BmdNsngsnVrwyKCOIp2HSyg9n
M3tRzdbwoaerPMutLn1XeVNt0YmnvhpBUO3SdsJ8S6TPhyjWs1epCwL0dUBm7dSFtbCCf3n0EIPj
+sFOaBhHuHjSxJbcTwokBHoVFE1DQMbxBwouAp8lQmFik8DJM8QKQIm124g+dQPUJUXiz5d+ESvB
PQc1FqRAL8gnyjorgtkBRmWQHIyGth2STiFRJKKwuzw050DM8zZx8jZQLACNakR06VdYHR3Nn2tS
iZRzlvv/3FRRZMDEjYYkHZofWGptKehSZ7bgskBja+T3fey11lNf3OGoJIVnZQJ1kotXCbwBisLo
NkdaEFM9zMlIxiXj2mPEzFbDh0y1TrnxCxlPL1Fq0tnaZiy+rl9lXI+wCJHI8INoCmdnFGhv6kNn
FanbTb5jP2ihl3dvufUc9Z+d84Ahfh33jfDtd2mNWCcsxQILK8ab2bLpkKqTYaVl6g4RZJGVABFK
cm/WumA7+av7TYQCAhAZ1fZzT0NbjDINOlZXBBi8zX42E3GC29kh4YgXiK9aN30GbmKRAvyl1WB5
DoaKwD8CrkW2CwhvGyswsyrFvNbL3D2N5U1IQbxOEulFrndKvBV8RM41ZoD9EPQjEOpAGZoxm67o
SsxrgyZYb1/AvTZqrpx4Qey3CbHou5a6IVDNO1vU7sQLtda4zDmkKhRdBhvrRBi9ja1xN0yKwG9d
HnVM0KjI9eCeWIYhmS9Yt0OrphBodUO6K5t9NeymKnMNE5LaswCKZ5RrqGWXVw+OpAjReVcAykZW
fghNTK2mSBCmm+tfS7Qi5g4O6VTNdQQYjAOTcjyNybuTFW4wfUVQ/byOxfMnxqJQAcFIqOGw8Y3R
RUqDKWfctBpCmUeHOsQxHurgqQMvuZkLwovL1BLcF5jOocBsoM0X6aXzHVQqqa9qbQnwIjK3qNmX
T+qML+dL1UMTvDr2VtKPXQgKZDezd1ry3ZR3kYV2dLq1+1tZ/6qlChSFT+m8y00vzkX6I7ytX/8+
xl7NqtESI0TgAWltdH/1ED2yHrTmZxsLQpzL2ZRlJ0APgTQbunzwiD3fCa22GyUysBM1bqg83qbT
CektiN6SNnmozMmLFI0kbe6nBTx7+qPUIIXiptUvQ7tJxteFysQcXdl8GEP3uklc9jsxP40x805F
w/G4bEKV3ULJEJvvgz6upp7mPNNsY1KvT3aF5KVh5uWiqSreGTOR+oA+N+JtlX2cVciAB3afpO4c
yaC10Emgu4Oom5DnftcgTOYgaUonDxOADCijtMRotxbKk9HzYCA7cq+KuuQuwx5869WaGKuvqskI
4wlwpoGigkl08EZo0O8VPTt51gvycDC+mYiuDPYy6yYJJlfA22pJD96lfT0/Rni26MpnKiJn5PgN
XJfOMn8Otie0/5ybrxVAAzjWARXTJzMEJZoFza7iPlRIornQCL1ukpzvdYbGfK+BqmEqjUADe/Rc
FWhNiUgMBg1TJZn+A/rAqJ0IHCPHDs8gmW9GwXmQGz0g1Vrz5RZUAMURVFbX18X5YGcgjLuZB0qD
ugZIOGSkSm8QB2NbCRTi+0oQ6VwyMoJLGd3TxtLZKluKwywoy6me6tOyh+lTPO4H6GmAv6AtPCP0
9fw5pqix9V9NDmrzQ4A8v4bcq45sqLyxIaEe79twA04FT+n8elDdMe1I1G8QUSQ62iXuB+e/X4Jn
P5fZGvjHLldj/P0aLZ1OHaIKvrWqnwM4Bi1RiMs15tXWLOa3utdre+gcNELiwq1+FobXSG+xttGc
FtXGvTz5dbwptYOj+GpxaqFMM+VupT46xnuaRdtSdAXx3O9q5RfzfA1I7wZZxq8BsfcIFcLwaPSu
Ac6Lpt9DUJ0Ew3tXQxfBOIFkYQCzxnWb5DgrwBtLkxbCfnQQnm8GRLe1ZlxC06A6jeAumXMo49yM
keAC5J6vPzC/STtXey7NgeQ0MWDy5j2uBy8sdzk6b66vhec31tkbxm+UY1o2PeYwXM3e99M/Zv+s
aqDIuKnCn4W9ATPmdTjeawKFTjwGl95dhPZM5NY7czQOioG3Uh27oH1K4xcL88fBzajPZHTeNKRU
WoQ4gmVeljQQ+CLRDxotpDOXZpvzb2Zl0lQHhZm6GWleu8/M136C5/SrcAfQy+7rhIRf4KB6a4/2
ragrm/MdAY3GfHV5P2E64xw6qdsqgMoYLoJ5Z9te1m770b++rZyvaGE+fuEvRD0OrebnEGVmlSDE
lHB9grsAjJ8mxrE0ULuYxIg9+CJaCPqiOUdgDfg777qyTVOFdHw5BjAbnZKUlmSO93N3oNp/nTjA
Z1st7Lc5rXB6OcRQV+bgPQHWe9tCMmkkjegM8D7QGkQ93z2r7Iw8h+d2owGxfeCC+2QQtUFy7jEL
eR0H5GAo54P37BwjMaU50xLYn+Lohwat8VpFbzG17hdZ6IY9Fewbx1+fwTF3QyzhCSHJsLlU/Uoq
SEOpCkklH3RLNvZSVCYVoTHmVxudpWo50FTTq+knBQOWXu/GxDPUh6T7vm7rnGsamSukPdCDuxxq
NvVpGalTtS0Edm/LA4RWN+lzsZ1u6n3j23vHlV5iV78PDzmhd6D1JoVfbunBg8MhjR8KXmuXlnP+
U5htluXAzDsLiqxWU+GxcdPqPcmLzfUFX541gKhIZ0FKYMn0MP7DmDNUgsZFULhJid55lQSxXevR
kvbXcS6dCHA0iN+pim1i3JAxUTqHhVzGwFGU7wRNDKE3V29qTkFB8JBZgxsZggtOWw4Wkxk8Q2S2
D+9qqgQBELX7H5AxfW/8J7qPt53//Msh83v8+Ctr/NhFi1oM8SuiezG6GtKb4inczL7mI7UHevrr
m3B5Ts83gTFlyL0UygTGMFcN/Drf9c5N0344hpeL+GY4pak1Euibzz0C+HvLIV/MeNZNDUneACTj
VhuER0WjFIy3kKkts7r40iMzfIxAn7o1Oyd5vr7cy4Z9MI78+egXJJPypITDYOJXDC5Y0Ac/ch1w
I6QyOU0gXgd9EY4N2qYtwcHhbrOOTt9FKcYAH9P54oPaqbVMRva5rY4NOilT9cG2PkbDq2qBJ+Ra
9QppOV2rGyQzqIxBXSAl6MFbKCAqk8jjSAp9Fw1vvf6gt//5bsSWrhCZc2TrgQ5uQSBCOxWDeLNq
oRxxH5R/UYlagP6terATLPoY5eO01CNky41N11Aa0vchQS6g7r4D/VGOn0fnTqF/9e3+hWWnWYJQ
pqGZL+tTPJo6pJZOpuPn4LkaBC8yrnv9s0C2CA6NHbPJCiBJum+kx2E+KdO74AAsx+zCB60wmMtf
kaTS6hYt8wa6TkrhZ0hmt3PjO0EM4skXzMxJ074X8f1wVoZBfoxfGEhwIb/F2AiNtLAHzThie3qw
lFNqvGf/PeJA9nAFwTjXGJpCdJiQo0ryU6ue6v6lKtwZneadwI1zUpbnSIzPHCtbkVEixEP0PfnU
MRBPUtK/hu6wCQ/aHakGVyfR5w1invvmRqPk+1v+kQryBJftYfqSLEUBEPckGOnZwvhk4702digC
KwrROqJv7Rv5s0pJ8lpg5inHmMvN+D02G1XwsuB4sjNcxr+AR0mJrB64dnBK5Sdaubbt6nDoVCQo
wrsxzqAYo9F7lIJKE/tsp9+t9G6iIcotyok03VGpXhV6DINOsDpO7HEGyRhRKul6blOsDumkQXmf
5W3tHHJRrWf5K8wZPENhDKifkmaebCzMUb6m/lOTvMB5rKLHNN4FqsCncFeE8WjVkOUlh8o8QOVu
aKJhQKZRR6KgR1UuBgNKigHH3XXHwj3hKxz9/N4B56uqJS1wwvleNbygfO5FscryJ9htg8HDgyx5
coMN2PLWjgo1gHR0oIIIVf7WRJlmPoAtgwENTFQa+6zUbGQHrDnFGhTw1ibq02wUguYxLgTE9ZbK
FBq72CarJFKMAYtevNRXsShK/o0FqysAxr9HraKOc56lrpE9yCimq8m9lT5GonCO97nXMIxZ1RSD
Gst8CDTG93P+alWEBgKL4nmaNQRjUVGIGeMxwUrs4lWKPxw0pUtIwE0JSSuBN+V+FRNNquAsgEa5
yazGTvRBaWTU14z4oLel22Sidl4RArMY8L02oMoGQosrAXmg0hBEYdwPslrC8v+ruK9uS+TwHLQB
SNFLrD9r0+jSQfBFuBhggpMhxYqkH1saxEwvZohHlOCL8V6SPLs4aNn3dTfCCV9N1Hn+hWCul7QO
m0QvAVFOd61NOscDz2ZfHitp14FdNLccgcfn+WKQ8qtQNwTFA/rqz/dtIQxEWR5Zx2jaVGbjqdAL
TcG4Yx7gnzEBK4DjGvUKjllfC5Vxa1hSuXZ9GJRdbL1amjfVu1LUUcn/Vn/WxVyeQ29XfTwDaOmf
plvIxxgirnnuWlDEgv4e+JkuWxYqJwPnPRLyWvk8lC9xtNfBZls8USqIuARArMRm1Q1dllVw/PK0
67NnRK1p6fboyzIFFBncTfuzIotJPYRg1G8VNLxBw+NNSsH/V8e+I9JO593I4Ks1FuYVE56asTi5
VFMag0zaLTUC1nFS257cvYLq6fpJ4nqcFQxjaUpLqRKFgFHlB0l6r4S6xZyXBKSY0SUAbiFQ4P2u
Wqw8TkFNmgdLo0A1Z34lRbc2TTwtVndKNNzKw92Y5+glUfOK5E4jGFvllESQJcBID/LMSxMcSzVI
cy227HaGK7pTbrMtUr6gyico3G61kQQ+OslGAeSlaBgi7jXk4klW64WnwMwzmDZddZvv48fnfB82
RHlz3Morv5E92EZ3yoPyQ3Mlr5bIf1ZKWdAR9mCqEG2neMCdo7ca+M7nHIdttO+LBJM+dDdI6Pna
X7ca3glAH8YSoCAza+tMaBq1PfhLbZwAKGqqwT/9dD+BLf46BqcosqzlXxBWxq/Opq7KLIB0JfSt
Qk+1j4H1oVtbxwADP+KJR+psm1RwuHkHYo3KHu5JQ9F2QW3y27gtSKm/XV8X72CD3Hj5RqCIRv/M
+Seq1X4u5xIHoh0ls3OhA9NstSlQK7eyEhMzS53sZN51TN59iWkOeWEaX+RJGbMYtVlBiQSYQavn
E9HtgULfEmJvkHlr7a0xqKpXNmV8xNAocntTpmyv/wCuwfxZNJsdQQG5Sexl0VXxmVl7qMJ0ojlk
7kNwtbFsXqQa+gAzSMBQzH0EeuKhNtB8ckrb04wUcRN4heTLqn99YbxLB4xCOtq8wZdyQf6UppKt
dSlAdYRS0LGocOgCJyVS+qrmgsCKazlLhRAZfmT5WYEYOdO63nE6lMzq2JvpQgbQQuYVmkglWFYF
x4/7xVZgzMUwF3kajFWP27Q8TbrXDi+JvfmLvQOJIVwIGigtlshPCiMrzdMBH6zKt1UiEcv+xMPa
NcwCFXRDsCDuGfiDxrL3VWbVogcGC5pi/SmyP+b6PXTmhyyXb+XcRqyAKQGwl1xfIv86WKEy7qTO
7QraJFjjfC9HbvgIWsQl/XLn+PNd7Mb78NnZ2pt+8AYv8oO7Yi966XH92eoHqOfuJg0rSQ0xDelm
aJ1bwtZelPnkVJHhqFcQjHexJDmTRoqdHTfKxniKnqPI6z39ptqWt1B2niPXunHDD/m9Jpja+Ssj
Alc8RhwQnbOnPstKqpkRwHX6DV50MkM32wC7/4shIsTjHnXnDxKzkygdjlGznIhOxthIQ0wH9OsP
fY/a8sd1q+EjgU1uCVmWLMP5N2vR36e15ojMD7o3rPaurtzefkaDbx/UAgPlHfPf7b1g7VTQkLX8
/ypcgfbIBCmkxT6N3k9KMOR1yAaor9cXdDm4jrhkDcN4kziSaKHWgJF2wbH4lBoQpeo1dFQHzzih
JTETdUgtf5DNAoHKHTwYSKAsXfbn6ypkI4ei4oS3uvVJte8RjaFVcN+I1AR4XwoDYRCRwYgNiMKZ
49013RDWEb5UKB26cC+rd+lwqxYPnSmY5uFGQ2skxvrkzCi6CCpxyAaW27l2bmmLRiMt1zxHLTtP
6XWSFtVWdRJvbJqv0ni//gm5G4oVgnIVmS94yvMN7SB5ObfOsqHgkXIk3VsYJOCrw+/rOFyDXOEw
8bMNoR90T8jYUfuWGrc63UiimclLUqTFGlcYzPnKlGkeGgUxuvxgPij7qCfqQ/MPsjmY5n1qLU96
wajr7ELSEPyA15fHu4VW0CwrRzKapRbF2Maxf5sczJWMOzpCEEn7nlDpVKc7WfuLqAFd7ujIgr4m
itiMiVr2pA5KgA3NUDXVIduhfEeTF6qx4CXJPQoo20BObullMhicbIo7lRow0AQK4vSzjJ8httaU
94YoL861xCUJg/UghGY9ftqFTRFSFSchlfZm/W07/S8njV25rgRpWBESc+bqNIinoAbSoD449kbP
3rTGctEBLDAK7g0K2fd/l8TcoMj0oP0yULCkyj7OfUE0SFD2OX0pG/2xTrpDLJfuGD2r5WseRydM
+hApnv3B/tCRf5jK2p/N2LXADKoLqddEm7AEGKsbokuNytQr/Dal8hrHL/WjHOHp+nj9XCzH+sJf
mxhrQchp4t5jrCesnEFVenTA2eOPtPvue9CC7uXqZird4es6FLcohrLYv1jMZ40y3IN4O+OJ5+fv
eKbfoyEVsoFe2HoIxzx06wbULYSMfLxIDJwtDtIRGphP2YkvfaLKYCfLARnvC+W+aUURLvdLrQCY
L5VoUjklFQAqM/WodphaL620Tf83Wf31QpiYwVKLPjM74BjxjzibiYGERvLz+kfiepPVWpa1rqxO
0qVwSheMqcsITd7HMoQqS+TS7tEWNUNw9w3jYrqJVkgdPUXnWEPYI88wAasGNQmgGiJDMldU3OZa
+AqFudiiuhlQTILnj3BkTeq3AUGPZyef7GCj28/Xt497zazAmBtODtNBU5bx41g+Buh8btB8vXGU
5yiE6gYYnz6uwwl2kE3V5HgCqMb0Ozh474rtiCyX9hwKOVG5RoGweJmnhqIhO/2ml5M2R9pyb2e3
1qZ/l/2QyJQUlEwnyFyejK351HmfExERj3GDkj/AbGpZKYukywsAN5K9nZXEq8z2GLTW/vo2cj3E
CoZxgkaMymJAARN1EAaJcqK+XQfg5kj0FQLj+ipNyxK9A8KsfuudTKp6Nzivuv6oVm8RuiEl5cYW
EYTyw60VKHO7jVEPzqUEoEaJ2wyZXkTjXhJHBI8fT7O+wO+0ifLHDtKkifMxxpBL66B+lz/3GImu
QFpJ9eHl+kZwDXb1kxhXKXVyaJSQWHV7CtU0+6ksMZLwWEvb6zC8D4qBNfS2ojdzYcw49yxZ2WZ9
0ZrI9alePPVuNs+CqIv7slpBXBw9CE/aBRIpbniX+CNBi0WwiV/mbbdJvjABIWTuFgIyRgotQjmU
l7ZWeui+831w099iiAacvTOECdRQSNbL+1TrBTIm64Qgf81iG3vYv42yN1oPivVuDOT6lxKhMDYa
UJiDVmFVU/rPCGqPMCHt+KN1vq/D8BwJ6vnGMlCD6WHWg5lD0VB0BiEYR+oVDw5D38xUVDparIqN
pVYgrLey1VKO1BogFWaCsvDJqTyHPtg1aehtU1Cv7BuBFfLutjUiYxOyGjqYvAaiWW300O1UnHFI
Y+WH4SvJRWV4wR5ajEHYTter0wAwqXhOOm/sX4TM7VxrcJYmTBRh0WrPWEPbSno9dcjqGnXzbGG6
czdO6saq5nenUBKSDPawHZt68uKwV29sM30figoJfOo78S+wZByMbNho49wK2jZ5FyDUOpHnMmW4
cbby6KidHskFUlA2KItyHYqMZoBU8yc1ocXs/3dTXWMx21yj71nKGmBBRpCgx8yd61+6qJeRt9Fr
EGajERKF9tQBJJ/QShUqXpH2d1BHJvNfte2gngQCaeSDFiHyc1+MsM+OmnDE1ad4xphAL/7z+oZx
P84KYFnrKmSVqR1CWxcAoYKeYQwMaV1Mgv610H0lzwT+inezgGoF3PCQWELqiVlNZ+uTHI/60mTx
oxx+VSKVHd4hW/99ZjFV1OlWGGh4kSJ9G2qNF1nPLXSC//uWrVGWLV1tWY7CcZBhvtAt6L43toGM
mdPeTW28cJ+uI3HXAzIKUO3gNkbh7RwpHbLCtpdJp0mnbtVstC7YqNbHdRDuR/kD8jv6Wi/HCHoV
ajbLCFxObGsbgQv0OgLvvFjoDNdUmDKq2swy8hqd+CPFNaVVOyhIOjlE1R/p33S4rVDspaa/Xodl
oGKgYh1quMmU7xEkNdeXcckgiOgd8q4YAcY7HDM5zDq6zoB/mYBgojSX63vkFszuPh63IDCzg31Z
v+GEJu22DGN0WEINW0TJwN/If38AKwNLJYnWGPpY0qmRW9skMF+K5n3s99cXyje7PzDMxRjKsVIo
DdapKBGxcTekT44odOH5HVBlY/AdkmBoSmRcQTBpjdpTJGhysAzVTyATlvN90fhUlLvk3fJrINYn
qMUUQuVzqXVCPO44DC+TtNPb9zrb6aJap7pcL2wQswZjXINeOF3tVABrOzJvrCeHxGSixIzI6UDe
3maX+AffN8lOE9V5uKd4tZ/MQx1smnk6WUCmqOPOINAoY8E1zu0NXy+OMX+aDdQJR0Bo913mNY+S
K91JbrUNj5ZfedW+dH0y+uHT4OUv+iH0RO9Z7pNs9QNY88/t2oxmCTZj/1CewrviFUxWLaFP/0g/
mpPycNN5NamPIhpLgQGxIguFOurNZANVBW1xk6Dme7C7Q9V6evIjNQXtYDww6BSbGKjFHYnS/LkT
m0NHT7vFGY9JsYlV1e0sY9/N9a5RHNB0jKStS0HzD9et2Rq6HlF6AvfbBedaG8RxkCI0LWI30GQw
/BJNi8Endh9Ue8MmcfAPYmXIft4l6sFKvHbcXvc33Af++hcsxr1y3ZJd90rc4xeExZ0KGuPQM4ZN
mR6j8FjDvuhjgAfv32Aib7YUwKCwxSY20azYtnHn4FGD6bBBR6X5FJcnqb6NwK8JuiJSFQnBJL4A
dvmArIdAWxluDwwugyaD8RCpbedZbgLWyTXpC2TKDUopznDbjVK2z5tl5gBt2tsKU8CuRamGB4k6
4JFqzzJ+Gdpe+m74m37KpRgoQ74ANXG2CNLRuUhqNczcoH5stLe01vDNRdw7vLtrDbK4ztU3VvN5
arMgylxd8m1wKUNXU3+ig2B/eW5wjcKcn3SarV6SsRS8M4hVacQStW6L1sHYaiArmZwrQDCShyFD
1hAYukMiUYMC74J0QEtogSAVB5MNNhJbLqqyphmoqOtXajmnWpHuNHO8BUPjtlHb3XXD5N35oChF
hh9lN4ziMs69Qto1/z/OrmtHbl1bfpEAiRIVXhVaHSfPeOwXYezxSFTO6etP0cC97mYLLXgf7OMX
A15NilxcoVaVNfOxc7mw8/a9Mr9KwCBuG1n8On+NiKHmiBaiNliYzjabzqk1GfCHle9/rc/EK6yK
CfVWzM9j94TYpQiHIMwDrCNidpXZ2Zd0zw4jBLDzA5IbdjS8AU/F7Ol30Z6uxE2L7W7Akk0oJuN6
myKbhIJCiVk1OBtF5PSWjQfqmJyq4TnZJW7sA6NwezsXj8jfeysW6mgClrCwZRnKPyA8CH91oItK
rM+8fFgdvVw8Hn9NiQU7RZvMgTGsbAxTl8XzkY2RS8ZhpXe5eED+HnrxhU8yFtM5wIp62vmjMj7O
eP5ub9riSjjVhwJWGNCACQdEVwLahxlMNOUvFeQUSeQN4ffbNpYAVODCxYw3etd/RGEunV2mp3Uv
V2BmG5x5Yx01J9yHv+tt9C18LH+i8Kg+maVNPsG9xHv2uVNAgu7b7d+wsM6LnyAEhJ3ehNBaKDNH
bqZAs6dAlh/AURkbrpbnKfNuW1sqsHJNIQ4OBZEVsHGXK5bVNFB7DSvWstiOJTxe9BgAvNUZAOg4
5ZzYZgeVh/RBrdtN3K5xXC3ETRfmhddF7kmc6EmNr6ptJLSmwGfYuxaGaVT5XpZWIuGleOXCmvDK
NJhkTRIGa6r61KLcMLceiHxtI3rrVDzsKMAdg/Y/PG0XRoWHh04QHmoJdjgq78twQJC/ll4upS8X
JviZOnujQ9UsMinFuiTpMaCbxvTUKITayYkG74kEMQDJrj/VTNrEkRexb1Hc8VEFVHUcA6htdhj0
X3L4fapezD5YO2ALkHwMmFMCr8rPmIiKxxB2VrERv60r3zJQ5fUfdN4Mpeln9YsGMaRew9DO6lz2
wi0yAZNFJ4Q310HgfbkjKqNFGpnY9Gkv/9a+Q8C231aQyk5eqNMdlF3lDTIw+SuXacGxI42XUW0w
gA8kYtUPithtLhHc3XEzeeQj+EG8GTQKWbEJf+d3+ia7t3Cyd/Hj2vO5uFyQEQMSDHYbKr6e8qQF
lYJBbScY7Vh904tTvCbxs7g2pDYYSUJJ0xBZg1JJVkfV6HBTieob4y+SbqawccbcH9e0PRZCtT9M
1v9nSrgxFUDGpl7AVKS4qYRJlK2V+5Oxuf21Ft6sCyt8T88uDdh6WqtqYMVM/JHcN1BpvW1g8aOc
7Rhf5pmBIaYFKRkMxMTRw1fWbyK2MmG3FLkA2Q9kEoZeMHAtzp9GUQ1i/B4zjwaTPQzx2qbiZcnP
JHCZclQxm5xsUgjFAwywsrglX3phWXinJDUFAaPKpy2rxw5t8QxQlp8oDoKXn5UumK9Xy1uLJkFj
TDCNp8OZiDmYYsVBqvZolKBKk4ISGzwdHdhoW7udIE6RdaAJQP7g/vNXxPTVX6PiOmUznhI+TJDP
D4X+ICtf+vjrtomFR/DChBDD10E4q9UIE6GJcTK7Nmx9Fx5NezJXPtof3KSQxZ5bEpt1Td/SQZFh
SS2HF9pV+ziYoB4NjnHMsCet6rbqV52+68ozsolKP2Zj5CkmcDemLSdgwqbRjvX6ZspqN9RfSSA7
GfnFwK4BEKXd0/xhHOh9DHKc2xu04BAufrYYpLA+UmiDn92jnkGKzaC8WcBL5iv+e/E7gHsQmEIL
aF6xthlqUVA2E6ZxJn3W3phlZT9CHEPwRmpqhDSEwrO3uQ6SFjmJQMx+e5HX/oiChgV3GHPY4JIW
k5AhrTJw0TAgttLnQj7k6crqrt0R/n0DjxNMUMze878/c0dZX7I6iPHvN2jUWlXoxHKysdak6RfQ
hTAD4C4qJejTwdalGQ74oAXF0H3KnmoQEENWV/XH0NXDEGMx93R2K6jRWsfWqV6oZreOQ2xabuY1
17i0XB102Qg7MCxzBZZuo1KJJ4LlVsXvItGP7ST5U0fWkNLXzyLl2no6KC90NMbEKmMLGa8qbSsU
4Sabvsh+78pv2T44GidaO61tnLLP3MkO6X6NvucPS8LlXYZlA2zgOmi4LHSOLzd6luVOKmU44EHX
Z8gWI73+UgA3PEwF6RMbiknA8rfVDP3fQm0eizEF28KcKbXqKoxB6galqXtgtxoGBgur0V11CIg3
NHUPhLzeZbktkTSErlaVRC+B0TUvw1zg26lyYm5JEK+9x/xgXK0HWG8QX6GeaYjeveqyVNfiGp12
LURtpjQ6L7VS6GpIpmlXJDtOdYoQPcVQP+KsNTjjAtUxthP5D2imMdxxNQahBClw5jUuf7wjP4IP
1S6PEmrUlqPtMMz13qNEvR0gXWvvs3vtLvq9JhN97eMu7P95/M6up6SMVi1bsF+kX6F+CJjfB99o
5t92Mou34u8q/8QTZ1YopIdjyqeJzeYpSVylBp2Z8nrbxtKVgM4AmLM1cHMiCr88mF2DIcNS7fkQ
UPlAOnqKLNXXAwh2ZZCTlYKVB3rJb3IqERNDt1zRSQj1m0qVQqXDkjD+BA5WYpPo4/aCFi2g3owo
i0sfXXnOoAAFdMRDAEPfWFoAhqyVOdDFLTuzIISKUwWECQSa0T4oHnsw+w/Pcnywksa21Ofba7l+
44D8tjiFHapdCv4QPk7Q12ARGXDM5zuMA8jVNoi8fLCp6USrSHO+9eKVPjN2NQWHyKbO+ThYXbkZ
OQ2Tn1WemXhKuNW1zai6RXOfMbcItqaarDynCxyFFysVKfcDKTNxQGG8umse5dGWXi1n8gb/Mz1R
99RGduQa/jdla4c7ULdjoAVafTYU3ZzBy4DMXfk5SxfvfCvI5b7LGqasKr7vcnWs0dG0tuGaZtyS
Az03IVyEMrKCQOHTf13qduMOjO14bCFME1sbyXSaYnv7JC30n/gG441HvQqHSSwdjXmSaDlQpFAt
3zTtgzy/k3hrNvfQMzfa36a6S7UfpTQAmZU4hfzR0H8uOuLSo8BODSDckRDwLT/zZUGlh3GnYr0Z
OOUwRG33ZMVbLl18oPMBACZgY8ScyaUFeS7LhOgcIqtirD47yWyVFJd/d/GKgJkc7zjcF4YEhPtY
V5JcQUgNrzgFLOAATXbF2krJKWyhc+iGVmJXDYBu+G+lfbjkCM4Mi3czMfqw7XsYxrCaJfmK+jNu
75TptSn3yr9j+PGl/i5SvIrxBFdU8kWWYbFppo9yJnspYisPwdqKxCtW5ak+8WGuCAzG+nyf5gdk
IoH+U263ADqvWFu60OdrEm5bB9hek8h8TcBeGT+adh8P32/fsKVXATP7MqcAMgBCF85GWVLQrrcY
wTYDDZCVmv1mPZHsoYCCWDSGswduvjVNoqVN5GU6NFiBejdFkuZRilRmcSBeljy3EDU2HUl+LRR7
svbDGvPlwhYqXM/jD+sIuG6E9WldrxSSDluthcIv0fSXstXnTWqwNf5n/i8Jt0wBtRU6jEjsOHvO
5UUO5QCJL6i0HJYzW5nYXVg8YJjpTlLKfaneRbK6MSnC49vf75oRBHQqmBJGFmJBS4SKuVARky4F
S0wBwOFm1O5xxXsLAl8IyXmA3p3ALdGZX2Zd2wY1XIWuMTxdbTC3DxeJ0Ah7DIKXy2UHEnrVQ9tD
poTsB/ZLqx6j8HNljVcO7MLGFYfqZNCA6jVsNJb2SEhnZ52GeZZfMU2OkEHbqiz/0YbT9xilGtIp
O4Q5zu2fcHVkhV8gVAeQAAL0buIXcNEbC1TzTXNXRu1Bb0fgETCuwWLvtsXFD6vgyUFpeUmArkq5
cpuiFY4EXL/uS3So37s5DDDMMw3tU0T78rGSJZptCC27xg6oEYZHJdSSrVEWvbrpUk3ex5Y5rLna
qycLm8EZcBARc6EhERSiQyh7LFQNiVJMfWk2N8j6V/Z70QSSThD3Lanx9HqWTAYoWJxhDncVMR3S
NyvO9SoZ4qswkAQC4sH5iATnKndTZc2gBHfKLNuSCjj/8VijjmlFazX7JUt8RBZaE/BF1tV+FXGa
EHCpQiJkADtZ6BbWnhaP4Rp1x6IdcPsaMIE2t1ioNVNTa4AdwnfJ5IMi/0KXcduMcmrH9D8It4N6
hRdncRA4Z7WQgBFJLbXISLg60V0wvI50tmXew0swlXsvFa96d+joPutfI32lHr10Fc8t878/C8n6
nNQsqtMCZcyTUZ2UfEcUyaHqnRG9KvN25Rbyi33h1XFKKJ4P4HJUiNGKtZdYi8Jskgtg5gCC1wry
NPUvVl96IaKMMkZZWB1OsgzYl2TuGyX4ftv80lopQLEIDfGmWH86q2drZV2LAuqYFw54vN8myvku
1I0VI4+qQT7BCAZV1mrR1+V+vmKkuAhJoRwADObl/krjpEZBiBWPCX0ZibyXJsUdoc/sJHp41BUE
24m1lxGS0OAz09YgddchP+zr2GtMlAAmYYgPihpEitG3uC1Fc0QnvG125tA4lcmLyFvT8kzLt4JN
qrqgWBgptAXXPvlVN5H/AEi+Y6IWLGWYlrjcgNpiQdOBbsEZ4p2Cin9LIQssfUXwDbq0TaedFpzG
tQ7u0pe2sNkQhER94aqgMbM6rCL+wECANT4mbZ3ZI23LE7jmnueO3Rlx8NEnVruS3yy5DAuBGGYF
MJB9hXhQ1Br9ftIWjlaBla3LbUOfgFoebFkJVxhZryJNRAfwTdAZBgeIJYsA/6DUatkoIG3c019W
0/mQk3XbAuWHtt4ZqHffvjl/alnCxSU4vlAV5EbRHr78il0adF3C1eIQ+jyPmmabBNgbGYUBs/KH
5qG3ZKcHZj5U1orsC3t6YVlwjVKhx9UgwXITPAwYvG7zGiMt4QaSfStP2DWygu8pf7w0CyV9CI1f
LlKaZkT0GfxDO6t7jcUoaRbHSApdFRP0SaZBIS7aFObTrEco+Oh+I6/VHBYXy6W2uHAel8++/AX5
zCpIG2Kxs/SjpacGRChl+9TE+UpAsHA/gNjSwbjIZ+mJSOvSmVnQ4E4izFW6fW32Hlw1Elbll5S3
WykbdyB38leO0OKJhZQMchTItMpi1U8rDSM3JdhM2I4WW0b3SujX6VaTvdzcRrObGd+odMytDYlf
JdCQtcOWGvfdGuXg4tpNCzwCfJwbiMHLPe5Ua4ykCb8jjtws8TX1xaAnsw6cJDpYKd3cXvbiF/1r
TYRz9eNUsbiC/8+L3mnlb1UTueMI/cU1l7e0vcREgIdBdUQRIrQ0gLLp0HUzSgNy65QSQxGpe8qV
8hCpyRMq1Y+317V4WeB8gF3AhAY6AIJfb+QRtRVNKRzFAj+JUtpls0kwMqyVpxwN9NIL2FOQvzET
zBvs5bbxhXgWtGB/bQt1g6RHS7TOCGznoTMH8VGJ2pXjupCIAQzKR1A4axQkiC5PSd+UZWQGZuGA
wc0zAb+h8oQokO1ur2TpfUYlnAARrAOKjh75pR3aabTXWlR0mtoqfBZGmj1rGTR4MS3m9nRM/agD
NsTQYRziIg3mk+wonBAYhvRVwmOz64tsWvGEC2cJmwuQMv7AxxWvKtSttGwykCwVSdPpDpKg4GhG
yZyDTChFbG/UanKgUhCXK4b5aoVnBqBShGgyaHR1EMVc7obOEr0rQPfm1KFH6rtBr1wy6ygVlpj6
+sgat12bwFk6xxcmhQ/Nutwa+hEmDXN0q/IVPR1HHjNPk5IHiNVBhA6FZ0Q2o50S2U8ty0HTbQXm
dt3KwstD+X8YdcL0mVi2zCYEaXGHy1RjHKBPQU6YhHZFP3u1PWgyQEIJHjztw2K6jRKTr3U1Joby
LcsealPfJrS1A4Y5eJ0dAlP3I5ScxnINHLN8VKkK2DJSPJRIhMepb7o4nCzcurxHyT3ed8l7DJIK
1Q2a8DXWyp3G3pUGUmT68EKgXhvH6MDJa+WupYuJ68jFjVGpAd3a5RHBBYBk+YzAh6lS6zBNGbc1
zXJHbeqV1GjZEvJM1NSQlv8J7c/SBcVoqrTjJYNYI1tTibYosnl6aqx4mqUXwuDwAQiRASEjeoBR
VqWY1lnpmBGYGpstSz5ZUYBNaC2GW6j7gBQbWaYGmW9MBws7l0+Mxm1clU5RBegbR0zONlRGx7/v
JGh2mJPxTekUZZtFRnlsjEY5mnqtHLS8BCmhYoUrL8jCupHqAvymA8iN/3EndLa9yMX6Op7rHLCD
6Z0BJ2tJ9amV5J3ZrAmYLoavEBXFe4+aHt58YemFVAL3EIAotqntnh2D4rOTvkjrGdo7JT7oJUHW
fduxXwOTefnuzCRf/tnyWNwVvZHA5OQobv0NBZGnnwlQ40AJdQdI89oPe7SkHzrHcLMVd7Kwsxem
hZ2dorJurLgvnTj/XslQM0vterof1HblRC08Exd2eKR1tsQgC+Si6WAHsIONVElOYo2ONDa7DjyS
qhStbOlS4Ha+o8JTOYAYbWQDdjRt3+d6tOfyeWBPsoRuJJQc1oRClT+hmfAYoUaBQAPi5oDGiK/g
HGexkasI3VBZMzonq8ex9psKxMYePIO+r4ERVr0Q2HfAq9r6TS5r8iBRa1L3rZFBfWsolXGjJyqE
EjvU38KNNk/TI5kKSA+ps6qmD3CyYMEccs3YsiAZPxJlLKBJNIWqF80hvH1ohsmhqax2cEkdaSCE
0/si8kYq1ftUBmMt47dTzUkgOVknK59WKzdb0gzJ5MqZJTG3j+LccJoxMO+oVMXURou5fFBDTX6p
iJK+UzkzZUcCtgTJYwPuDkdjSkDsqGjjXZcNKtKhCayBihHV+A1md9cbASg0U1kKP5QayEEU0+tn
tVIhFQVK5sHrADr/Ae5puDRNZnrhtlkY6RsaVWQfYj45s9uSM35nzUAjv8kwjlXCvczANaSaC1UT
eYvJTqB927QjM7S8RwxaxmNewQPLU4+uRmR1ThXG5mehYIBv6gzrKwlLZZepFvNRfJoASA8ifS9b
SuEa7QQoSFVgk+2wiafYrYyug1B9qwcOBRMGIE8Z0ZMTC7qoA1t7TL8yK2g/FNZOppOETf0LejX5
c8GKObBpNZlua0rWV0qxqU9GYYR3tTKCFgyUVIVqD9oM+Ye58voassJ4yfBgDlAg7/OAjICUt7us
7eL9PAz5DlVTspPb0fyoxnJgNskjQI/rBudKqkc131M6qdkpp4XpEalnoVunXX5Qiz44yaSU6u2U
K0boJkSWTlmHE2sDS1S8k3oKchANAz7j1NNcVe6AcevisRzj6KDXk6o54EKuZoyHVxX41fuiod6Y
RCHw5kNzJ9FZedbqkc12VfVzZhO1IMpDSfu89LpB6UIwQdfqcRxI46nIqH721lT5GK7PqV3iPKwR
ASxFadDWA5Em4T4cGPFLV1PXLc5MVuItlnUot/hRdSLD94TdAYWQx1u1+Kpnd1KPurkG1V8yjRQZ
BUN0zNH1FN+poueg4wRhT8vosen7Oxp+JiSzgczxCcxNQ78pyHDgbCoNuLtabU3LcMHxAagGTg8I
8IDQUGxK5ZI8ZxECY6eTFJs4Pj12g4a7KGP0Kt/cfrcWfDooUTnqH1OKgFUJQZ4ipbRRWgn1ys7W
9bsy0x3WbKfgJVDXGCGXloVKmYx+DKfIFktY5TTAWVZh6QSNhtpopRV7RR671IbiBM1s+I4OA6pK
kttzpwPIdXuhC4/kRfghPF6p1BNV0hF+VGO1NSvqStjgFsLIofqvk8aoQPIOJur6fwahhOBDHUHk
aU5D7sR97gUZLV0iFc/SOHixkXkmFEbHcU1qVsN9EN6uC5tC9GGEMUiPY9hMOyDgMGZqrMGSFqJj
DZgxDE0A+If6rvAaB6XFMK3doOFDA1vLQVoNjqfAXEFrLpyRcytiQphj8KWfhy535s7CUyq9scS6
Y7nuSEa6MULN78M1Uq6FhUHRHOoxuGzaNY16q04NmwccS43GTiN3CC+CXcqUfw/SVEO1MJ2M/B9i
ksKpaNF3MMuoRJCmYKaJbuNIQxz1AsnQ2+d8KbfEaAuSJVwxhGui95h0DM6CJ6N0clyi92pMDFTe
pzmnYMxKpdKGkCV+RRQn02zrgxbo9oTQ40fQd31lp2GYHPNQMQ5R01vbKNRBQx6U4SFig+QpWtqj
QtnomF5I2qF4GFPdrGxS95AGvL2MpcrA2XETy01FWyr6nICxDKIqegpSxC8y7ljjzelDlD3r/e/b
5ha9w9/TLZJIxS0jENqEuSg4meMWslFz/aatSQAv3tIzK4KzZRSFbZWf7tpAEW2IUdtJojU16KXk
B+cMFRU+LIholP+KszDd6llO5a7GbKCOomo0QxIg99L5R6TmthL9GDKHpG6mKSvh+tI9OjcrHPCk
yTNSxzDb0cErsxd1mvy0WzGytIMymDmBv5cBrBYTuzZVmwnznxDyQTsvVKP7JFxTalwzIbhSpajx
VoYwkWUJ7kYQPZL2n6HveCJQAUDvHHMyvFF3+YnqSobyQAPNMFMun/JG+giDdJMF5UrKvXSJzs3w
CsHZSehYWoPYAGZKgKDS+6LFwBY7xZadWp7af8t0//YtWggmsCwsCWB+MDCIL3xWocmSURTv2ily
i6K9j2fDa0dtT9rANbJp8x/MgTEIAEA0N6joUuNZr/ROQT4aoCkF/m4P1MQuKWu0laNTuab8vPQ0
Aarz/9aEc1H14yjFE6zV0j34wm1CPpvk1IKrEo3sfM2NL306EPDrgLkDloem5uWn0xJG5miYYU3/
rRmeZfjj8JXGL9YAcHP3OULg7N83E8MnQGtiyB/lPtGgOqK9GCaVw9jo0SKAWn2qjXYHxsgpMian
07ufty0uOAwU9ZCTWWidItIXHEYWjYVVGCVa1UVoK6N+H4bUJ8j2/sPKkPiAOMBC6KJbgh1zmgyG
u5Y7eeP186GBaII1elGNtGdN32PpApzVs8UgSQ1Q8J1TBJlG/V7Isl2w1wkURWWwndbaWle7BzIE
cMrglmGyBJ5eiMfm0tITWQLdSVw07kAeO8MvSeXd/kR/vsFFXMkpF5AMgSQNSQIGGC+Pod6NYZRx
il0MfU+edgI1wU5188O0SV3TncGSjfaWYxdo9xdu7rsfe8f0VrrsCwNLlz+Ce+wzN8YM1MA1TpU8
+WjMQFXkp3UI3ObEdsXOOmH05DP5fSR2cl+65tPtDbh6DIT1C2dHmc2oTmrOVYu3FKVbW12TR1yY
ErpcneBX1Ar9WJNLU6BEArUg7cePeKN//0X35v28hazIY3tkP7LH4qW9m3/qzA41R/GCj9vrvDq4
wjr5359tsTFDNVNW8SMwBl7FD7G8UdRtlh0LcGzdtnTdVhBMCYlYmMo50DMwZdjpdxQj9NEuf2av
x/5N+jK32lObQLP+ts3Fr4hoGPSIHJEivktJPuaTOXHcsYJmVmc5ZfTrtoWFuU18xTMT4ldkTM6l
GSaK1FXuQdec+a0LCaP7l9iwf8l29KW/fAOSwXJqL/NRnyltExwOG/ZTv+sOsbSyy9yceG8B3wCZ
IjhuEAIK3jwZYgNZgApuNmVPhn2ueZP5VSDL/udlAyCCsTr8CfpRQPQuzw1Ns25isoXDG7NiY3Vh
v817q55tI6d66BpWZJ7Qd4juQgt9TbcusupuGNL0mc0q26cZyQo/AP9OjMJTp3lED9JnIpnVkcQj
dDCIhmQd9AFglm+GoQnsuMDsqqczNhFMyDL6jJmwuHbShui7uGkqjhVRpNy9vcyrxxg1RAUzDJA7
Aa4GTffLVQZTEgZ1jVWqCZU9pPaBozWNtBtabrBqQSVABs2nUzf4dV+t0bNdu3qY5+mpYiE/RV3s
0nxmDANLSlDEgLas2rRGEr6bk4oEL6jXykGLpjgCGy1ZxKZXynBWrMR5DC6ptOsn21BytotK3bQx
crhWkFkyhS/HiVbx+FsiUi0uVakYUjAiRFPZHApTLx9J3Jo/zVJl49o5JVf3AcVIkL5xqRpkxuIo
5shaSFqX6PoOTv5i3RdbAI8Vl9eewIKMJk3rBZvkGPqmS73UgyP6lvtrA/kLC774DYLjU5KuHcIB
v6GPj5S+Rcb3BGNdt0/qmg3hPk6JHHaFCRtzfh9093W0idnzbRPXzvRiK0XJmnqcm1aaYQLdjY2i
pNspWgMXL5nAJAD6lvg/Rpj4Ks9fo0HLK/Bl5I6EGVamGw9Dnqys4hogjubruQ3BYfctZlVbCTYq
L428+CF7NY/yjoSesrf8yAbABdJh/75z5yaFe9wwI0LFGSbTGSEoysf9SvXsT1n80u1fLko4YiEG
rQuJW6iPxnPkkNrWHPqkubqdbQa3cXvHvDf2uSOvtM4XyMEuDQvnTsJECGBWCHzNx/ShdzmT5Hd6
IA/MMXeGl8K89aa89Sd0YFZ881Vaxr8j+mZAnFp4gcQkUKc92AYrWNYLAE3zl/i9MBKbjq4OTPX4
8/YXXHgIkNcChM5J0BB4CwcT7sVKu7pFyqLcT32PrCV05dAZdbDU+lOg+/IalH/pQmOBqJdDRhgi
McLT08VRYWEeAckLQj953GfxR7dG134dLMDCmQ1+Hc+uW63WEobXYUPKbfbVN9/k0I2jtQt3BQzm
FXHMK6E0gCyaiO3VhrYmodqYO8GrvC+fdX4syKYybcT1K7XWhc90YUpYUDSQYKwlVMMzepD02M6i
ZzTBnMiyFf0AGdBqXkHnLuwgrhawBoB+Y45HRI+ltLf0pgeRTFneozFqJ6js9ZOvlZJz+wAuGjJQ
YkEtGTBvETwSEr0y8qQHGRgS9IkptgVaBoiDe41WPd02teCEZe2vqT9lxrNTAcRxIc8tTE066Pub
/H7qyu+3TSwcbpwITsGOlrp1lcNWWoaYroSJoQ/dLFAfEuhVRMnk3zaz5OvBjw+ebxT6AdQWW3od
s6QhTKfMmYdNNz+x9CDFbyHZUTBbAfYrVYd5BMLprkwfqvTltvHrejxnYcYojoyyP8W0h+Aa9ZYa
SRRoqLo+DpNd2OPR3HmJn/iNHU32tLEeJeSxYB3r7FfJ/+eSM7cOhBnqHsjhiZj6yJJk9CyhmaNk
IRADuBJsc3uBSx/R5LOIqOHoaKMIPpF2KBbpSC0cVr7RYj+Tx9VQcSFn5KuAn0fNA1hpEeyqsX7S
MwVt5ooeksG17HzT2+MjO82PbWpX0uaDbKvt7XWRpbsGmgk0U0zeg1aFHGouadFSdCadzG7sbv/e
eG1sp8wGATVm6Oz73iW+dVdu1btgW4OsbZc5Ccj57NAJN2s/ZumBRY/q748hlz46mbO6TBv8GNrZ
imXHvR04wAHY7UO8QTopvxtPkH9AgsScu8+VjeD/thBVXNgW3yAzZ+jKwnb/nnxNe1cJvcrWHrrv
v8zP2R+3jdNuh6Nu2PGj4ReFrThrONE/x/TWTxA8eldpcVnzb1F41rP63ttgaTtRH4fOGT3p9Ege
yxXCh+s2ChdGQsqH3jiYJjFHf7njHR57iHliYFFpfQzMT15zQt3rvmm85GFcMbZwh3iWboKgmut4
iF34KUyKeq5BXjQkW6jn2vO8ZaADv/0dFxw6GG9lVEK5WogmPsAmLSpWmgqO0KQ4XeJhZn/FwtJn
AlgDc4G4qCaoWgVfEICXsskLAxR0d40ffdMGOzhi4FR+fkjeIy+MtyhINPbtZS1djQuj/B6fPVRE
irLczGB0cBo/3Co2ZvhA6/29/GacyJbc09iuN9EpOyic52fF+EKoAfUF3vSAfwJYRTglhjWPZZCZ
oJ1yA786xTtzH2r2+JM8ICx8BB7epTv2PfnGnmO//X7b+IKDwhg4wDGYwoR/FAkCsgpMQVEQITbM
T0F0x6oTgFEDWfGDC8eGc6pAIRWkPyCMEtygmbC8TfIEqXP1pmjvevrvZx91BkBuUJxD50EsOeRN
106gqQCwoKuAg3ZJfq92K/HZwldCfsB10jFBpeItFI5IGmj60PNkT/GV7GUw/cL4puk7mT4FFOrs
+pqO8pL34FM9iHnRhsXcjXATWNZPGJyfcqdt/cEDGvTD6t3cjm3Ml7q3j8HSrbuwJVwAaU5iEtWw
hdH57C47mZ/RRne7DdmQewcsKif5p7yWaS6cigubQi6rFBXY0xXYLLwIpFoFnsjITeCO1VN019p7
M1y75gs+8sKikNtKsjICMw9KXwMP8C/5LQmd1p52k924lhc8K06673ZrHF58GcK7c2FUODhDQwqt
mPgyMUgoHTTIj+qO2mZ2Pq0xhC5Fqee2xMJKkfUUA/GwhTSs8UAzCM4UR3vOD7H7YDw2z+HKuVnc
UNDS45TCgVxJpZtan/OZKTjLboIAIDpJ2ks1rn23Kyuc0w6VFqgQIMaHr7q8erIcyDOSFBA7tAmI
HdxSwZgkW4nw14wIZ6MCnrQNRhihAYaKAQ9Wc79Zc1RXR57T5gG2piIN5yPNgiOUlWHUxxG8eTHB
YVddjhm6fZOvHPofC7ABxjhOzyVYaLuyBH8ICOPGynLzyjWtJyW1HPnnbTMLu4UIAHRclCiGTEQQ
RVDUJfJIYAKaqrXTarSH6Vv4z2kBBno0MIFjTAn+D2CNy+8uNUVEa6AcnDxSH9Wud2mu+CRc8UNL
Szm3wkPXs7d/SoegiwNuRU12uiz7CuvuVaP59/OF5wP7hZ4KWuNirbofUZTXZ7CT9Ck9tqN6MgyI
hGfdfzBDUSMmFuH4ELGnO80SoNWUKxFzBF/mcJkFKVm59vwuXLg0fBg+mM5hfBhyMYXXghRVjoo+
cNSoZ2wGi3kgq/GHUHebNH4apcGNorXK99XzK5gUfEBslpUxtgYg4EzDFLHHSgBeWjcZUbFLN1rt
g+H69hHn/6KwSHCEInOzgKQFfIKfm7NzYcyFXtIWHVXTbBBUIzUZSo8jePXZfOqDbCVG+jMbdGUP
ES8KW7qKNqBw2qMAAmIAz4MkKqj8LvVKfZ9ZfgHdaOM1Sd4U5TGK3q1wpTO+tEpMK2kACaPwiRHm
y1UiqhpYVqPYqtb7MIL2W2s37NCMEEjoVyq8C64J3T3E2QRwbpDSiacmT9K5KmAKQTBw98GxSxPQ
+VZfndU+3v52S6YIAkLAZ/Fq4HG6XJWWFxgU6HFaqN7LdqOU3cmMpvZYNpVkg6jmP3gqUKQBsyQD
3sNbX5f2BmKCeoLLm9VE9zDABKk2tCPXCjFL34pPfkJ/CA2NqxTPspIJpwc9RChGGm5ihAYANvkj
wwwE4BPFZsrz99v7uGxR5Wvjr7sYWFdG3ac1Fxc1e/o7nUafADQ0h3Vjx2ayafS1gcE1e/z9PLtz
zdi0hRHB3v9Iu67euGGl+4sEqJdXSlpt8Xrd4th5ERI7Ue9dv/47zMW90XIFEclnwE8GPBpyOBxO
OafMol9i2NpNPh5HcJI0QvWo17x4acX1A0Lnj3rMEcdEt1GlCRbUzEFpJLwA4n5X8NgXVoXg9YNR
AIznw5tc65QXkwXse+gwJvKhUh7bXnN1idfsumrxCynMygVZh9ER2sszhvJOrP23rq3OyvwRRDWn
E2JNHxRb4RRpox5qr9f6KPMUx3M8wRP3T+lg2YEgkJDnfFduGGSn0WeBH1TM2atfjdWp9jEjhuEN
yQnFr2L01UeVNfebxyr6nhkcf7EqDq3VwBrAGAMA9q91msZQFNWS3ppzeTSSu1T5rIfK1X+WQ3Do
eX3wK1GgAbA3BAEIbLCKjM8F42InYioEvTqW9SGkIHLII86LeM0cEJ4pKPkgTANM87VCOESiKjfw
tUjjHMQud7ph+oaaBkHPL+eeXLMHxE+A+DD+M4V9LSqSKrzhDLStxMbeAihfKu4bjA9uO6Lb9C1q
uEspzOWhq1GWWxUUalM1+xRmTT/6o1I/AAZ5+iIJs7FHdaX00LWSIjlvNKe4RK0ccwyxdZExrv2s
Z6488EbB13YSS2whd4PJEIt9ondpOedpqCLBZ/kPCijKxurLtuKrG6kAYAQOBG8sjfEecqDl1lRT
CVGVRMdezKTYGxWpCkmMMYrvbdjzMqVrIilHEmIepPlgQtcb6regUG00OOEozd4G8eucKI8l6uk2
yiy7be1ucxzMtjIHz4omDVN3MB4BGLXp4Omdq892gM5sPXaKSrFVjPvx7tG1046uJlzVaDNW5Zsp
bZB2GTNoDeyybg+RrhzmqLvz0xEdlgLx6+6YqLWzrShPJLOmfaFjui6ASIA9YtxLJ6P5gYbmNPBd
dF3m0T/4M7wv/4ObJaGscr2F/TT1aiDAn7V55HWG+JaL5bEoUZM15HM7AVY/45E7r1kNBSOj8MxA
JWOdWljNoxZbCLkMFODUWcSAa34C5ybJTY2TilsNlekkFvwnBOL3Wj3ZiBOt6GChPko3SjIQFder
gUnE5GM0iKDcV/6zIe8wvbm9i6uuDhYDmwHeD3L713JDtMvOiUpb4hqDgIH5oW6TnQ9O5m0xa1EQ
suv/FfN7TnwZBZlTAERtiBGBaRG0r4AYBMD9LsS0TR9zvPfatoG3h8IjAIEUndvXKgWaIMUyINgR
+fs9sPvNT6saDFtoxxBwoIm3rdnqeV/6FubqC6zeRMMWdkvvlPuofipMoyBJMXipFuzkOX0fZw3s
rxfMonFuxLW9QwcEKhIInJEkY2zGqDBMi/lfXLqVlgASQ/1ltdkRlWUemfzanYCeNLhqA11iEgtx
H7VKXswjSO7Q1/heVFZIFC6tzequaRg5A/oDMJEVquzCQuJuzAa0HlGwcgwBpTIp4hhXvQxMf877
cHXH8NZHigduhKIkX4syC2BcDTPa+fS2NaVjaylBekawWY4EwNsWoEP6uDExBiYn92qrhU9yKHcn
s6tDTp7mVmc85+BZ8CVIoYAK6/pDNGXQhhJRAGbrLXegYzWFE4AiIM+fto309vhBEIB1UJGm7yxW
kNIPGuaTken3m7tc/zZmAUnzPZ6q6CjjnPRbo7wWRXVe7COww0oFcxi5LU01aSzXKhBG8UIInhDm
ju01rakk2goHMtWg+WEJPUm0w/aarclALxO8IvIlmMhgTldk9rU4BmiXScra0dN+n2HYUhF4SZIV
MWi9RqMwsFVwlNkizCQhXCgl5JvzxvgOWBzP8OE/AgwX/rU6SznsDKkiIFM0KCgU6NlEwlLYNcLo
+prEcYer6gBOjV4muDbZCR3BQoWnqXSs2uT3tmgWJrH0Iidt5//9MQamIgJV5O2Q6UFb97WlBVWN
M5xagEDVS5IBn8qwk/hsFpFj1t90gNSZUgUIOY5934Y9tNyHlxySuHRKjZGqR00Y+xGkmmn6Utb1
q1zilhbRoyLmDdEEiklludt7t+InJDSIYYaGdvRhkuxa014J4rSbo8L2DXHXKz/SafBmxFoTaIu3
JdH/dJ2xgyH+kcRaCfCTgmYcIak1v2imhSvUFXzNncdvmozQxK145QO6XFcCTfRwA6oe41W00m/Q
5V64iyZtVbFXxNKOwvGxmT+K6K2d+/2UAFtj/utnABWGbnGK0EvpWpmrGpnKoAbAFLBT5qYgviGg
B1TK3wrLeEOv5l/XLTDojv0Csx3g8RGMMA5EjGBGZgGG5dHMvppl2+/lyKwBaVImIMuY6r/1V1Qc
QkggltFebtYww6CPzMrCqJoYz0DXqRKM2UtyQsZWDe1tK7mxR4iCq0JVGrymBmLy602L0qC3QrGu
bEkpPfS3unnfH8bI2LddwwmMb0IPKgosCWieQI0aqYxrUd0wGH3TQJQZt/DAoxcavL7qG5cFEXDz
mGFAqhPBDWMVfggqA13JKztugTnWB82nEQodINeMn9vLdht4QBJm7bBmyGDQMbVrZSrA65QlsjD2
jLZSVexOfSq6Vu8fStHwxLYG4Xl1lJJyJyFo3ZZ9c7BROqP9sr85lwGewYq2lCmYi7G0RUSpNEEj
Fe/W+GTIr/LcAcaj+xHhPuX4yttXDRRGxQGpeORsaL/EtcJSX6BV15grW/Ynt/Vnt2hT4N/2Ox1U
NIMeHqygIZkA3N1M8/Lp70mtqXwJBR2AeyJ5zpaO6i5vAckjVnY5YKAqHSdADg39fTDWoavGQkZE
o5Pc7ZVeM6eFzN+ASguPBhQxnIQeV08YOlZnfBN1gLOkIIDbFrN2BunwzW8wM6Q2GMeZoYgoGL5M
J1MtTxzGj0rS9tpc7zGXxLkUVrcRKUs6Xw46EZSrr7cxwpCPiuxCZReDjLYai6hgPw1yHYRcqFeJ
QAbsQJTTo/kA+Ld94G1ryhXPqGqOmRIEFcQ33Wi4WVYAaiMaQMaqVndhBPJE3CCXMRAmUsXBD0OL
73yz/sH5iJtGbZgSSi9gEQW1Bd6WjJfA0PhsWINWoXIbP+haPJChHneWX32XJhl8hIrXJcldF1oB
gc/624cCFU5H6ZAwBGgs2+Ccm/Vk1hbedWAjPw/N+AT4/ichEN+q2XrfVnTNfBeifvuwhflOU2km
OW4SW21LoH5MOV6uvR7aeg0CqW1Ra77dRJiooY2UztMyZiVPrakEYDC3Me3tKlX5Pqjax7aI2zlS
rJyFBlwDDej6LcNsBqDteUrk0rbMQ6U6Ipqap88u2aepQvLmLWz1EzhOp/Lgj8+V9BlbpY0YRyh3
2bw3cg9Uw9rsloEHqr9BOWx/3O0RRqcBEFYwIYgJzBuai2bUArXogUkiAeBTmkmHZuRJ/oitp3+Q
g7o12oQpBjrbsjtavdLXVQzIwxTIXRPaYQcQkQLcGQgy/yAJKsHpA2ARoNzXjiIUytofIspINSPk
n5+ALDj5lzH7vi3m1nAAF/Kb5gUVXkydMGKsUVMH0wfPdzukul0JLdCwfP+v60+4MnES0Hz6m2OB
rYA2naA1dQiciL4c05OFSdZzgWKoIw/hazANzd9mc+gNrSETQPuCMFnCOBjJBwLa7ANhozZ8BG2d
p3UGxnd4QJtra4f2OwpDT3uc2B4AIK8pSZoDjWI09pn/Kadv23tDnfF1QA81MCQJXSgkMpvdR1c/
7UoHIESmATGc+BkwrMITUF9JrB7U7ue2tHVt/kijf194K0nyIyVNIC0a8EoRwSWQ8prdtiMnxIjX
IpTUrHStHdDjJuybbhdq3gSkwDHzIj2yO2RKgaGwrdStC5ZRnRZxzVBabEAMXEs0xzC2+hGjrKjt
Y5RlhwlqJ1F5t+qKFDAD4DGLhiTQErDkVv44FFPQIexNtczRixHQv4IdzLEtT/HXKdZf+uJVE1In
8R9FWfuYxPI0JqS2FKfi18LkW6u5+hj698U+NkPomz6NwS0MfszwuC3YMCInwW1EWoyddsWpTyrX
mgU3Hc4YguZ4lJXFwIMQxBC4h9CWw1a05RGkHHExVni8my94twW23PWNnTQpL5iilxpzPpCEU9Fx
C0qVW37XogSJKZhCaxCvqpHdCy0MaBYfKiP40PTuklSJwcn8yCuLi8CBZolRQEEoTpVfLK5kgWFy
MNrazu/kbzMxncj9eI+dlkRuYoe72pVJ7nb7L2BTJI88nJHbRnQkWoHJgdZ6vK1ovfNaumoKoSYP
wGpu0LtZk+A+f5ghFiPFwRmgna9KSvCqu89e9gnhkZOuwBbS7hK0oQGgDU6JvfoChP2CUjS1LZ/L
O4WYR/OQ2F+Lt+KAKoe7fWzXhdGZJpwH2kKoXGs6Kn6nRi3WWXhu7Hlv2Zk32tlhdtEou4851wVX
GuP6wtQAhZMF1VDUPwZHdCxcUieKiH55V0957HCUu41/sZIL5RgjMqy0kiTMB9vTY+2UGDUhIzFS
UFHGmLnhyKILxZyRK1k0cFoYrC7FOKodZA3Hzv0xnhKve6vedCLCQMYLLwy77RRHz+dSNcZCJbVD
BwVVrX3r3Om7cepJfwR4C/gJSPDcevWXR96ExAow8rVM5k2Tq4o5SAVkmo/ZPnQaUjsYxbyzyE7J
SOW0LnhGvffQFXe59/ovy0un33BTWxTJ/Hp5B6BDNFMN2dKH9Zl83/lnGU3j3Q7ZgflYHLjbueLy
MF74Rx5jqVrUiQlaF2pbPePJfRlsVASw1pUdeDN40S+D09rp2bRzb1vRlZv7Si5jsu0wWRlwKGq7
s8udGZMfT5oH+KF/1E8BVyTgMFB7Z+wnleQylKweHu4oe93P7KwA/0cgmU1hTfrv0eF7eOxOEw9m
5LaBhNotZgz/K5exIStXFIDlDbVdvyXfkWUIMFdU/6hdCdNfgKL88thxDibdqJtziU5vgLCic+Nm
WFlrFQ1MWVjQQZgx2Sae2pyHraSsXFbo9/4jgzGWfjZlPY9wXUy2alt3jXuRDpN9eXrzHX83OkCq
uZcP5+jLT5TL3tGWS4KdF54iR723Xr78NcYIXWFUzVBeRWSOqTfmpERaZMayjJNSvJTTU5pjnJ2z
piuPQKT9EO2hmQ5cNGxibtbMBESqGtBa1NEZgUUISiGQQQX9bvsw/CYnYjcPOPN0/gzpKY3NpApF
LBVJrtZ2hrG9Y7SfifyuEu0RSFzFgHGR6k4khjM/dCJHw5W0J+5DDIJjQgAFeci+XsVQrbqqmQAC
MO56c18+BAg7XP0ieJHIUXJ1MReS6N8XFwcwdSIpGyEJuNPoqbZNklscbVZFoIcIOUX0EunsvGDU
pX0wpNivCjx04MHzlX0VHUxe5LIqhtb0LYzRoeCkXGtS50hY9xMsLxDu9PxJrvZzZE/5ftsoVq8h
ZJRwmtGijfEKZsESM1Mb39Bx9X2MzgDwqcQzMJelH8y7MCWz2x5Dcj+QYu+fjYPMCWHovt9YJEJD
OnyONA3b0mMBon+sDFikYXYPk27uu9baRYPK2bF1Jf/IYUeIslnKqm6EnOkoZ06v2KVMBFvy4COf
Bs9yZ42Eggst3VAmsW0BuMjpeQhftxPv8CUYnaWEHWjUQrfp9Y52eRRKSQHD0c/Nd/MpwKPrLnJN
Z/owdvU+/K7MRPlWu8GLuEcb10e0s3rOQqzaFJKYlNYV7X0G8wVJoGZyOOELsvkwjI+GXxFdc8Fh
RratiieHceFTBmI9Oudi+5myCzvQiBr6F8Cy56SYOOWhtSue5mX/qxLjWjDDr8RmB1ETaDN0yd8N
moUmO1DeSf1rrX+kdbkreaDFtzNpv7fyj1Tm1Ahtrsx9DalzD/SuhFjyz0kiVYX3YkEM9QBuApQV
2la2TfkAcPjt5V25hQE1DeAGtPXivmAz0TVi/jwGypWtGzEaIDDd4P/9BhroYgRiB1IDKFkxhpKh
/IR3k4AHo4SWKZ3MxntMwcmcbUXW1hGZKNz29GJAWyaze6UcgJetixo7S4m0Ky/qwd9pZ/GzdXsX
YMxn2eJJXHnFXElkds6Qp85qckhs3NSBlTwMDxZgDLCG+5o337O2T0vtmLCwl5OuLKisCANliWEP
yOttL+CKA73ShgkA5b6ZwSoBCaV10EAkLzROziPmXam+oHi22CQmBsrKUe9qK2xs0dMfQ6dzY0dI
3cF5njzjc1uftUjBwDQNpgkxwA27YAxvzppUrIu4wcsEu4KJ/4zgIhpJ7enn+Z0jbCXSRFQHEBKI
wrwfW5wcI0z7BVra2ACsuIjufPJ3wECsSfw9JjEfs2jVHBbiGNOrADw4gKKpsdNecZq4tyWTZ910
v5kL9UojxuISX81nRc4wIQsoxUfVC8GGtavR1wkEt84iras80idJSYq76Jf2wllPnoKMNaJXqtLn
HNI7u6Cppfsf/U60/QfTEZ+Lz9oOf24LpNpsacsYpjB24liVWNDBeogAT5eDoIPEiU9yhTPmtSYJ
DXporwAwHxC1qOaLsFIZR3h7sPzYU3aqWxSykQL9RJ9R63PisVtQV0ocvZDEeERZkCuMO0KSfgb6
5XDUPc29PFxEEAvuRxJ4KTnKYGAn6LHmFZRXD/pSNmOgc10bcmtBdvEIDC9i2f4l8Xr3V2cQHnDL
mqEuRTGGWiWBnA5h2djqt/wuvIBt8yw8NpzF5O0aY49tl4VRXUAfC7fYIJEsQ5HRaVpnmLlIirQ4
w9qiTrvCMHyC5yLbEdMarQw0mIoqNO+A/BIgV6WSxB0P9f4ddKlv1ll+CZ+mE8gUjsmPZOKEdms5
LBjOnw9glA2rvKmtAR9g+gMJ6requNcF0OB8aJMDJsp2+FDVj7m5RxFX0dCYKb92Juc2ktd39c83
MAeyzuZutES6CED8mB51TzqZ3ngCoMRndugJWp92wCcCpqR0rEm0w5CAHXrjxSKvxoFH+bzmjBbr
oTNVmyqrO3Ga8C2z1ZJef1SLy7b3+Z3VudlyioCDORlZAZv2tVNI6qiaI7Fu7B5pCYQwXka6+xAx
TBAiK6ruI6fbzw+ixzs7a4lf4BP8EcxsdS5gtrcZIRgAzPNBxFtXtEEQZVfUx0clCb1tTem531KU
2VZBLPKkziCvlWQC8B+79oks1Xhau9uC6D/aEMQ2H5rC1HSJiT0TJ9uQQHV8UqMjrVWjTq2pO4UH
T7yWQFuuJFtyRatXHPcFNPsWHJuK/MQNglM7Ax0EvGFAtDJ5foKnIQ1JFhdJUQhSH+jQsIv3eenU
Kuo+u0yzJYGU2S+DJ24tPlxYCvvgA3JWomkttRQwjovOWP8I2oftPVsN2ZYymLtRG6us0yTIiO9E
u/vpvwBG7ltM9HvlH8qiV7vF3I1NqzRqK2HxWvDQjq+ZdJ/2HAtcS5JdyWDuwFRX2+A/K7YLD4AK
PeZO5qGlB5gqTnJodjUZ9vJX9Wl7EX9nc24tH6McINsBQQTbKqphZLfVDahmPetH46R8tZA9bshD
j1yMSsRdaX+F57RTpHbFvehI7/+QboLefz6A2cWhigFoFGEXJXBrVXdd4IaKN8ac5V11yigBImlN
oU9Y/nQ6CS3MyAXaYywSPF2IxZs+WH1SwiEjlQrAAZpIvj5hoTWmYmdCEd1DXcyOP0Og1t5HD4KT
uqk3HHhwMetR00Igs3JdbMZ+aEGghgADNGjk67tMmudpX+wH3gVLP/7GTBay2BNQIZVX+5BVuKLv
6m7nJkS0MbVyaFGxJ8CzDcmD//BRPgVui+JVcqfYIi9OXNlEUIsAzhM5eiDA/c62LXxYktR+WslT
ZesoXhOUXR0QNPPAV1dCCdoMTtE+aCaCTZapRjK3saWiRFTVjqB7dfKGlty5z0jZXUIekvmaSmiO
QkHeRGcuPvnaaKpU1ec6RCOanorzs95WXyZsKSfbuWYp6B5EKQHFS8y9sl38Q4uBQjzfcH8Gjj86
APl2Ap004qvcvrWpa453efk4W7+2fQu1CcZmllLZSzUDXZTcdAoKjcVnmWpf5Vp2zYaHqrAiBa1S
f1aQiUm6ts+LIkWD4hDVBMBfx1ZX8RbT99vKrJgFaFHQvIQ2HNpDzYQiVewDiL0PsYTIZO6q3gAn
b2KVGJgqLlVtmU++WlUvUVppHMErFzca5xDkoWsDrRsshF/bh35nClltR+IhMN3OeqgR3sbnKvnW
tHaSPG7rufJ0uRLHXENqAPUNFeLqCadcdBOhdOOqRn7RkWCm28JWrB+jLDr6zmCZ6DhivEqgWmWX
0fLlXB36LLHTlDfqvhJBXklg1DHSVCvDdoQ6pYQh08Ru4ic1OxfN6GyrsrZuS1WYgxwOuBOSGIJ0
8bEZCpIHpTtXJ6kA22r6D2nuK60Ymy8BnjwWIsqv3SxUlyxMRrcTquCxnK1HMW9ljm4rRwwHjHZ6
A+CD3qDXTmrKOrXEwE9t99Zjnh3q6JNbIFhbPmSW4QIBcYy+M2b5+ioZs0meUcguHiKNDN0eyIPZ
9Nzz5hHX4ixaCvmfJGbtRj+UMN4DSZPne9mvedeefswoyhgugNmfg4fSUwNk/batY817LIUyK+jL
vkEvFrjCeJ/BPYkPRu+onTOFT2HPeR6uHao/spBgvN4ts+vjPCwgqx2fo+Fo8urkaw9++HUa4pi/
cRqYdtEgN2ZfSuDX50th2qKbnQcPMHV0elTHxT/gAWM5eMBUnG6yNTNcymWeMBMocZAQhtwoqDE+
8TX2U0cU/knI/65K9mE2FKlVZgOuSjw3vaREEJ4WR8XksUWtGQRAtml7OJrDMZhzvUm+lfdNoEIX
Q/xVpPshe5qLhPQ1JTloePhyqza/lMZ4QTlUpTaJIA1DHfq3qUuA2mykQotOWX+2gdelgHx4rh9a
KdBsLW+KO8CDTQfMCgH3UEiB6QueyUMYZ7oz1K3ptkn5uX1A1iqlaJbHJB5lEsRgJWNUUaHkU6ZP
MKpEdvv2a4fHdxfKThxbu6H6kA2LVD3IpkqMfon9uVUmlQwVMl7d+2w+pGF9ECT1iKrRRRN9p7S4
AKJrN8nyAxnrG+sCeFxAD0F+dNzFDwOQbcHa6Kmt7e/V5+yQH0McbA8TTdsrs3acl3KZZ8UQGnLl
x2gsKJKvrXrOeEmdNUtc/n8qfxFUF0AHSlQV7kLGqVLQM9j2jhEe4/gBEAZWxqmarp3hpTTG7kGW
LsQyZoXsavo21TRv/qpZr9srxtspxtr1zpyHqsSKCSlALF4U5G+AYjs9bUtZSz9g2AAAc5R8F0Me
zMYE4MMeMzCHAKrzdQgMu64OtdSSAhlFzdObo4p2goqX9FjTbSmU2a3GUirT12CFQ/8lTV60FK/l
s857lay6eEDwABQBMItw88w2gYE+i6ZZQtjk4ODNzqXxIsPFbrnl2XdBum0BJuSJV7ZcMw4DkS4K
YhibuxmSjYyuz8DoDeXKxI0qVOCa/nXOdU5NZc3il2KYk2xmpi8mFewjbL25cHCmST/PdgX0B1FM
iKpwLuR1S1noxViKUOvNIP42yKkFcBmG2DAohsfEXabEzlCIhp2CObUAd7lV9ZzIg7emjMHIQEIM
FBFr6ouPUfeedF49csbh12K35XoyxiLIRjGLCYwlGtOn3pTJZALt1ahf6rB30UnE2b613CnG0f+Y
CXO+0SDQmn4Kecqzox5BQ/2mWI7/3OxmezqgvrhrJmf7rNNFYl+yBnDT0MwNmKObUWAUxrSo8SFR
T4WfUzz8yFOVI2Jtn9AmTyf88ExHi8y1G1aiVG0BAIIrOnsYkvvUeBFFnsda26ilDHowFq5eQZDd
9DlkGLI9njDv+yTYIG87DDGZH7tDf8x2qTe+S58+Z8tWlQNYHwg3KG4fq1xvpoGZZIg/tLnZ+X0S
kaIBcILvcxId8q0gtKTq6BxBtgOgrey8waQZ7aSPQ2sbz7pXuNKHcPFxou3gPoyQIXMkB43qnngw
AVk9EfUNbcBH80P8CF/NXcTZ0ZXhB/oxoBBAYwEAx9hMUhsZgT6HRYv2BSAh4rUBQgpdIsZOusdA
aUwCV3WaO+WndAhSknuxp3/hubr19fjzCdSwFzuOqa6pjrS8Rdb/aMmg8zuYvKfN7Y0ELTFIiFk4
EXzt7N5mjSpVIriFbbH87OpfltqTCJms/tf2Eby13WsxjO0mqLeHYgUxqUWa/oc4HPziXMgjmcSW
E3Gt1NeoLLxwkCz7zYZzvWrJnIxz6ENWMMagzP6cVf3Uyt+Rn7d18ERK+mCjuR28GsnPVo8cY+rP
ltY4c40u89jcCenDGCQv2/qvXCLXH8V4PbXBcQHTdmvj7eJ2SeMK6PIG3HrkKPrbXO1N8V7pOEKp
eVz7Pcg0KayDKmMx2OMk1tZUKDLSTJkpPiaZ/pyCPHNbr9vL+FoEo5YSJsI4VXVry7niApN0kDwx
cYQyOEzCMcw7jrjVA7HQiHGzDdBxhbCBOCUSyYDpvTBtyPwP5M3XWjHWOuilNHY+Fk5PpH3Q7IoY
pROFDu9hgOWwvYKrKgEJA15GxrAT27kUDH0Y9yUMQ0IhEYzbRG1dDKtvC1k1P/BQAgUTSGromGMW
Ts/rtB0zaFRLv4C13iBTh8A68m1B60kW26EOAu79ttA18wMuHI4ggIeBkMq8CY151CtTw2aVGQZu
a+U+HWrOzbTmvZYi5OujLlQASqnARm0LUWwLmGMCLCpS40r5ZVuVNfe1lMOEgICbxKqWkJODDM9s
LnhYz2i5Dwu35fGi80TRVV34/EoGoHGjQlQi505okrKW0cpt1+1dGn1sayXzdoja5kJWnSf6lIkt
lm/fTaQFVPO5PaiuZcsXzGzamZOSBOzIswfy5PDpS2x/CRwe3caaB1kuLeNB0G4BBNiWWmaXu1nu
DnOxG9CPoEknIXAE4XNb57XjthTHHATQzkdTYUIchpxeBBmU2zGmKasS+YptQaumSds70JVIMRgY
QRKyG4rQda2tVrtZuSvVsxl8n3nWsrp6CymMp7Is4JJi4LS1QZA8mP1eEDQS+aexydzSfAi63bZS
K21mGGtZyGMyoXlVlYbfQ6tiIuYvIyDZm+KIj8pXcCEHPSkDW3hFC8RevgezLubDguftD1jdPkVB
2g2DFOiYYiy2VzRhDCfoK8RAbgsiGwj4esNJIq4ei4UQxiQDcMwLvxfVR6ueKH+NwKSzrcZKKw4d
D6JzrSifABiRcShzAlSQ0cc65sKlKh7y4L0OPGP8iNTPur/o8VEvz4HgJeLLtuDV9VvIpaovTrwP
tIgkpCe+mQNHakKiGYiIsqdtKdQK2MBjqR2zS0LdZ/3sQ0qV36vFT3UCa1VGUNgLypxgNNot9L/G
ObleT2bLxqKsLGSnYBfN0Yrfo/4cNO8a765eOdO04xdQGOhrRsTM7FqPLMDcypBS+gIgnpVdilJR
Yl56KeJEBSspHIhYiGI2KkhSeTByPIVGNFQ+Sz0Bhdl59oSz+lDXJDsA8ONkvUucppwVd4IqGBKh
SIihyPK7SWJhHmUjdEowxK3dlmfTH4leO3MXElUqkFB3u4KTelixxitxjJKtMqTGkEBcKd9lwpMU
7yWBY4orU+RgclioxNjiqJeDWYmQUWtPQ2MLNfCGzl3q9KDI8iNX6n+16q42T6L5WPcnLX9ooksT
OB0cW8hZ3bUnJb7FxNKCPEsz2GKw1IiaMA8J9HWCe+XSYWeL76r9FN31d+0+fOp2IKvz98ldfq+T
Y/il4YH8rwQXVx/AHJPcF1DJT/ABo7/zx10ZOqH13oN1MTTsbRfA1ZW5/+pKjNJIgyglcKp4L4LI
kahg0vqZ3H3Eu/hrITnRIXgALPldR6KX0vvO63rhKcvcjSaYBozKws53mTOojgrEsDpzo+CbEr9u
K8uTxNyKqVFMba5DV6D+9P6pSo9T+tRMz37EuzjoiWA863ID2e5UEMAralxDUi3f1eq3NuEE1Cu9
JhgaVNFMBrQHwL6yo3WNWsq+qqatPY0Xzb9gxmVMd5Wym0HWODpQTgEzyqxqnAvxN+oYoxiGynEo
wCqHKWH2sRAGTVOmI8oxVqs4NfzbOAKP0Itbi8iDm5rAHkrswNL3WXkK+rMQnkC0NGknXbkftDd9
eEQXGpGnAH7KS3wnLnp3bsggnpJ5NxSOMePlo5BJPcSmf+r8iUTm6PaNBlRwwW7G1z4sMXf1Xe68
NNNtA1CnZXKa6ovRirsxtC08mAKZRDwPuGI5MlhkgWEpIxTAjO31fYyEDFo7Zw1xADwgOmQL65wk
tiW6lfbXsOsUKmohinG2xaDObSpTUdFdBHqiEIh2MYkExwwcveR49pWLRMYPra/gB1OD13oF89Cl
mQJhaW+RMZt3oqCTVnoThruiu4/Ldrd9Aldu5it5jGPrmgnQYxLkJcKriCEWRX4JGn03d+62HJ5e
jFeTgDVTNjrVS/NJ1mQ7U/4oNE+ZQ680zIM58zpgVgQqFBaJ9n7hfLBZSEEOTZDpmJ0t1a4YlIdo
/ja1ZyGvLpHk/v1IOZIQlFIHCVjkytnrP8sNwMIFVmfLmm9P5ZcJ5eVQ3w05xzpW7v0rOYwplpIS
qg0QFO3cuozJOZVeop7jklcc5ZUIxgCVWbEiFNs6u/VVW1YGW1c5IdqqEkAYRWcN3BW6AK5NXJ4V
PchDLJYadl/bfHb6MnzKY07MsKrHQgpzifWSKeiRCCnA1iOUKbEo9tsmzdODubxiIbRkdB51dpX9
LCtXmZDrQpr0/yWEnaRWtUIJcEDQAQDA+VY7DKYKz8upTnPWisXsMTP09YFloQNUqXYJe9nB/J6z
rcdachkjhv/b9d8oFIsIua6TqtWAMYOR+vkc6XfalNgDhameFKeM8rsMLAx5OOAxLgLHznArKQcN
EXh7+pxog+j5w3Ob8OoEdIuYy/Pqo5hbJEfLUGsJWN2s+2IWz9V0HwSntDn1wVlK3L7jNBmuONsr
cXQfFmsQ+2KfxzK1yWjw+sgiQvQ1lT0/4VReefvJnOGut8ymtOgZTuKHrq5OWf6yvZ08Ccy1UVSB
ZY4iJAzqm597citx7H4t8Xq1VoyX0KN0xhAM1irVxBczjmOC9gagLFvTw9gLrpWYO6Bmk7Z5soLk
/yuccR5hMGNkAJSOtii+ZH5NQhzy7pLND41+HGMLaCynXJA5UleNEVkvXP2oOdxUHZra1ANVCHs7
g8fyczdSY7T62MYI6Mjv+pPY/tzewzVrVEAiqiHPjP4nloPLHNWmHC3I66z+V1YXLyNyYZ2UO6LC
XVB55aAtZTELOrTAPAD1EEZw79CEXQfolyu/G2f/+Yv8VH8UnDzUSuMXJpkXqjGu2fTVNJZyiOs/
xPvo1XhO7qeflUXKkzHZigsu7FftkTuYQDsMWW+ykMriEJeGnAZNCql4nbrDL7TOa2f1AFSPkJQ8
dDDO5mlMjcCUykLMR8hCodPJAXkOnoEkfjJ5oIVrl9xSJ7qxC5cVajEGZWLIyRTroKfqKRwie5h4
CSKeGMYRd1JYK1lLxWiibQ7HGNk1XtZ+ZVLlyio0xv1O5mRMHRUiAPjO9Oq3+CW/k5z8VLz9H2lf
thu5riz7RQI0U3rVUKrJLs92+0Ww3d2a51lff4O+96yuYumI6L7YG1gPDTgrKTKZzIyMUB9j3Yo4
YXjxzjtfPCYOU2WsHuKiPRQIX4IPYunvLXjHBDfyehuwUeFXeZCfAH4079OX9bPNW08mPiNupnVU
w7KifA3Gi6w0ViU+r9vguseE6H5KJEGke0O/UQAHfJes9hDtNaoTB5eKt3k/3iWOVlqyZ/Ce25yA
ojEBBbe2Ho4VbKMvDsSUdFLRiLd0DNoH7g8RsALCyZEW4Dc6WNVlDTqnwOyDnOryJPhTFpllK2HW
tozwtj9l6T6J3VRxMP7vRPHjVN3k/rbrvGpyhOo25soe0SN9GV7oDwCIGxhuNKbZF808zoGZ5ipG
1obaSnqgMEvNnkQL3xYcWTEGgEPdnX03K13eh6aruWaaOTmFERgRRqFBz6kfAPlra2gCG9tk2EXJ
jWCesuJYV2+F4tXkxdSsXo4soXAV8Zckfeh4o2iWOCb3JuVtCURXad1ouDEqfzv3iU3KJ1RJZOEt
K2rHLGOrAdVhW79DTRGa9acAtMZquVXkEA3KXa9iIBDli+bYzAkaNe8G6EmFVrXHaSPJ2xg0ptlO
q/aFkLvVsMuhERLv9Hy2WgA8DU+fvLp/TMYbXzlpQW4FceBk+c8gOgQZaByRVWTAxc13aXzKZUeX
NwAclqAByE9xtounjdgiX81fMqC//S2UCg3zpSjvlRYVgfyQTvfpZBEpgRjKllSPRrvJEsUq+yNk
BuPgXi+OAgisyKuJhv98TOpDAXWuKtmR4iFLvLz58Icn9E1y85H020K3yOQlyinH+RF7EERFX40K
6N5pmDc9kd0IlOzZm9j8KEhkoyViISlK9JvQsFXpOY8fheJDmSBJj+F0JCytHmC5QPBWqftGcMzo
Sy40Ww1+iNNtFp+EEsS6aKTIPXD6xgbbz46LZ78CX/Fmbn+3UGowj6J/Qhmrb56N5HOoByusjj0E
DNr8AMLu3BztpN8EqtuIzU7oqiMUcj1NPqXKYImF4RnJG9BCmyxyM5PXd1roroHrDKhNTK9BOBf8
XZdnM9MCv9bCjoJxbGlHdvWmBW1KZKXHBmO4lngHpezn2sUOe8R03sRJ3JbMY4aUyrlJgHBfqbNW
KYTkahnm42PqyPZgJ3Z+qsF7aL0+6sfAyfdfaBy9Ni5vNGBhjBUl+jPLzMHUi0knNS61b3iQ78p7
KOu+BpWVIXW1H4hLbkq3OU7bcEec0ok9YbREJ3B4N8FCfLj4Gcz6h31TtMGAnyFTKhKY9h3dQzAe
wMPwnFu44RxyTKw38+d6ZLrOgi7dZ665vkyMSSTol42BE2bvpew2ZWl1Cs8/+vuZ+HfhH3PTiUk2
VERD/yqzslvVVg7hJoGfldN7resfmm1n80pKC42sS9+YGy4LwSzfGljT7KWywl2+qVQQOqD+6Hy0
N7epp9kDJ23meclkzalSg6acbmNi7hXN88dbRdiuf7ClW/RsJTFaeHlSQ9BL60kNG7EefIradhbz
XRk3VjN8oOPkmOn40Q6yBVLzxIKmhD1JkH2I+vsk4b0wv5n2/vePiqbd5U8xzVQuTdqSRzJ4TxX2
NvkudpJb3/lMvNGZH3CrWWizWM3GsHp72LT24Oy12HpcX5OrTQxlH5UKiX5z/epsYjEI4ZSKMrS7
MAaykTFsWCG4NuSGC92/+r4w9E27C+A+QjhbWzbTOS2hgTug8AY6Puhul4KryJt1b66/MGOFOZNy
r8zp2MBKHVkGBnuQn0FZ0Mu3/mOxU+x8tAo0r3j0vjzfmBOaYyqBBFU82EJx38ZPpbYZJHvdM/on
LvYL4xhzIFGxFBqxg2NCLIq7NKmyV1lQ9Ngdi6m4IV2c/ha6eOTUMZd2B/jRQTWj6+BDZR96SQyY
TD+nA9qBngiyOxFTF/VBVt7Wnbt+Mn9798cO89CbVRm6GMB42ybyOkcaN7oX7OUfArS5j8Zj/lAe
tJtkp9kNDwl5/SyjlsHABKylQlm8mU8XkNkczCgBSfEOp25HROsVkwmu4jW72EWWxuPU5RpkPmQX
VF1UdzCo37THCJVhz7S1e/I+gAA63Bu33HLEVWGA8ZAJrII25QMJYbDSwFxT2D3YXKwamdomtxse
W8B14/7S2ndl7ezJ3uVp0U8irI2OdDK8/qtIrQYMmzZ9n82efmqQGIV2+4HdNG1599biQcRbAEIU
Ip0cp/9+Zn2SiiKX52wAsAqQ1n470CqWpvNSrsVjoYCHGYNz0Athmwh6a5DSxLIi2ep+d55o665w
rPblp39HXIiXzbfZXbBpB04MWN47oO1A64KmeuylgRmrLtAN2EVj6Uu9B7B+AwXmT/kJ84R2deo+
OceSHruroHNmjzmWGuTr2zAsQBQrA8nSthbwp3bkNY7oDCDMweuPs7LX+AO6fc4sMqUY0vmpngnw
0HgPoO+EOvUm30DuM95AfQqCAqcJZEvCLgbN0m9IWLyXe+HIo9qnaeuV1xgTBR+miZVmMYB1WjZG
odBglB5V6bfBEzFZdvLMABMCgCwbsqBFLG9HHSjvwqrU2I5F4yHvAE/tShN4F7Ty69SKJxUl6NDy
RzS5h3AblDFE+DRL1n0ohVSnoRx2iaFY0lA/GlqPUp8Q8R4Y12k+/SZnP5cJIH0CympRprebvtPf
h4/ZKvRN+FhuH0rwaBpf2WYenHiv7Edb0p3RnpzHv0bAXP4Ek0ncFEEd61TDioHKthLfhe7eiCDx
9AqhNc4OXPz4lFWRVjnwmGPug7jXqihuEL9m9LryubwdR9HjHKvF8IGxI0hvSlSnidnkY07wPKUR
GTxNGojqbrvbjXZQQCfzo7WCJ20PDQJgJDf1Zt0wzy7zXov9OlGiFnbNSN6p5XxEl9oOiskNeVRb
y6v4x0MmDvfxpM1tAEuG+RpFL2rkrntCTwh7RIFyAeQFYAUkrUz2TJoyDIagwpYMNK9B0cO/g7rh
kHtSnt5mPLjHkjfn1pgwmOnlHDYprE3maxdsipaHeeIZYDaETiJtlKgB3XhUpZ+QDl1frqXk8Zu9
HK8fAHUIc4IleVIUva8HuyefjeYUrddEG0yzmAHvhlr0hPKk/19LBnNQixHcvySBpUgRe2jnhag4
Q6U3C34GfrIJZAXg0rR18t58HaIcdEV5+yL2mGbQjOLWTxvOjr9G7CJwgMEFijRU6xOwbiYhCNRK
6XP8nuQ3qEhMpwWoqAEf6i1ASiiItCLnFbt0xKjsNijSMAoHROalPTVSVCOsmsEOfBBNkGOpZJiu
cYvGWf+iV4kOWJIgxwrxCTDDwA7zRbWo7AxTgKZ5UrfPo59CeUuOnVwpB46h61YoLBG83DBTRzU9
CHOUY00KIYlFUhsVAXAyxOieBZXrN+G73w8/Z1N+CTPFlov8TuJO9FAvLo45HMRn+x8hZJYXIm0L
H7U1yBOHmLIhw0Ylt/Gw0YHtJobbCG/krwXtqEEKFEBsxgw2u6wdUTuQWyUFLrLJmsL7UQYsHtVN
Xj3/Kn5d2LkSGauLUix9HY7FkuIk46tqzraPWRjtLTNfDaH420sNY3U6BCdw3dDNyUIsyBwOYVBD
dLzSD/JUWtDX5Fi43o/oSYPAi8qaSwTTcJf7fqzSgoQddMBLzIFhPHCI3aTN8PomZc6J/Vchhs4I
QswOfDUKEMLf46hnOT60RFIhlUlup0FpadrdRDhB45oWg1pAowNbD5rmePleOtPVImU9g+b3qDWo
U/jagWRauxGm+BSKwgnTl9rel4ejJAh7wwAJhlw8V9V8A4JzzL7k0OxuwrtcgYZbqkFZSG63vqDK
ViAqXJUPevUwJwTvcpCSYmoSSRrLkDXUPQChSVjYtaCD+T7bimFqT7rolL2J0fDQBoeWLY5fwaw5
sRTYlPfpbyMRYj0FbWE8DQz1LIdIU/qqJE4CNK+kfdATkNE+YGKOkzItbC8YQYEbQywKOLmYcJel
WZWVU4BAgCDkN6Aml4FL5sljfOOZmNXEHDPtsiG3wHwHs4sbyN4CIYNjOW60jXD7OTrZB5VqMuyq
sbzpq3596G3jlB+Oyam20pdH4Sncl+/EmTj+LkRdrCqabZj7w9AMShPMFoyrXFISOFyMiZt3z2Sq
Z4u043YGQV5d427x6weprA1La3ghf3GxwXpNrauQMmds6zLuzEiDbTU2P6YR9e1SOqThzOlpLpxj
uPjHDL1Kz89xXkPJtYOZqAAff6rftmH0Y31vLtwfOmRbVB37E1UelqbZqMo5yQR8T71+UP3bPn8D
uKQdH4zmTVW3nc+5/K9h2BhaOLfHPOxaKNz6UxQXoFZzCsh7A6+cYhQEDNR7VXg3FasdngVecndd
86RWwR9H61dAY7M5B+Qwzaqs0wLFM6H1jHvRhdLBD7T4dUd1wMTsJV8/19d1aYecW2T8VOaoyMoA
12SZiadJKfZjoJ0i4e3vrQDrR4VFcfBlttqhV2ZkCmlW2Fo6uTWokaoafHjAQa+buc4RsX50ihfI
eUzSow94uRFbc0hGYyzw1U7hEZpFO3Sabem9OKpfsSX+NXaAscZse6g9+9IE9kS7RZtQ2OpeBN7s
+jDfplY5goR43bmlQwalTZTDcFdKKruGQ4xs1JAgkBJNOXr1vxKegetOEfXnzAK9oc6OMSGl1okZ
LCiSle7aNxnk1KIABl1dcpJjv5/tj9TGnO+6X0s7UMWNA+VUDMtL7Py1HEuz0esNYpT4JGl7RXaH
lLcvFpI0EPFIMia6AIVH6nvpma/Vsl9DNtVGZ+Zk3DzpP+WdeTvvxcfEgdRU41DYk8BjsFj0DCEL
4RcUYAhdjNVkCgtf6RCzstrJa90KFEif8XKc64o7PhvGmf4zQzfO2Web8oCEddkjaJwwFNo7yAih
n/Ukd1QS6gbNpxd9Wx3M3cwJHd+jKOwde26YOW1aKQx5mcE/2XsfYXg+5ccBUWujPGIq71d5RL/R
AeSg3cqn2Kpehb3bAYf5MTmTpe14RFzX3XNmHZjjqAtoBYo6fk7buNqWQMmzP+hO6cqPZeE0m9E1
HXVbHaNT8monPNKLpfsJutkYJBGxy/DUufwIqOUWZlJgh0X6oUs9yKEAxH2fhE7u/6oHh1vIWNjR
mNRBZRPPD1Ays1lF2te1aiaQuAYRg026EUM69y24Hw3U5OPIqv6a149OJUFljEqO4VHF6ukJE6pp
tTgWgMH3gMEYX32AVFWR/7p+AjsalQb/fhYACHG5jrkilX4YifiIRi3s50FG3xosxZyYs7RXCIiI
FKgUYddgGvDSTByCWyYbJhzNZ+OdHFuHWA0ET8zIQnV6tEFYvEdrRbgxNmgcrce7pTB7YZs5r1Vc
T5DVg23Zbn5nL/UxvVMOWQV132YDEfvZViqrfBZf180uXB8XVpnDisIvNkwKq012GPuXQuYs6cIB
gAiirmP3Q0oTAxmXKyp3JCmMEH9fgEwNgHNGYsXGk9Qcw8SVA2/i8Uwv5UoXBpnbqkwSsy1LavCg
e+1ROpLDfDBd4VfjTE4kWSLgFOtLuOgiLiqoryNNA9PqpYvp4GtDK2JvkmLcd+bo+TnwVOZvhXzi
nWn5EvFAasABfy5+t280EvJ3vMmY7zb0eTUkeJYihW+3JBhuM4HHnbW4I+GWpKCshmI5+/BTOyUs
NPzPDrLAEtSXNNpF4k2LKkZn1/2zDKqB+U7GgzD6SDuvR3LFy3yXvDz/BczHTLSxH6tcxZnwZ2Gv
kE4+qZX2tf79rmMmmgAYroKqNd4QCJ+X3y8TND8YMeZod8mjmFsY8m/HQ6ueBHGvqr/WbdG9cHk3
XtpiPlsyxEKR0fg8dR9E9XKMT45HKboxeQBu+ocuDUkoG/75dkwkqxWAZ4HBQ/0pEV0B/236dkci
3v1GL0/WDJ2Bg+IjRgqulO0nU5wiSMQgLuMV2ZaGLY2JI0XgTig26yu35NCZJbbtrNVzFIUZBt5T
ZQbZr79JzNidB/1h3cySQyYOsYy5T1W/4qlPE6mKu8nHnq+zEzGDz7GObjAkuUFTk/eYXLBlQF4I
s8EE7PHA3l5uPFDyZ6kSwJYcl4euC+7mSfdIDVy/YWwwDb4VlTuJJBbY+S1zvJWlR12vj0GjWZXy
WScJx/Wlx+3572GXuK38qGg6/J5Z81+LXnLVWtprZb6Pk/CuyQw3ldCcRblCI2pojflfn0NkEZhv
xCteRlbOxtGhl6dkaIPSzhuoZUi7UbJj5IVyZGcCHvU/1j/0wn4ycNNTKXnMp6CRdbn4sx7UU1ZG
sAbxqFbzpvRj5nFG82ww4UvziyQ1/bAEVim3Zt/LJ8zcQ9dh3ZPFbXTmCXPUg6ocRamBJ2riGe0P
IboNUyfkSX3wrDBRMizNrlU7+KJPdh4cU2WH+qNsPK37srxieKMr6PmhH8EcCUOaY4JtWNopJL4k
dWumIBg0N+tGll35zwg7SBOO3QDqTvrphZtcPWVkG0/22HFYE6+vFWxnqp0FckZKicNssConfjwS
LJjQKMhY212pQIdFLVOrTwHilXxPHnhdh6Xlox0ASBmjUiyzmxo8ckltZnlpG0ZsJxNA1Vnuma30
vL6AC9cylNGBT0HIh6FvZdyzp2WVVLE0lRX2gi7fTDPxCv9z3cL1PUnLXMioqMqvfIXQCIemk2sF
7wpiRGCJ6EPw04RD5kpN/j5McYe4GPDYca4/2OXdTLfNmVf1HIKRv8Dd3AK2b9zG/rPp20P8UOTH
UeZMWi+UfwHJFDVkxLhjKBrh0pgp+mqWVPhSYWRAXvZVVDQ7ziZbJ6Ej5whH45cYpI++ycvqrlcW
WsWwC1488M4pIhMtZqQ7rakiP24jpzd/qIrrd/tBfe94KuGLhlBmR8WNIKyzt1vkS0rXFMhQy+5t
1H/49S7oXmp5P+ec43y9G+HRH0PstdUUCdHSAZmBVL8B2GuNo7e+Ga8TfHA1gh6GFtgwfs/2oxq1
n4u21ZFLjYe5vdNzTwhf62BbDYdSPgQNp4C4tHDn5ph9WAR53NUdzKXlhAGc3TzVnh+9C+O2jXk0
Bou2oAcMfCTkgUHOebkN+xljD4gnuPLFlxYqCqo23xdK7Qp1Z5XKyMl4rsMTBXOIqMKCVwP/pb/m
7IRpQhsHBb0PhyGzCNkMxrPPmya6Du7fgBFc7OjrqarG3CBF3EOrekiQzRe/tOmhio/h5MS8QLu0
5yhJGCUVJiD0ZtZNkqosBwwCVqR73Y9Q9r9f33OLwQhXB1523/GPWapOhBBqWcWlXeRgAXmW/a9A
PSnxLpsSK+HVWpd2Ac7of8aYYITabth1KS5EY1atCDBccq9hLoiIu4b3Pl/aAmCZxuNEQeILIajL
LdAOxpBrIRauqmIrrT0zaSwt5KVEi1YUBck1pa3BXXVpJawLDV3atLRN4X6CnJBsPggA/q5/oqWd
hkTlPyPMqhnVICDSwsiMw1nsmuhrlvaixBtuXvw4aOkjK0YtFyR/l77kZdmQJIIZA/oSmSgIW1QV
GksNxnfS6Tdy4GfuumOLFimVH8KdKCpsLzbUwhxqD7ib/OwnTSQaYlfCThhKgGu8dVOLa/ifKcBP
Lp3r1bxt4qLAdpi2TbKrQHBhakheOWYW98OZGea46r5Wdd0AM37q6v2PLnwoo5d1TxYXDX0SgoYW
IZixv/TEjEO1BuljacvyfR9vWm0vmj4mE2w94oSGRWcQfIB/BnXO1aRoqPrloGRwZgDGq5wUO06z
txEUV+sOLX6aMzP038+CdZoNhh5TMwk4AtPYHiN3kkAWVHC6MEuhFG+w/9yhC3tmJ9JJKksJ7GDE
bqd0xks+B//y+c9MMCcVxeMgR8OltPvgQYtOkXma/5qtHynVuRfM529Us6s0upEbKdmEwaFLvCrI
7FAtrJ5bOKDb9bLqcmGMfcDUZjo0lQpjXY45Jm1oUFMFB6H2DpEOpyWZ28+qU+kdMMdFv01m8/9v
PdmsQSex31cB7CO8dhgxVz2/4VX8ObtcY97OctpHiVHCRlpjui88iWAcI+q/hPA/G0NjYmulFwMI
JWFEChyzdXtjo8l7witdLYYGggIZtJ0AXmJBJ4o4haEEKkwIcHz5uVVNbp/ep35gk4SXzy3UbLE1
zmwxWz2UhmgkPWzJnrTp9tFtcVs8o8u1JTOER0ckD3fdljyth4rFb0VAtYzFoiy0zDKGKoGCCikR
XsUnpXLT7BfhRXD6u6+2/JkJGkXOokQcpK1i+PBLz1+M/HOUPhLT7o1HA9N8Io+VYqESRlfxj0PU
4TNrftimQOvCoRJ09OCv+5EfaovcCF7kmJ7yc331lrfHH2NMoCW9kIIEDq/pWlAsJeocCHKBdRlj
LZ+Fxrmlvp/ma+tIf8yZZ0k7NloTwpg4bTNXtAHdtgOX3Pb7epvszGfBMt3ebfeCh3H7h8jBxPy6
t7wPyWzQJgh6CA5gacNa2wJU0I+v2jR4kvJDLm96+R9eHOcfkgnLgP8ldaDCmpyrnymZMIYvq5i7
l3brXvF2DEukRUCjBUAh1rUN3Np/AksFARJpjrdj5xT6tsAcWBpufZFwlpM6sPI9WeDnLI2hVuqw
C+j/S2/GO3N80oBMLvTOEkzMkqBdU9WcDITzDVmyrcKfmzBIYLQb6k0m35cAtmemJzc/hqywsuFr
fXE54YWFgohzUiUiDS85OG8nkoF0vXxIBcLxireUTIiRhVaDHi3MiMWXFttlu8ewEqqP25DOBUA/
jvPpeG4xQSZIy1AYFdjzpxvS3hbFk1w9rq8c/clru4MJLX2VlpVJTczD4zh9KtO/lLHOztcVKtjw
Ax0yCXicjO3LPIEr2IytUgrvAyC6Jl07RPmpTAMHGne8E3c19Ugzrj8xWmECSW3IoA+OYFpXixcl
645xGhwImfYpROZrU7RnkFoXku5q3Pme5f2PLJ/geYTmK83PzoJo7ndZp7S4jGIB01vilxiHXggy
TWn2nayOb+aCxyS3uFeQQEDKD49mhW2jK3OijmlMT5w2uHo1uLkEob6ER2O7eBWdmZEvHVMhtG3G
E9YUNEabzDDseohOfSQ7mfIrNBtvfXcuQJTwCc86r8w66nj5RWqGiqv/LoRW9J7d67vqpt6CsV7e
4Qbax6Ml/Yh3vI794vc7s8u4qdet0osh7EoglmuhkGt2HuZGanG25OI16TkHfXlV/zSYmfQIsmRz
IwtoMPvFiwA8r/HaFA4kmxTe3UqPM3vcaUVepU8RSEIxl7umN1o3A3xlR1A1HgXzgMN/H9f6TR+G
vK2yFC3PbTHHTxIg0SzmOAOjnHhhAMG1+27eoqrjmoIVQLRxbIx/WMdzk/QnnR07NQvKKo3gXpP+
zoyD0P0e2+ck9O1QUJz1rbm0Q+jjGoJ5QKaiQ3hpqu76dkw7GjiTDfGtMHqXjaM/FRtZBi8vT2tj
uRtwZo7ZkFlBlLIDtwiqYmh5qLuUMigY9wZQRrN5NArwDv3qdJ3j5OJ2ObPK7sswbUmp0E8IRNPo
9ZBKTQBY0eXt+mIuBa/zxWQuVqUgcdKijmUXw3si2mJ4l0ycPG/poqP1eWiToW1osPoTaBJhbrpC
fCwwZdaX/gPyBc6FwzPB3KV5IZRG0dZID0r/iM6OWzW8h+LiQqlozIh4KWKah9ngKCpVUQ5uTVsB
G6sU/mjE0Yo1e/1rLB7c/4xcTSahEBYZzYjgR6bpfW6fIjPcRSj4jp+N8BhH0r2R5ByTi0sHJCqa
ulBbN9lxmxyQCsNv8HWS6b0279TSWXdpcSOf/X3m04xiPvUCTRAjXQdrVnSC/FViBYXg+tO/1D4M
tHOBUQAWUWFVu/Wwj4ZIgi/o/IJ7nAiZFXXtvgKf2LpTy5vhP0MqUxrtyJjKiQZDYoknRflqFqkd
86L48sr9McLEORF5E4nw0gUCv8eIhmVAqKl7jkLO8VwAVqLdCXpEFEEArCEsSh0db9noAUe2p3s6
7H7vjF/FXo8tfwOJ39fAG/e5NznJzrfSPQ8BvBjLz2wzwTUXmnYyFPg40WmaANwUYRZhsGwEsZk5
gk8eQtF4La1/vYU7H/JC0OrQMAKOIRgmtqa5FoeYbwPiOnUjiJL398Ae1oUj8GR5l16eQLCrWF7w
RYCWlO6js1sxmfJcz3QTSECtc9Up84R03vhJgO4KGB3UXwAF3GoooMWTfow1HsphyU/ApYA11gFv
vhKx12dxyIcYmCG1qzpHSeXclQZosXYJhP5wiED3GkIRYH1xF+IJBtIwHQAEAqYRWfCjnHf55Eto
jqV+l4Im4XOYQLC0bmMBSCpj6oAW2Ql6o0iKL9e1n7VGzzp0qvRJvct6wLJgrT0YkpHvhWnC83oU
7lCXIgcJ+Yctz/FHLKcAcOl9YkUBhJfigPPcWlpsTAyAzwmSqYCaMj+pnGQxGxX43WtfWvWYBImT
lAFWfbJ83fz7+AP//xhjgmqHNrBY6jA2BiOgS2CZsWW9Bq1oOH2uL/XCjQRL6KTiZYN1Zs9KXqFY
YTbI6+oJjI1piPQ/jSCAIE3CrpoibVOnpmQ1Y/OrHYunddsLUZZOmIIbC9015A5MAMxD32gBWUcA
JCBBC7qjn6MA1/Hmc3lm5MvNpEv5NBcELgKtW8uZpXaBNfAGNReC+cU60mNzFgnafOqKsUWnUJh1
zN2D08UpW8VVC3d9zZa34Z/vxWzDKUahsqHigcHU3BJkjVXuKSWEwQ2MwvNo8Jc2h6YRzOlCNBuo
FcZY2M61nI5wqmua3q4UkH8CFj2+FDnm30Q1/xmlyeQVdR8/i3WXcbAYS0sKNKOB8TsMVZvsbHw7
JhEoWwTAQeeytuK5bu+0tqkcqL829jyPHcfe0tJi5Plb2VbBK47JAOfW7wM1gbcVlE767sVs9p2/
lYKbqOUc76U3ByZQ/zNFmPxiLjJVi1TEN3WEZoakgeu5CN+0VofCof+adPUOsNevqZR3k8h7qF5z
+2ryxbFjrsc5MecgoE8P7ZTdpqd2Y1qRe5dvxtaaA9DzoU3RfPY3NaQ3eQxEC+nAhWnmlOS9XukR
bZ5p050k23J/3zYPcnLMUBCXOCeFZ4vZvGlfSfPYwFYwDse80606BsFv37h9HN7FvemVcs/5rksm
zz8rG9AaDQV21BaBJovveqmwAk06CUUN+lTMH86EWL0m3K0HhKVTghOCUXpwhYIlgLFpxJVRDhRu
0eH/OvRY/WcpSpwp4FwUi76d2WGiKLr4TR8rsGP4g3OTO0WOeffqTkgg9/IPX44yJgIFDkZmAOkv
YykRuqRTNATsokztAMz1AbGq1mlraaupB4M3irjoGc2LsYa4CVmwnK+VmfbdIuzEINpWsy7ZQgW0
15QV062ZmSACi/ybMh3+ntYBU/AYegBxCt6sV0gZpcIEZDQhOS6zE0KgJaVbsfLWt8eic2c26L+f
3Utxkiu+OMDGGJPPtk8OfgQ+YMN/RAK9w5CipQjE+XuTBDJZooR2pIbR6UuTPQhVQaVGkWbSkyDY
ZvCDzLtmeMrQLuQWi5auqHNjTEQpOtkPCUrR6OdCsbf/qUJNIgN+WVQ+UtQ1/eEQaZzxHxo4mEof
BcsjYcJ/qJbppX9lGPViTE0K0rwZpXY/t9GmG/TN+jIuTE7LoEuhg33QVQQRHmNnxkBaU9EkUIYQ
q648QtkTTfJwwjiEIwdfaHGhMiUYjpbxZvGWFtXAtwNwFMcBOsyXHsZijKGTEmddRDdUMMDrHD2L
5KXT9wF5yBVo3cdP684uRTGDUsJg8A91ChZ7DqaCIG4ErKkUyo8dyC66THZDDBnWuWCtm1q8fM9s
sQgOYwwBfUqwrmryM5xyGyrkuQ2A3nMdRG6UFzu5HStLLM2TIQYv68aXcgwDfJiASEpghWW79Wii
9U0n4uI3U3Bd+A8mUiqA5SxTCOy85KB7eMaYszHPmNKMJRjrlS8zgJJL6qTxa1W5I8YZ1/2if+rq
TJz5xVy29dyA1IViMnvpRU4/wGH0D38fbXoggTEohtmgyx0ZiG1glCb+fmNmj1LYf8qZ4PyLCbCe
oU4iSup3GeUsUpZirZgFmnb2kDgpGHTFMuSkBwvUNzjRYMz6fya+//3MRF6KmZgmSN7JqYjs8jju
Em+6q97Ujf6oWx/lb8iXuYXbuIYnDJayW3dwMW4BUoy6OsiEkH9eriHEZ3vImOJaJWJrazmo9k1Q
hW3XjSzdNxS3/D9GmDSh7lPFqGkbRDGfK7LLQJo+GxhKVuxsPGVf68YWd92ZMeamKUZ/qrQcxuRR
sCTU6FReErm4ZiBVA2QaHE9Xs89otERErlHdnALg70D3E9lB+izFDWd/L9sB4QKCAgTp2W+TDQ0O
K0XJGUY4eCJeOG6CwQtHkhpedWzxC0E9D4KWePLDq8ttAFmPJG00hD9TrN0W+gWRo7W/tDKxxPxJ
8R/+/hNRui+MOwDwccUtZM5hqOQEW76cXlsUOQVeEWxp5f4YwBjkpTtTNRtZasCAPnwQOFGRfci7
Mng2mJMTosvd5DFsTPrGjO8V7RaJ9vo6LV2A524w56YUOxFdKJgY+mMY22qzKztHbThhmucIc2C0
HI/tToGVWmk2UG3aTED2ZW3trjuzdPGcFXbYlzsRQG8/0CAgQ/HcsELzOQG4ONG/cvP3uqVFh/6U
kAhd1rOIGpvdhNQalkofnCiVb2e6lzachG+xHHnuD5MPVRiOnMBCjtstmu81Q4B2F65tKNjpavLc
Sy0Ug0Eg30/o/YIVaG57Ky+iTZrGt3U18n4Mb3GZjD4V0yZX6fO92wsn83G67x3JSlRLIpbpiTt/
Ozm5Gz8brwZniy4mTufLwESOSdUaeYqx2CPUUQbM6EZzsUkrFLuKcD+qqoXg5YEfAnoN/wBBvCgc
MKc8xBu3UylYNIhuxvGzAmHi4IKAbQLFifS4vqf+Fz8N1L1kvAgRtC43VV21xVRRvCMmuPxdOinZ
BjXDN5IFu7gakaylnWYnWvxYmOZerKZys/4DFiI0Hk94PeGOxowa+yDtDT9UCuCswB4b4nR+DYWB
3WVrg6f2+5gX3JbchTlVB2wBJX30Mi7dBTNqbOoxygdGKNyqEvJirUXNK7JbAZN/oKGk4kOT2Fji
lG7XPV04vhemmeObqnXb1Ck8zaSbuHTT6gU6S+smFo4LTAAdq9AKM4aSLr3L9dKPRgoAiav7uHME
1Y3Njd8fWoXTIFj0BWLCmK1BtdJgkXJUMkuLCJax17fytA+Ll3h4+gdfzkzQfOgs2qWCHiR+BBN5
5MbdTQVKUGF053Fr8kTb6MIz+TwG+/44w6zaXA/mmJT4MG0CXZ/9VL6PAUYrPtf9oQfpygpGrOgA
ta5J7Es6/T+kXdmSpLiS/SLMEDuvAmLJjMh9f8Eqa2EVOwj4+jnU3LkVocRCVjXW3S9dZuXhwt3l
8uUcpgytls249HJKBup6xTc96A8alSHXr72lgUGGV7sB1GlgDAgunaE5nZfxYtvH6Sp6mG4SAA4q
+2jPIK2XdVxX8tJTaV8GUku3UmNFRY/sEG/TQ3WIN8nROaibaDtvzW2zlS3UrwrE2r6rLlCVX4YX
7Kxo4tmGei44TAb0HzsucaM168YH+o+EL5MLmZa4I+khQVXuhvHgtHsW+petYf0jncgQ0ixHmW0e
DpAx3c/+dJMDD+RHE0yb8DX+UDb/8N5b2LgBoITgtyAOnTsT0P60YV5a0xFTRwxJurmHNJxJMq41
RzqRIlb67arX1YrjAdEbbyAzY9p1kb528/by0a3dGKdShJMzQtYrcQJdUpeCR46W43WebpQUhGQ3
xXx/WdiaKSwoHah0Yy/XFH3J6QGTAegiTJFPjYaamwVO+bmKAxsLrZLTWxPlwJyJTRa8WBEeptLJ
THQHYajMdmjvTulHL5s8XvtADkCsf6/t61i4PTeDauRgnisGzK/EPxrdd4pN0mLHWAbWsjYqoJ3I
EQ0hwv6wxjHWBqzAgGyioAXP/LN6Z4ZBDnqLSjb2s3pyf9QS2wJVljCzAXilp7YYha8AurqMiUs8
ViZEOz87t3PBB9gs9xF/rPkubx/SaP/3xnZ6bMKLRSlz8BNiytkjJhQoN5MWY09fYmZr4ROpHka/
YNCYKxbcB5R2QO+vYWZjxP127q4nVTa6tOahaLKjfAW4dBdx9PyoTCcemAYkcS+udTxWRg/EQlsN
ldu0dO+N+NPRmeTk1hIfQEYve09Ao9DF7nqHhx6PlpJCDdqLbqippjyYeUTNSaGJKQHckAkTLKHW
MdqWk+XFVwQlEAWn8aqd081Egl4GrriclJg0nOolWMQyCuhky4bsMN6ogNtutZKGacCY34YdNlvu
FDw5/8EIT45ysZ+TvKvh2TANHd5/mLu9ygr3rQP2hm7EsrmXNSOBjaAJtZAdYobpXM4w4ykeKbgs
RsxGa9lLDc5NjJrbe5LswljykFw/x/8KE4uRZcem0tYgrIriHc8L7Or3O7cL94lRUMWef2oW6Kkd
RZVtF65G3D9aiggmsZpyK102WEoTpN/18xiB/yYBw6qsv/aVLgnAtifn+Zsq5uS79SGC7rCoyLXq
W0yMhqqtibtkOtjVGDBV91M1vh2dd9UK/dJ5Rsq2TVuNdha/1aqnaDTQUk2o2g//EjgX9H2gCqMO
92UoU1dyvbLhm6MV7VqQf7Kk+1XPjSQtWPVK9BkcExNLMCchrpEWg/a6gpvaUp/a8LHTb5tiO/+I
ptd/8A8NKS9ZYP2/IDJwtx6Uekb8zFLDm1D+cG1srstGlVa1OUkGBG3qvGVxbUCKamX3+C1elqcP
ITDPWF5edUSWe6zf2CfyhJg2l/OMUIbbDUUcjTbqjzn+KEfmqb2xQdfzOJPpKVSf7bbxrLyWFFtW
neREuBDlslEZ8izCvaep+bVjPjI1fMzieWPjZP/+47mgvPoNKKQCHeQ86EQs60O9hKSyPjAbBFuH
2A4ui1gtMaC1B0tcIKcBaHwuI6nQ9rBHFbef872fnqLYpiPWvGLjpofBjCnV0kcHeJuXxa5d66dS
F4M6cX88cCfXjiEVYwRlp3oWtiMuS1j5SlAIJSKMh6vosi8J0omEGuML+EhwMGPUnjMdj69Ejz77
0cS4UiebY1uxfwxcGiCYgactuMznwvhkzVbXwv4V8gM4CL41ZXulmHzHbKmefr+s2UpqdyZMMH57
jIgWcwgDF3Y/gizTppxL+pOrp3eikGDjeTXPOhlQmpkx5DVrz1r+kGGXPVZ+XNZl5aY700W4vnmr
qG2Ff71EG58BFbCxO8wbubXfOO5x6vXniBeBJZ3vlh2hYBzWrLkDXzasFDR5LQyUsBJw7vvLuq3Y
+Jlugmc5Th+RqoFuEWBQmFNT3snm4mR6CG7UY2BrzCPokY76NXZzsF3kQpFcEodWkp8zTZY/P/Gl
uHCRjyy7EcA0s7oDOLbHRlv8iZod80qJTayfG9BqAQ+N/Fh89nWMMNNtEdwBV+vr7XWdyGpOv3v5
QqIKhf4rQnzx5ZXSFqMCEeZG32GNNQCXOS2ulecb9Za/RwfMLT9h/uZYbcMgA+37J/uVyX7E2iV2
9iOEoGG2jbOsgKAyFNOeU5ccRtMD5pQN6hUgEvTEQ2vWkoldD1V/VBeiR+wOSkdKSM1rk7b6PWPv
1XgY4pFGoySISD6kLQQRfUyytl7KrtZCSj1tHUX2dF8PH3+UWX7BiWGWCiAdWneRgJeGw+kYBTzd
sgzjfeDdJlsuY0qRnZ4QOBK0MceZQSCILrDVOs93Cc+8PvG5/nE5eqy79h/VhOjBC5c1TIUkkL5M
Pap6hBZEVg1dejOX/ECIH7VRtF2fIMFQJ0xH+1by2hQfHXZoB/WjSP1Jo4MMNU5mFEIswZomNhgM
6KWTlz78kJYqZecm5EykHsBrNOLv79z4mzLxHbAeXzswE1/+PGt506n3ioRvnVXFw7wYdxUZWErc
ACWujYDCCzDv+GgVfqFdmTJIv7Vu55lQIWQkjTWy3kIghqE7+yRQK0p2xXWyR/wwNDChKk+IIUXn
X1Z2NRsAVDnQ800Me4sLeHaGzCfUINbhkZ8wda+jUGEr320sDV2WtGod/5X0pZbdkERlfQ9JU4ON
y6akVfsvfnUiQTjC0rb7Xl3usgaY6/bw3Yw2kQzNbfW+PJEhxlinbtNGh22Y+bvlPs7RDUYTRtD/
2TomyCVHthqSFsIiG1sOC1f1eQwkCrdrrL7Dh7V7naBb4/hje+iT20rZXv44q651IkkISaqb9n1m
LNGifVBN31QDt5JFpHUD+KONEJH0SEvKmUMbriBhGgJF74JCC0jV0Zp4JTjaGZbVdIxbvmTsvQRB
fC/xbNkvEAIUAFyRW3fQsi1/WPp37L1cPsXVO+vkFIUANefuHLJx0bB4ifiDS0Dodxf2cFyftWCP
q2QrDRIDETlkzbkIjSKGQhGALG3VC2ePR8BNjL1B1oqSiRKcy+KNNvdksUUUjpTle70l09uQXZmy
tppMkuBiOvbouN0ukriCQenrRIk90lJr/D7KhitWox8g4zEvDQRhFADPHayeJ0CAL+0B1XlVOtDZ
WZ+dedfKxsFXvetEjOhdWpK30VKpme1v2Fob+MEKJXXFVdM+ESE4V+cMpLeXlyN3HuPu12TsL5u2
TAXBdcy0tgDcjpPSChBIZZGv9ls9/PX/EyL4z2TUDh+Wc9IGC8SfDKAcWz16+38JEW931jRphzoB
3qW4h1ItmBWT2okMw1JyXmLZoBn01GiXMhaxn2PjI4m2uQyA7yvnNqgD0R3+P+t1BEcBZ2WdZ4sm
NqHuDgCz5u2HdgdepztyU/vpK8BM/byjht8enqOOFjWtrxVJSF111pPfIDwEagcTyM6S8wF8wzOH
l2SovaY8ZMmBYNP48pdbDa8nshYfOHkSKIkWZ3YNWVH1LQSL6VznL2qq+z1Xg851/bpmG9Ni75el
So9ZCBJxWBYE1yPSzg05ECwa03kDbq5fzEu5b+3nbXkIr5ugeFE399Fne/VyWf5qxnGitRA8uo5Y
+by8mSP+YVTPCsgghsba5ISgwWQ5tMiyRHLQy1/55e1wIlIIJmU8hNxZkpyuAoFSTN0wADYhVWSb
WzInEYKKbRUNGRfVtGnvgJiSv0opXWQihJDSNbOh4s6Hfbobe3wo8k/pasNvkJkLxyXewhOAAEt3
hhrpofXKLXlIKMbk7pCENrMfHc1tQbzqVduED+mr9apSvtNues/1n/Ut85msCiDRWGw/1IWjTH30
++M95f2d2z4YieSyWReBjZGlzYm3g2AfXa7zWl08YgLbe5zusvAZG76XzX49sPyRIdhGb2nhSBzI
SPLpOWEdTUZjk40hraryvTBkcymrXoaBFMA5AuYf9anz2FI3YMZjOpIOG2tMQMmkbr8ZmsSvq6s4
3auyHv56hQiNbwPj2Vj6EteMmFW0bGQTKr0P7QsmtGEiyQGLfSZld8ZNK2vKrXr0iTjhqmhC7J9O
NtRL1HdjunLqfVx6zNlf/mZr8FbgEfujlXAbAA+jcHgJrZSdcz8F6jG50ks/f60+Gkr24Ce/yu5M
Lwwui101xxOpwr1gZjkG/AtI7fQD5hnV8TVWJJotYeKLi2NrkKABAPB48SXGm1yzWISmRo71ZHVH
sqAFRrA2+m20NeyRztnrP+h0IlCI+k2vKZmuQKfcmbSDhZTYC3sTwzjqJAPrWj2+E1GCN89OlaXj
jHnA3s3u5yL2ksi+zkfJnveqBZ5IEfxZg+u2UQ8pVr51dPAv3DH1xpQtwqyhwWKA98+HEuO9BQaa
0V2GG+fIx8Z6rjbUim/qKhjLF1BDOsk11uqS8HpoH6YUsEMb95/e0vaygwlMsgUb+zyUcAPA2Nxa
GmDoTOnjwZw+LFl0XLXHExnCaeoYVTBM9CCW93qs+4x92t23bg5I+KM2gloGSbD68U7ECafaKlGn
NiFUMow3c/pOtCfLvZYW3lbfMODmA/qYgZabiBrsTLlZFsu3a6fRG+rPOJTY4KqlnwgQTo0bsZFU
NgQ03TZjV4D4k5Iart0jKA8B83i5utCZP//4QB9QYidCoNWnsnio4u7KNTGPM/epedVhje4mUkFa
pBkt210OGGufCPAtDmYEge0BtvdzwdpYjKZbjAgY1oNt32MKcdSuM1kFZe0EdXCD6IBjwTyvOCsD
FkqlqmN9cS/ND4G5F5kz6OH17WVlViwBc45YzkYjB2Uvsb3QghlASRwz91RsvwM+LVQpcD3/gRjm
TIpwbwxubY+9BSlAermrKmCX1/kG9DuPLVo1Fno1l5VaOTvMg+iAg1pQ20AHcf6FgLCcG85o557d
x0HZtN/1bvQsRZW0ZlbF6Ci06wu6yxcWJhskB8DMcXJvSKu3YsDaDGnuXCm+1donAvMjlhphbLA5
wd7sxGKmESu5FzqFGTh1lj6oVvw2Z1EaJHp/YGF1k6XWa4lhXzrM1jGMmE7Vbq7pGNbuPmtNGc7b
EliFS3pZ7tXxm2zTwu7w+QEzsyLJXMcMm7cx5aDYyOYbs/NIdsXcp8vfcsXbgJWAAYQFKVEF6cW5
qAKL6HGbpczDhgyWKPoo9MICdzSZshA3dat0sn7Y2nljGvd/aTFAFSeEYBIypdFJy7x+GAeqpla7
7aqylaxTrMGUWCYWpeF6QBLAhz1XTJ3bsCkntH6reKupV0MTxO6xUDxWb6PcR8Fh26hXVtXQ1vge
OkFsvMfNPuzvEhlW8BqA2tkvEY44S6MkSseeedlLuzykms/ar0EK+7PfZqhA7uODeRcHTtDvrBsZ
uOKaJWkY31pmOEGUJ+IzDYMG3I3FkpbJfu6WMy06i1Ab71UP3KcxXY7/skWtilywHIH6A8/9/WA4
KW7Eox3VBWHMG8eN21+BqRv/fUym5lWyta61Bpf1GzfyP7KE14CRWENqGZA1AZKfxbtiSGmbeOp8
082+rt9PQDhqlOCygtqaz5xKFeKfFUZp2Y45EJNYtmDvjXZ61EjZfoShMx2dLtFvSWiZP0M+OtUm
6vq2oLmlhvtIJcM9n/ICTVmNgEtbGdW9S4Zm8NqmxfRFpfek8HLFJd/jNrICnkS4ojpsWI001/Rq
F2ZJ9BwXxpT7tdJhLyQcTEnzaU07WMyCkGyb2B8THpBmjaka04G5KukyNr0D1XYSvbizRMxi9WKM
A/c0cORMIEUAn+ncP12e1xMBtjqo1Mm2GcnGaeNgCnXJx1o1ERBXYRMOI4zLg/hcTmRaQ8sb3Il8
AmhCwHhs/lKGps/oFGppuHGTPgyAcNk95AiBtjcUqFTSKGOxrEP5e5xLVFlXcWtinhrAH+LQyDyl
g6n3oBbRNwCfDvfEB/YeHYPvxI8w1N/fR4F+ZU9Uyanm0PQq3YNjPWA7YKrtx+spKLY97YNH7VA/
Ft4/7HVjd/y/P04cN9FJyRVl4T2ZTZCN64+9u8ePjI0tt4/FIJn3Xvv4p8IEG+MRApaynAQARDSN
cqVRfxLgvjz0SpK/X3bXL/cNRniRhCMGgrIKi2KCoREQFiQsKmEAqv5qT+19i8zl70VoJsEYpArY
IRRCzm1MHXk/utmEvKvqLQ/APJ2nRLLl67XG+tkXEoJdxWbbYssXsu6bOCDXWuD4A+Y6KNYaNsVN
GKj+r8t6yT6TEOimRMnKOlsMNnrojH1FtmEmObo1UIszrYR72jBLq2o5ZNiPb0kw7wc/+8Ba0O2B
eHfz7i6kLKbGIdnoQbS5rJ30QIXQYM5u09YaRPe/7Kf5bbj9BGb5FijfV3dsO3pZ9Q95My6qhbIW
gHi2eDNqlY716B6XcW7+Gos7rb+WkjqvfjGUDVQsHwPX6HdWdHL59m6ZJrxBMqua0zbjKsW0BNq1
svHitV07IBe5LjBVlu1YR7AMLe8zrf9tGUlJp8n4jIrvrM8PWosQNeU/GmJ7xEg9k2W7GbypUZZI
gMvIIuJLND1JkoWvl+VqRxp9MU4w0wVgT31VXYVvTBe7znWeKtvQNB7VxsmpqibXo5ko73aaPzDS
WwHgKRWJIa9dm4DcxJHgVrPwMhJigFPwTF8S6VT/2ZGAY/CwnneWbJJCJkYIAmGf1pxUEJOVN2Hq
V+GxT/EFZCBV6x8YzOAYRLKQxonXc8/zLGnrjHlRZqebAWQ6qZse0ml6cvvXuMiPTd57tZq89pay
KfJ5b2pvEvdcqUBY+slPWP78xJYJSeOIGfgJduTHT05F05jmv6agDm41hb5yP3okE2337n7gNJXc
UGtZ7EIauoDI2Q7gR86FD1HLBsNEZtkZINJ7gbHRsdw2yQ8mG2NeVfNEkhAAdQ1ccNWSwzad6bvZ
Wxz3NBtVGqP4lfR8X4Vc0vX4ciMCFh9PPtChgrkNC2uCbko0DY2+5K+ojIyUZePkN73xD+0blFYQ
6zCvD2TYLw4xJUanqgVOEC3c7HlEb0CdfYmNrAwHgilUXVb0HaAdiJsw2BqxjVpBdqdGwC+9GqeX
3tk088EB/DoI/Ijt2zJImrW1oDOZi4ue2GWUhKCodCFTA2NtmfkEoab6Nug3eripNX+2buPamxCJ
lLda83Kgr5Wq37G9Ve7dUlaLWb0/AcWz4O/iHQ+M9vNf4xbtUr1d8tvyOnKpafwMx3tQPykh5dqj
FQKUMyAgIm1uzewaPYwQgCr1Vd8HFX/Pk6BMJbfqWoAysAxiuaA3dL9gL7tjiTpKjueDqf6c27fK
sgHe7QBaSbp1uSoJu70G1iF16wv+r+2GUdxYkNQGuV/ujC3Shw3QFg8DRkJ35uaNU7KxbxPq3ii0
3faAVaGl9x4HAJPyHDpekyDbFzcO+C/ornubkGQML/M2pPeVHx7j4OWyra5dzSYs1XANdOW+JIl9
1rajaXCkb3jzwXLm5M6RwQCtywDGGdHxLsaL59wY2sQpe+xxM6+YzJ1t1ke7JDuFtJLguFK0txBD
lsIKaqgIJudieJaXUe6itsLbwk3ozIl6OwBL/KpRa+brTafeD73WX7GpUy1vYnHxevks1191tg0d
QcUNIxMuf1y0SoMyGR6pOxDQ9HT8HC3fbDbY8y+oLkk11k4VhMEgDAKaMTgqhDuXpF1vh9mApxHf
uPpHwaiqyLZz1m6BUxnCkWaYoq7jeXGbyJ9tmmk7LQcMebkBPo4l2/pYmwRBa+KPRsKdg8ZxEacR
NEoavDAhrqYAl31/K7eMRoBNKLc2iGNzDxXlw+xdmT+mnYx2be0SsgFbCihIQCyhynluQz2A51Ej
xE9oZjhDr6U07VOJmax+uBMZSwQ5jdRMGXGJQ0boYDkSTORkr7Xxp81aWdHriyRngQWBQaro+sDv
hAONVcWwhmQovDm0twmJPM1mftbOm8t2/0UMvA4IMTB4DPnp+OdcIRBXJ7PVw/GUeh8N72q4ZbKw
umaIpyKErKuu9AlFcoio8fBSwsNsBQmGPwYV+zsOaBCCf9DopEwrRCy9zvTWaRZxg+YZzD3GoxlM
yfxwWcyqVidiBBfua4wfdzXcC1D/YHCym4YWyqvVPrnKvpLuKy5/m/g0Oa09C86sRYk2GxzSUGno
8rc5smnMnpE7x9Vr5wRlqVLnp1rvwe9AL+u5GIAo+dSrBANBz9hWogKXTP7UljdWdzvORzW9TR4v
i1k7zlMxgpEwh9dYiYOCYfYYtQbNS681fPBbz8YWWbNEqbXrBuAH+oLzYwLcVXBjYxgLLRqwOtu8
MTS+Y6q9p1fhwxTRfxjAADioiuKnhrwC+LXn/tWYnQX6UEhSzWsn3ebavfUPSP+nIn7fbCcxSZv0
pub18oX468x/aK1PGo/JVrdXo+sfRb6UGhIt03sORTq19LS+pUA6u2wCa6EIezDAv7EW8pIvhGVZ
hd6CSZBq6AcTEBEMqzmy7unah//dPFVRjEbNVPAjd0SgbTGvgj46GgjbGRAKDK8jrYroWG27IvNT
LolHq5nFqUwhkltFRiwUjRFiI9DuFocuagB/ca2yDZ+8NroB9QMG/C+f5YrXLvcHdoB1FbztYsld
6aK0wQIjXhRYERsWPF/2M50wjNN86jJAs98dPSFEQBje9LhCTACaCTYOzoWoT5oQPRPP8IZHblDG
6IRFhpfkutvrG3Y1e8WDm1NA1dV37t7d9gV1fYumgdF6snf2WhHu9OdYywvvxB+sMgT6lALdi4Oz
tbziKQqyY7ijyjG+1q+SR/Xh8llLBQo3TsQBmV6m0D+xKPaTqONH993OhqjxJfTyfbX9IZG4mOmF
E7e0cxVnzkJ9yCCRYw6cKjTzxqt0czej2l+A7DmTeObak/DsSAW3iXvOsQ0PeQC9P+iHefBcmtGS
FreGp34rbyL6ajX+DT4xFulbhFNJliI9YsGHirgprbb8/QPaY6ttYGPW5nt09Yq2Rmijd05BwSPZ
ylmxa6CzoVYFJH4XIUl8EphR3hf2AFyQ3sR0IBA5LGegUxYMtrXpzB8OkN25+VahZORGMd6jGxTs
aeb+0tP5yFDF7NudMR5c+7FT95bzEPVFoDS5bwPpVLZ79dXfl5/qOqgF20h+xdipJu5UzQw/NW+D
hD8Q9o7yxaDilT7+vGx7y0mfmR6IeSywtyHDVoHQKBZhWhd8Mm1s5V5flnhLzEZHs3yuJEHzy12w
SHHNpXmEm/NL/ALGV2UVCSY1AO01X7Vl+zy6GljtC+v579WxNUsDzZ6OYRqx7DzoXQj6ETQN1Tj6
xlDRnbXIuyziS2oDXRYEZTSuMbBDxJHgolP0HHU/tKaq90l/7GZQYaEtEEW0SF5M6x9ODkV/lEuw
SK7ZIhiaXlRTNpsNOkdJ82KS6ODEzYsb/TWU+/JIhkug/gDmuy+dhyYBWAxwnphHcqSe/EkvOi8y
HxRD92ZdMpu2ZGOCyWHQCfj/ZEFLRJ/jPNolIRvcKTcQ7RyUn34pxGfzXT++XP5Ma1IsAJwCZw8p
IYzvXMpkcpRNS3Mp/I33qf4JkIFjVTh+bc2Sy/lrowGHB8YuVDIX08bcyrmo2ogsVtgQhW6RP/ZX
g442/M4td4pxTUxvnAMLZbaUv6f2Nca7/15PFHIwu2GiZwxc0HPhbg9ih2pgBUihSi+2t7azR1WG
ojMnEbQSKRzw6qIuhb0/4M8I16KjJ3nlThCEUXhvSvubMTLuL+uyLgIPfgyiaKCFEHTRSrWJDQCu
e/UU7dH0A9zJUH2/LGPNLpYdOIwuoFoDBLvz84piUGQaIfDwZvPTQSHUfm9q7Hn9Na85bAKfRIXl
wdIxKyGI6dOMu1aD0zKuy9o9MsP2gZck+SYrcfVMivDMQieL6ySBlKYC8FLSgATQ+MEKJqlvrZ4Z
KjELXx6q6OLqdJeYqVsOEBNZb0nxOeYhrVtfCsD0+9EhRgak1v+RgyB+fmiV1ZVmyiEnL1pfqbfz
+KGXV3Os0djKqOnelHiV114uQ6NdCenw3T9yBdPWajePhnCRa3QBAB68YnBpmjvBMBrU0B9UjIX9
tRWCdYWYGJMEDiiqpOeaFmOYdGMHMlbELhBIlTTpOA31l1AGX7Hy6c4ECZmWhZVSok8Q1Oo5e7QT
Xdtj+qS8nprqIwM/j0SvlZN0MSWIaUzTBuaTOE7WK0B7IjqCRFtlL4Cu9ruo7ynQC2iqFkcdxagQ
K/5/f5ZgOkaFEHey82UeKbMJKGTSvvD00QKO9UCH2HcL0CbWkpHBFW9DhP9NlrNcK2JVOxl4Uzs2
Qge6O1cOK2JqEXSRdFuG07f20U6LhYJ1uJNaDTyDRhMqn4n2NLj3OqhGG11ycms311lVUrgkxzBG
r5pBUDgXfpbNQD3ftHZgTV5lXZEMj+jYqxW/BRZJP18n+t8O8C6PWmBB4NMhMzTFSc8CfCgLQlPh
udhOJUoWaJMREK18uGwgX7LpczHiHmxo9CRXcoiJYuT14QfX60dDLf1OI7uyklnJqrTlhlxG49AX
Fp/PYz0q3JmhFL6XWpXXqvGZJD+jofVjpPOXVVu5McFXg8YeGo54q//+wCePY6K0KuY3oZqeFHcK
0w92/e2yhFWjP5EgBJBanZqIuZBgp4NXRAOdSfcAGsPNZTGripgmcMdAN4tpLOHUuqSY2AC+Wa91
onvVHh/1RPL+Wzd2F3zIFp5ULgjPzmNumeB/s9KEsY/hQ7hMupZPNqpSRkWdx6IIwBZoG0f7pwpq
sYJ128sKrvk0KGfBULLkHpq4BlcYbR2aE+igUuc2RdGw4N+TPgjVWeLTaxFYX3jSoaYDOiDBpRuT
caIlGBJNdfuIjSd/LC0aThl13Xw7OIQmTHbHfF2Gg4OBrxfQjDhYG7y65yebz7wouGEUQPbXX41o
3FvgbP+wc/266sxj0beWNxvxk9XYDwkfOTWzmOwbg6tXIav3ptHom6qr0Vki+vPlU18kCxkFHmkY
dwI+LZqA4pJKU5mEJxMKDQ0nVG89YElH9Qa8ZiGGGCf3qY8ldrz2mcGxo9tLRAM6qJj3gbohsZqo
8FCRpmH/adubopq9RDYWt6rYiRwh83NqO1acUkGBfXjuxruh2Ksm9ooxjeseSbWp+D/cfQAvBrTw
4j3oyJ1/4gTGq4Q8RmrugD0G1WkFDFJtQyTWuxZtTsUsx3sSz4yuS1vi4Pgs947bJe2w2+a4T5eN
Ys1FMGGHz7TYqyY2yZykZcztk8Ij400YH1kDZhF756qbrgji6V8O7kSY8KFitSlblqeIOoZK6/pa
S7YtYJova/R1mWHxQBtKLQP1mNoRMlj029FxAaelV9ctNWOdcgsltQFdLD6me60MNyY3GqrUPTXT
zCMYxjOLY4ZV8QGbl0PNaW3+MmsZHMialSKdRNnCxN2kiSU3hPmQpzEedEVn+1jigIf/yqp2W5Ln
YvaU8lgx//JJrBmQbWL1CMmna8Dvzw2ospUOMz85vm3N0l2t5oaX6fF4LPXc+hdROHdk7y4g/sUr
y4AdhYUL5cpmProTxmlG9cmy+eNljb4WSyHDhhQso2FAHYnuuUoYsLCYuryK5sLc2ln8PHTJsR1+
TuEPnfO9E3cxNXvVw+zII0nGwAShmK9oKshgeyJ5cK4lN6euI0T6rI1abPzAdSaMUti9VwCaIS4P
XfKsDf8SSf84jiE8BgfAGfA8gqiIvFfObszuG+2prvaXT3c1Xp9IERzHcnk2tiakuM7erV6n6hZ7
ZAOXXP5rfrCgzCPg4HGE3sr5JzSifEgThldYpEe+2/9UtQTlw1e7BTaYkmyIrnrOJEtE11xhgad1
QbGJ94roCklaaqyxEXmQxQduXtO0AeCajN/gN+aDeMWeilkyu5OQ3RHAPyouxCio/z73mTlgC6VN
ujQYTHt6NABuEG5ADFSYFA2nnvkVcYdviFXcn1wSAYfAGXLFQ0pAygdHU7qXsSfJMp/WujaWWBqY
2hRjeM1tSvuTTbP7MFhNXqESQJzHNEzd+9ECyOTAwva9xt+CQREMJr3ltTNuu7iMsk2kGEOHriBg
2WjcoTF533BUunw4bQuE/LQGAZKmq9mGx6NeBJxzo93YbW6BeGLW/baxq7sqrGdGkzRvctpXne3Z
o1ltagwmsKgDckhrlAVaYnFfuWiW8frGbToyU8saix9Kbydvk5qhuZPYmImlgNvDq2o00Hkp2jrq
PSOtNOsqG2zd1+xIfeT1MKbH3pisOxIzdwyA5cWjwB61/BZcKb2PWfHIorGBHXMjxzAZ0EvU8CWu
3NE+xgzDJYBs0e1b0rBmH0eNvRnTAdlB6ES4C+rWYSq0T+1nntYAzOn7Id+Spis3zHCqYpO6XYu2
cGLwawy6jt9CNU57j49KBdJUrcolkXTNCU9NSIhwzcxncLzDPRjam21404cPNoo+TvZ02dm/9m4R
StFVWYhF8H4HXc+5rbapasRkKTBO421R7gBEnaqbqX4G4j+t0uvQ3uvK7rLMVS88ESlkNKMztHah
oCLSYK6/0uoY5YnqPqrm98tyVs8QDWLMJmB+ED5/rprb1vNQ5JDTjc2OYy2nrNPnVLceqp5LPtf6
Mf6RJY4ojFPBE7KUgmdrR5xPdbrvjMSbnG9GFcxz0Gb3aSNbP1p5ZCzrp2iEYMAJmYSIM4UBuKjB
xDmKdO4xqu9KfmzG71H8bSq91NxMcNjkCX5OgVihVR0tNT/J3rr88/Ixf43k579COz9mbBg7YRfj
VwwZdlPDx2bK/EIdvTD2efUaJ17SSt6tXw0IEnUT4yZ44aP8LtxQhQnMiiTuCjDCmV5VKxsjcfY8
lIlZKb5CDjI1tEcttOnETlPIB6vK5xI3IbceDXe4T4a42XWxe2Xp6H4yLeNerOOR1yXNPilB8wvC
E0diWl/zCyAKINHBkByoqb80Pmcnc6tkqcQmbXtELhtvQ+b0fjcBddedJ1RjzVj7+6iwaG4tlBjI
nPEDzr9pSDDqTjIIZfVL4v7M4onqDb6k8q6wb8N0A1iSaZb1bVY/64lQ41yoysI8agwY0mjOu5RY
b138P6Rd2XLbsLL8IlZxJ/EKLlosy1tsx3lhxU7Mfd8Afv1tpu49kSBeseLz7ERDAANgMNPT3ftl
o69EHgt7FYObSxAoSKCHXcx6yGg2C0ooEEG6CQzh+bEh33JEG/md3Tp64+XtbR6sYc4vz6LZJsqI
85Ti7hVcFsKfPekbuGyb/27aFBo0xyDgANT9vr4ZF+fwxI6wGQNCSp5ZGFvT7svsvcs9ZXy4bmJe
hvPo5nwogm80UAAFhglD6ZqHSS4pgyLMdQtrkyU4gq22lhEVGEQKUD5uil0a2w8WRBnQP7ViavHw
OpmveT5PQrW8shOUWDCYwr6TrF9Sa9KJgQc3oIFyGJWAtp26YnJpdNhRc5MHpB8hH3dukmh1z0Yb
GWa106HbecfjYzGgWW+NInDJFU7siN2pY9RqXI5gJ1KKG1MpvM7M3CkL3euLtWZG9GyWDXovw0wP
ijiCtrIob9wqXyUnmD1XdDucRBa6FqCkjPDhfNqA/6ti2UbWtYrHCUWUMdB9FSzXnLK00/JbNNch
Z2bX0jGW48HTGl78sMd8uFFbQIDp2AAc9u8jBxZFwUriXMZddP5F1UAqEsvAcYYmcF9NnrVOWI+B
11fK73+3dDr2eW5OvNTSGh3PBIzdDoanMlB+tZbuWuXKs3ppL5xaETa2UrRTxQOspDW+kg4U1CUI
D+oHoB0ieULo+R1l+y+My0bCCZmQOXgSLIZVnFaRihR3HNuBn9SysS8B+0JtM1vTllk6tdBkOENg
cJEi2D2fQghhd2E5m+p77dAE5X1cmM710SxeLKiG4SmFcFpFZ+O5jShIk26SUeeoIeMUNqAB2qry
tht8kB0r5F41I9r1K41pS6cJpg/wdqS7EAIKNiWJQJGLIbltsJBaSudkE9/luu6ZRbeyWpdJQjDk
IU0/Iy5hTYRgWSmpmylWC1QUczpJ7jSEVDHfGvW2GPdF83x9NhcHdmJNyBJa+dhNeQ5rEdLGdrHR
5A55lZaWa4SGl32bkKrFjYxImiDKQxv9+bJJUwN953lc3JAh7dL5GsndGADgrpWcxFLckb+Ce8Hh
NbsNMssPEr7iOUtjxQcgjQwU1ew951+Q52UVMjQGgTug9YP8o7cjNwfYXSbxyhou7fEZbwYWIoLM
tUh6LBXQfCQSIOEk0YbvMp/GhgajYkFquNXtn6XJ2zsjDkd046M8iecgYsQvfIKNurSOoxPgKtFj
0Y1hF8ChzZCWu8Ee/Rm7290b9kFLdiOLqWU1Kwf1kuOi/ANqQh0XIqoy59NrmyFT2iyGIqP9cwLX
onSfA4DfguzRYm7YrpHdL0TsWEu8S2afQvlOWE21Lit0cdUziNyub2qu25CQbiLIWOhJ7GnIgmy6
zm6DlVEuPlcscGTIMtjn0N4o3JBGPGCgqYXsaxFQTRvRVPNUE8qKHwa/i9O7Sr8zzc1Ud/71nTpP
n3gzo19ynlmcPxcNpYpt9Xo4mggIpZ+SDrlVZEeKcOXNt5DzVea+NeQoDDDroX3xfBFNwK9VA6BT
x1Ij2vBNWd6z5MHMkVPbROZWbg+q6k+x7oyIpZQ3ZHOuj/Jyj+IVNlOvoGIH6KGoMJy2TJpSK+8c
lvmJ5BbBfdq6I1kZ5poVYQ1tg+kRy2aoYbo1+GdH7pPCDckaQG/NjBBQ2JVVcEXJOqdSh24nt/GH
NBT1a5EmvxUQaK3s+DVrwtLlWWcTYLk7tL58mtwj8Tez3Wdr3BSXNzwWCP0bCCRQ70GT3LmDGFZr
k4gnuAHDSPP0ygxdncdr6NPFsZxYmf9+EorFjIByP0s7iMrabt7bG9wbeSDNrA3+dYe7PLXm8aDl
wESGB/kdIWIpszwGEgSW0KqMtnNH6p0g/9nBNcgdpIdX3HvNmnDdTnofIeyGR7Cmu9GCoaV11SIt
OyidD9oqTs0Ruow53pcrx9byhP4dpnBaQnnC0kiIYTb8qcpRjO8JLSb0Ea1Bey6vPuBrcTaiFVBD
1VaEOerW0HdFjK1V2AE1Ows9ZSh4q5KXAt8O7jM3t4kzatn235cRTEpg5NP/oKQF569jPUyRc+6Q
hTwCTRw1T6GyC/P3qOK0SayVSGIhBp1H+dfcvEtO/LMsOnWQB5iDDJ+XGkcLlP2lvA20e2N8jmM/
R4VqrXtiyXdObQo7b6jAZpBlsBl2OJ71XYGCADOOZujJ1oO91qe1cM/NQwTR3wxhMHEinw+RMajb
20bZOSR+NmRwmWxaaZcWIU20g6IChQ6CKNu1AD+/vpKXrHQzQvvEsLj3xzowpQqGh6A4yM2PBAFT
9VxLrSNlE/jxsD80acc7iHyZ1QZYV7c0+s2Qa5s2Aqk0WKWDKnHlQvNN8ERd/7h50OeX8Pm3CadF
V7dhoUnw7gmtVmrwWJjfE7Zi4zKwgQ1lvuJRtcMLQLDRNI0Z4FmN2DDqGmBFwKbeRiPQhWbWe7wv
jmhHW6P6uKSOmCf9xKhwMA25NckshHoKt8rnhI0bK+rdqhhpHJc+suLOABqOpH6rwFiTGJ9aOt3q
ynMmQz7EGtzC4K6uTXjxFZvrE77shicfJhxcshn2DA0oHUCWYESUXtV+OwybjH/oANIUoxdWt1a+
H/rddbuLCw0OSB08AgSHirAIRVKzKIFuDgo2xdawuq1qQ9C2qNaGNxeTLxwKPEVIkKLKDvbu810G
TvscdCjY1EPDAanJgA4fvA497kZHqKKr3/SodAcrfeBTtGJ76SZXTkwLZ5g+gl2XzGdYbw77uK53
mrF2GSzP4t/RCWdIMappX6VYPNIxqB7qOEJQ79LXwAHLR8bJUIQjA1GxrCYcQ6nREummW3BqfMZb
UGoemm2xLWznXn2yKRkp2o22/PErrvJ3kIKrVAWyZBmoSYG1Alk5SbzMbL2R5ysx6+LFejJGYYda
Qdtb7Xyx2vHOmHy7fCS4etJD0ruNvO3Th/9uVOK+64gGllJMaaa47XhrmgeT/bpuYsUBxQbLJAlG
Us3hsVR+Y9rdahC5+PszZAy9RfLcY3S+t7RWR7AK6XGg+u+6Bo+0r8QcOlio0I4NqVwx1DHzobSy
FmdEJ6eHMTWppiRPRvXN1KttY2Y3A2vfr8/Y7EoXp8WJRcEH6tyUa4Iio2NykPY4XLqvpa1R/gq6
FWdb3LgnhoTVH4kcphAZgOy8fddDWlzvIQ6xxhu4OBpg+jRbRrrrgskrHScp0bUaB9CI6y3P2E7m
WUkjGRmT2kGOb2W9lmJgEMLNNGggw7gowut9GQRl3syD2rb6q624JvG7f+/pwE0KQWiEvsDcIm19
7nUSuktD28TUhSgENOiuSICAGczWUcIt+k+pVPpfcIq/BkVtlKgrQSM5wmBdbmz12DReV/6W7W+K
ufvvDAmv5lCy65DV88igLmd2Loe2a/quKg6ZVtKtf4qDoqOjDxxsRCjIIpksTGJu8TDkUYeQDzAv
B3TIe9NhvslpvI3pQNOdcTv6x2T/dh+4xOm/P7U3vZvdGJvaLyim3EE//sqWuKSmQYh08k0iLqwC
FK7RzLZ1prvvkhfutW13Uz5krxC6vZmOyWu8m7yHVKbGfX0TuuCAgJjk9QVYyM7gE2babfTWEbyv
hBVI0W2lAUHaOhz9BHttw9y5+k8Hp/NAxX2vUXUTrTAqXfZsz8M+same+zPPAmgh2bD5Hk4OVHZf
5Xt+L3+v3TeUMFzuKLRxo71+g1nfGiset4C9ODcuhEcj0RJCigED3s88WqUXcCfdSM7oj/fGBs/Y
Q3aEeujaPM/udeF+J2MWQqMQz9ugSmEWvCFu7Rm03KcAsjvtx6H+pt/ZVHLNW8uVXXVTrxxSf+i/
r9kWbq0OGC6Za5hvcDX7E32x7pj//mjS3jddZS/fy3fE0Ta6y2n6+tT7iNCTteHP18i1TxDCqaHo
mtEM8AnqrabAxTrvcaLMl5w/W6/w8+/Vxtpr3qpkz+K8z22eyHKC9F2MhsGJxNtwwLxbFPq5oE8D
/xIdvms+xD/92KluEhTzaVI7uR+A8mLl5bkUL2gn1sVVbzPIFQA25QQq8B6DpxL+BQtIjmM/oR8D
7QqCO1dSFsOdGTRTssQB+6iTrDIcLE0hIM94sGP6oPAhuI9SZGMSyzDRQg/Irbc4pLt3eM7NR/FS
0d/hLvzGabTrnezFXpvApQv21LbgN3qraJMSwDZJB2ipOWHhRkgdALC/cg4uDxIeYst/Wo+FeZzx
5Wk9wZDW0+mD0NYx7vKfIfgrjIeMGo0TO4NTviFBMlK+WT2VlqIj0AL+x7zgKGMdx7nJ5jnm1Phg
39PbBHrnkI8DMovaTvpTw0Mjv/u1MuqltyLaOzBiHUUAyCKcn8RJNyRBPaKZhCgvVoZS8W/TOgzp
t1R9SQw3SveDvjLRi3feqUkh4ETb5hhBH6R1mpimD8MWBP13UGe+qXbpdjSoqVHlaKS4gNAxDZaS
xIPaS/QMLofrQ19YbwNvY3RPI0eLp7Jw7wVNm0esBskOM59LVNVyVFk2yCnaoFzqayCKVuwtLDAy
27O+DHrC0Z4r2FNVbhemUjcOWAOHDSMgvNODZMBDKFtjpVw4dNAxNcvJINFmGGJPSBZX8aDLbeOg
dO/bFf8J+PlKNLU4mhMTwiIW8YBQ24AJpa1pVwLWMd4NfHN9iRb2PvpnZh4CRNczK8C5c5p1n2hx
BSOThlRomHo9hpP6efB23c5S6hWGkBiz8GZQLlo7QiXXWqnvGmdU9gzhIQGwVYdQKg0lSLzt7Oy2
ip6u21xaIxtQIl0DUBwgemFsoZZUSTr0DXoEc78Iql1mNf51E0t5Lgzrrw31fP4mIzKLLIWNtALr
FsShtQYVxop2mt907sRpOLlR50fhP7cJaajYohcJ7dMKHizCUVqRooqJDe4ojQMr9ztmT2X/eX1s
i66hAzWBNTNQORVMyKzkBR+GxumqbzWBhIEG7fMEN+zLdTtLfg6Exn/sCMdyVMSgR+lgp6zQe3PU
+yOAGtdNLKAYMF3gOkRaHAzfaHA4XybJijMWyLP35eXDlASz8EX50kxaD1pZPdzycJqg31IVh1KJ
dg3R3ghkNdxiCvPH65/yB/gkRGn4FEAMgDEA4lGcVkUvtEBJWeMMGQsziqaF9mUso/Deylj1wfWC
qcDiV1ZOiWmk7tAW9jFKI8gA9FJaox85Kbb48XJTpNbMqIW45MDsdrRoQ8wQzADTdB8SqAXEUsU2
cdnVhyoKu2fDlM2GZmMFEnc5NOL7gunGrxAI2teOq6hzMm4BzjoqlQsxsP4hDlIFDtxQprLEiTo1
uSv7OWUVVNymag1UXpny8nOMJDyabFuVvRCF6XulqPFyrpVe3at9b68psP6hnBXmD0QZALmBEVi3
0ER6vpSj1E3cRpOHU5iSY5fPmGKvZLk/kWnbol9V49DQS+L30PiU6+4JIoE0UpNXXBhodwRDFVgo
i+ZHCtyM3o4QI1FQTRv+uVEdzPsop6lID8+M8oK7ZSCUkmsDa6x28Q26Q2hZsj2zXq+70sL1emZl
3sAn1ax4sovekGGFtNV4hIRbE9HIBv8llc142slFmz6mMtmEFhpaKzbeXze/uG/nHl7kTGSwlgjn
A4iJyxCYQ9y2yDJmCvhQpeIQhOEXrkEsNXD84NyAAwnhE5BbuVklU+NEvXVXyQO6gDI0sOmrul0L
cRr5Q/9jAYxs4Zl+Pp1TrYyDlc/nHeGmR/oM1SluQloJJGBPTYigcQJIzlEzZaSm3aIBvC/Cb9fn
dOHMnYFH842COwtMH+ffUA88qSHKi3MK8dLQfzbQG9INj63pia/ZEa6tpizySrMaxBZq5hOzPshG
8AIGk/1Ipn9H/GgYDO58kHxAzlUkI4wCVmXJ7KZNiXSh9pRUUBdHI+n4zELu//v8ndoSxqUHEd6i
HLbAuEGajRF1t3J4yKw11dOl+VNQX0JAj3Qh+HrO1ykZcMJPIXwljlTouaoInQ2pVT6J2YOI2zSK
5+vjWghliII3moxzFAe1KDpUsDSewKuPrZ6Dl14bH/NxLVG2sJ3PTMxDPjlNhk6vCSc4V0eAsxJN
8YkCOpah/cLRiOZXdKcgaoG8hTBzYWwrJZ+3s968N2gJYsFTsobzX6BuwA+fGBHcIA8jowXfZePU
1p+6iwxqkvR7Ie8U5VnLNobNgN1wxu7Ykw0Ie6+v1UIaBsbx5pHRwKmCTf58IidI/xXgxENIbbbU
0rcjpOnG8JgiGRq57bBG/rJ0C4DOBvBI5A5wIwr3YT5At4s3s8tX4y5I9I3C2A9gKm7KcDjMJAvy
pO8MbXy5PsoljwQ8UYckA1gAcVyej7IKQik1W4wyYdDbU8sjlDf+/eSfwc//MSEEhuiBzTVzdhVD
jh8GOX9Mopnwck3zYcnxsVoQIJ07UAwRGYjcVTpZfYGzsCHuVELCvpp2JOfu9QmzlvwCLyBEA3Nf
1gUAuraQkVX1snH6SKlLmhEsGG0gmufKedoY/hAZpm8PNXuCuPdwrLIsdTO1DvCPJHwkBXK/49SS
o1alCetqi6J1r3Rlo5E4ugWT9N6QMu1WQgLUyya12oARLaxoIMvsEAzWtNdBUvrKJjWBkgwJ6tcu
ILlnR2hXoaApjg9j20wPRB+rb21Cpv0ArJs7dNVkgwPEBGlROXX4r1pVJZAHNrXcoCGSGx+aATYs
r1RLENgVCnFDFgX39qjWuCtVa/QznQGAXenDRqsZSagKfm6UVKL7ZtBiX1bqYCcVwS4tJXVnSYan
VJMGEgyL+9NYEcDUCL8Dz9IEImhJPxhoFmpolPVl7mlFKj9ozASTXc50bcundnrhjankdLSS6l6b
UB+nGYu6gPKkyDzbiIZvLGPKpq/z9E0KY8XhfWwCcyQFAD5dX/GlNy/wVAgqcNBBukJ8gKpEaovM
wsNwRqQe4qCujv3YdDvQHOovgLYFCW2KnrmVxOwjJN2TgrKEDyvbaOmuAuYVeRiEFiqeBuc7FYLC
4NKS8BVdItOSD6DjeNJsj7cr8eAciImB+akd4UTABGqc5ci+2Ogbtya/JClkCd16fBoGe2Vq18Yk
HA0FUIZDlyJ+kfOY9hAzBAdPlnv1Wpfjoh0F7MYmHlsAjglneR+STlNbjEnrIrcs3Ma4rXQbrQTb
666ydJqeeoqwRhlqatVoYI0Qfx0AU35Mi34l07N0T8z82sgoaegoEXHeI55xrY4MLBB+ijP1EIEF
rh7vhcqXsvK9BK13kNi7ylwr3y65xUw0Ak4B4L1VEZJDyCgN2jyFhXIAjUEphVRFujHJtijNfcEt
Tm0JKbO8T1huDZjGygJzSd9nuS+Z8rcuq5tHUNdqX9lZJ9G64PFhXvMW/YS4oEjwbuL1S0NAv9om
s+lYWo/XXWTZFf8+DQSX51BPqyE8OYe2qZuHtDFTr1K/BYDOXzd0eR8CizkzQc208sjVzX8/CQRL
9AoMkRa1QOUUNDBrx9BeQT24ch1e3obnVubhnljJmkKXUwYrcvLRKl7bu3X0YaQeh3RIkqwYW0jT
nVsTH5ESa3ILAmSOBOwun2Fa97LlxkPv9qBZK11QPPtW9xKH/85kfG5Y8Ei1r2XJyDHMrt+oyQ3L
fjOw7VxfsLWpFCLADoLqSl7DBoHy5fR9zHf5tLGDwmssgP7NlQD+8hw5G9GfwvPJwhm8iSG0DGu5
7Um9B24JGYwVQbKb1MHh5IZJKwfXQsbn3KJwCFc2OE9i9PKDSz1gVN3nGa0O3Q3xMgpiGx8KvZrz
yP1n8JXtQRZGrRXvmXfW+cV2bl89d1WDTEFUpRixlHZeCJBfV/jXV/DyjJwtzORSaBnSwDl+bmHo
pZmiKGmRz3rpo51Fbrr6Jco80Hv8d4bmoZ4uHpPqMg9gqOJ+Hf2a5H3BIBzh9uYa/8LlcXU+JOEU
MYcRtR8dluTyo0TCxHIyRKxluZIHX14bdJ5AbR0pRhHMxRO042VmCh2BVqG5nTq2vrs+Zcu7668F
YQejS1idbBPeN4EphsfQNUCbTWDph6GUaBYaLlKvP66b/FMwv/S4vzaFHY0wNSLgfWmdGH0nqQpi
szwrak9GRWtrtZWu0VqXtIlmKBGAFhDc2LZUNzd5noHOq4gl7V3tp/ajZ6V0aHSbHeSRVT/0Lsoe
B4C3buMYz1ZqkyHe5lPbuUkFOHbdd/ZnNoIWpucyf0fxIQJ/BANkIdUk4nAQmdPUDMNt2FmBn3eG
VlK7IumtNYTDrcXBwRzLJqqJXXfbggNYpbzUmVsTLf4YbF7tkGo2tpPV6r8juU4cdUzz2jER8Sca
e5KR8d6ktfGkMYls9VI1vEaK70sSr73PFzcbKLiwz8DnDDLR8z0gFarV9GqBfmTlTa8pl9BVp1E9
PbBV3Z7LlCI2wYkp4doxm5HYkgS6fxCW7kwpQbgFwr03CUKminWTRhWVdeBOnevus3RCIy8OEjVk
WeYk9PkA635MpELHnkA4Tps283mRIqHY7xqj2ERhsuU52Jg7+fW62aV5RYBpaUjxoRtG7FcuhsHq
uY0+76DFZrceBjDHwUHa9yQgtzLYYa+bWwpTTs0JR1kQWYYkM5jDG3AEUWprPyfdmubk0uY/NSKc
YlZjk6kc5t718neB2grqMdlD3SgQKLpRgzWGuIUyFeTncAWg3gZRcGBfz1cuBjNmxUgF3kkQ+WbB
z9GmFZISqJKm47ce+68FrQmoignvQMHw/oUJRRp/tg7crVhSzCS9SuwS4D1L/YXquhNPr129crIt
zueJDWHR6tzQGqQxsWgROOenzRiqrjV3fbyp/S997fW26CLgr5izLroJUrzz6bS1tAyNETu90DQq
g71Jf2dGuRIPLd1AqEX9nxGRLTgddVmHrDXC5bJ9iQrDLxrifWVl/poQAiCzmqSilzCOtoq9yJZo
zYElHn5dt/L/BMn/uXXEkfBgshqzxa1ThJ5UbXQ20Rw0Xob2vZYpgXBf+WyhQXFY22RLyzRf4P97
h18wFvFIUfsSoUIRTFRhEg1wJKbWF86LUytCFCdZWTGVKU7FmnuGgXbBwY+C31+ZQg37Bw3OMxXH
PNST+CqsiZ4WHEb65CmcNvL4PBmbFL3UQbjJY19q35voOV57sS3tKnAF/seqcKPpklq2DYPVoP0Z
g5NISVx9uJGGnZY+pavqaYvLdWJNuNQyKwZvrgZrkvQWax96Sui0enPOLn0RAZ0YEe4wzsokDAiM
JNVD0N+p5MjAptOXe44cOhjokPIbQzet1oj2ly6x0xtbWMAqIlk2dbixrSaAngBz8jhC0i48Nhb/
abX5FwJ/JCxUJJ9x5AIec+4vROtIHCc4DwflpUsd1Uxw7CauXeEVM6zR5i25yakxwU20TpvUMoUx
MjwFIAoE2fMIUYusdA1rF3UryZElN0GQNQuDoRXxIvkJqpTKCpQZEItUdAjaggRCjEW6cmnN3yz6
yakVYVcncmKURotLqyTHIO3wztik6n3y7zRuULY+GYzwQIPyHcjEJpgJp2KbdeiIGnraaLZfpSrt
rYIW7E5WOvf6cbI2hcJtibbwkIz9bFV9I/2n2u3VNW7jtfkTHDAG3rVVFZjoO4BJkGqPaGWrb6zQ
b1rl8QvDQXca1InA1oZU8bmzFxa6YAcdQN0RngAB7v2oG29NvIYQWRwSmWkQcOWjP1owU3VlwpUe
Zgw83cBqQe77Sv/UQmjRMra5PqSF4wJwUkg74JJH37QmTF+TxKBkm/PQhr29A48u2F+OEL6h160s
hBhnVoSNW3C9BA0l8oxZs63ALNeshWULLwYYALoZ/DwWmEsF9+Ymj3kazIlM0DbkiQXSft0v+29T
Y4C0UPqI2py2drDSo7BwHiG1rs70kyb0D0RgLIGahBY2ADvUFqImOaDM1B+sKqIJVBIPlZE8XJ/G
Bcc4syfeKSHYqgIJ9iSQDvU0acttlu+mNl0Z10K/B9DiJwMT4s4iMs2sRRcwSKV3FYqvqtOZm7T1
UvKCephaFzRLtyzZGFMPziMbj8A1CouFk+P0C0R6MzyMjLFS8QWc32acU9XepsX2+nQulLfOhimC
IPKwx+toXr9U4l4AbVA9IXO/2aFFK39qJV6P0yRSxqcST56VLfH/GIc4wgwuMdAZdn6YoGQ78VEF
8FJD0GgAJiPZfha/FvpTCy1tMLOi85Mm0orZxY0ySzL8r1XhbJGqTB1lC7gPq/eV0C1UoPhaX643
AN5VILlI15o6lhfyr0HBZ8dAK3JpwjAb8Fvad4Q59aocw0KWAp3aQOagXwgIArFCw3UrqMIKWFIF
FeYjODyYCymewAugzOMyIE0pxOF7IHahqW3okwngbvnvLceoQ8KdILoAqBfCofPlzE1QdgLu3KD5
AEo8IUrH0zEqf1732KXT+tSI4DNSBqT6NMzQwTp0AAjJ1I2MRjTLGVdpGNZMCY7SyaRpghkEYjIv
RBNc9RAbr1H1xLoNYSkdKy9Lb6PsXZM3U78Ff9akoWcfZM5v14e8dOadDlnwny4Ga1DW4DskAIcq
7aWQORQ+QHmNmul1S0ueis4/PLWhygICLeEOSVE2MqJaxYg1w+GlD/IQp1prmlzoLIOfnFgRQqKI
VFGmZ7CSGLmrtC7j77a8H+SbqN4Exg0AfH6gHuL0VrEc1r8Z6Wcwvbdrqh3zrAlR59lXCN7KK1ke
u17B4RN7FrRSxtLpa4N2kD81G+Qt1/DLi3MLalQQzuoK+DuECwUgtCCTLNibJlK5WWugvmOpP43O
WHsla0uxhoLHK6rEoG7EOp5vxCypo5l2EKEAnXvomGtQVMyclKZHwPZ2E6290Yv3fUKzz2bL/fiQ
vP6uvPxOPcaussFl9po50UHeVu4X/Ovvh4kUU8ilztSg+LDafkqDiGrTLl0r6C7tWoCoQHM34yUu
Ws8nDaDvrNBm/eyXGhKqLNl2fG9MnqLWK9tlaZ5PTQlnUcyJwiYNw+laT0bdIlXXyoJrFoQjKK+7
bEwnWChzDj63mqZr1aTFS/h0EMLpkjCWx/oAE3GyM5qbSPfG/GckbxPd66V90B6Uf+dtBZAUNJLg
myamfSEG2jdFzhNl9gLdl22vjg9kzcRC6+xsA3i1GdiMhgFhdwc6ut+iBF5Q0nrf+u2GELf9iDev
3O39iuZu4IABl1Go07Xb0pNWEopLR/apecEzpBIwdT4PMZ6RQzinERlb+j6evmIHsf4sSWIDlSYc
2LY5ykkbY5ggt49NV0/ezfLOUJ/+fdvOL4r/szJ76UlGTFalEUK/sJIAfWRKWxMKDm3vXzeyAPgE
OJYA4gRxYnXWjjm3MqpZbw0l8vTEzo+SvGkYo/ZLEL70E9WM8iYl9zns67ZPMvTorOzlJfMgIUcK
WLfwhLogsM64GUaAtaLzlt21+ugy68GKXg32oRbf0HQfTW5r7m1sCu0OigXXx76wzef0kT2jq2dJ
Q2GbQy0gbQBAQ6+fLP2yqxqcjcbwBRtQCTLQxYi3Lh5s59PbA1LYcWIid1oNoL7lhm+A2+b6OBbu
VMABkapH6IDqg8ifJI+KmTZD1DlGZNMphjCAThv7s4+9FhRCsb3iMgu77MyccHSZEc/leII5aUz8
QLJvNYnRZkBMb7Dt9ZH9uZqEcGHuHQYfF0gv0QIq3KmRDdxVQMCYMu7Bk+GPTuCWUF2iqdvvy82A
nmJaeu/QGqbG4+CAeBN9maH7kbvpAZKAFJKzK4NfmuuTDxLvUolk+jjNfHaQ5lXj39yKXBzZERpv
h/C2avgXHsSYAB0IBxWdXooYGw6hUepWAXuKQgkFwY/uYtQf7fdoS1L6Nua0tGi6Rhy7QEeBIvWJ
WeHsUQEwhdPC7EvuMRlKbrTfoA2VBjv9Pj5MWzQh3ICMjRKP/ECKPqc/ye5nuw0AcqWh374f56ZL
HwRP3nWHWIpi8WEWKEHxdJ2Jic/3U9jFMmqV+LDgWfKrQ+h2H31NbTc4hJ7S0IqC/c7Jd8kXtvGp
WfXcbBBmkjJpMBu26ADWBmq/Xh/YHx3aS0//OzDhHNbk0RhqCxbYx+BqW92Lj+Ux+d4+x07wZCAH
TMMn/Tv6/CjgCO4+8lL6+V9+grDoeZUaYRaCPghEBLT3unfloLvl831++/FW3Rqb8TVwsNKSa1PD
5TdrJBRLaKWztRWiB6KGIWqrmAJpe8vu8k/bKbeGubV3H9/LjZxQqCdIP/Qn+4lsrAdOf10f/oKy
2+zzf1dgPvdO7luwdamJHmP4xt2d7Zib4V1xITpLw4cPBfQqnac5DaMrJCt/MIEX644eYhXGcRuJ
JxxJq7jKJ/BU9oHXVr6hxsiOZ+j7dlEYlbtbKdyjdCgnjt058o848thaIWDxDtYskB/JIHCWAX44
HzivrApiapj3qcPjWutoKkPSTrYdvd5o2q4kc795CIWzvDhO9rFae/8uXSizaiTGD4w/qJHO7UtM
nUq9h/3RuLETN0x2BUGvzlq37JoZYQ+PJjoOWxnrG0g4wuryoCrmBwiUH5UuWMFW/eEsv1hVdFpC
REa10LQgDCkqok4xZl8id4HTuRBXebC9bMe+gaVoo22HG/Yo3RafT8YvRB0+rhK/Bb8Jc9rXtV21
fGKefIow7CZprTGUMLspuBvcAW9gPE0TP3cgxs4cdL+odNjI/rS3disbaiE7Nsc86L1S0NaD5MX5
ujKuyJGigzmXdNyZLLaRVAJ1DywtyycaxfwOCVYwz2qe2o7OdeNLsR1S4zr8Ci/xi1JGJjVaXXNs
KzW8DeTfQ/B4/ffnbxcX2ERvN1pV0f2L4PV8bDI3yBjOF6QaoWuOhlVphT5TQtCctHlYe9etzb8m
WIOaLuI7pKYVpHyFmYQCeFRYMmq6eZvRTiJPdWM7MXpy7fjHUK1l4eeg6po14SBsAqUxw3jGXhWh
U2SQ7XSCwHJL8zEdW5q2t7q24irLFpF4sUDzjWK8MD5gdvQibXHgodvcaxu8E/XXJM9pj6bHsf/M
ghAqUGtFtaViA+TJsMvxyELyVqzdJHoydGg4BFFZ57TGUQW/jqoWFFo98rhTM0+aMmdWjwt/Gn1J
m3RXayvx7cK6qqdeJITSSVi3YP+HF2VdB3pb0+9azeP24KSxTnn0dt2LFvcEXBZoz1mnSKwitpYS
jv0Inlm7iwFNRPO7nK28jJfmFFwBIFcAguNPZvx8X4RJyaGxBcq0sgR32VDSKdAoaWwvDcqboSj2
wRhSSY+3VqPTqe2dUsmQRNYc8F6sHcJLBz6wreglxNUCfQ4hpFKHPNRAYgFmZsn2KvY/nH3ZkqU6
ku2vlJ13qkFM4lqfNrsMe4wxY44XLDIiEhBCzCD4+rvIe7pyB0lvuo4dq4esyAxHkssluftaq/Eg
knrMBr6VodxpnGyE4BuoiGq5BQIKfcvbYS+I5pa0cCuTXYDHz4uVfN+2PU7nVybeUhQrzRai1Sm/
HBLau0rDUTj/G2zLwAaisIdqiQmB1XkeJTVIrEQqvlwrn+3+QnNc0kCac9vGN2YB5v2jBdWK886x
1EH3xeZs11uhWalqDZtRnboJug7A+wtOowDcwxs1v5ZQO+aQVGjRnbhZFXNeeladDngWTmMegiph
gPG2Vx6amh0sel9rIHkDEY0MS9cYvq8Md2nrnVqcbz1BzVo203ABqqbI8cXiJUVC2jJ8K4IcZenr
1U6NmKsbSLs0Lle3iYJo+NkPR9v5XPmayRVnIffL5E8B8uTuiboYjwD0Br02q31HXvzsGDZ9IoMx
TAM7vCnFs6pkrkifSv6p0LsV+0tHtY3krTWBf1GMn20VE1TiZUxazD+5r3DLNeJHZF8I2ZuWC0lL
4GZstlabX1zzE5uz54aRaFohIRfq1fwu7jY0OQyK5Tr6ppMFCHVWItNC8PsS7GfW4qHXlcjBoabb
+bOoi2LvNKRaCTkLTvXFyOwcM5JeifKpbTLpwDsWJZ5l3lZW4qGStGmMv9G8Bmso+0EUeYJLz52G
NXYmR5yaTqIGNhkB2H7SkuS+yelmYLggaGsavtP3z9z01KI5udGJm+LaprGunTo20c9bEA752chL
QVpy3h2X1wpdQwZuPSDpnkUDBcoFfc7QzAvZDwbd3vFVVd/Om1hwPozkl4nZ9g+JXoCreXpigRQG
iVHXkpup7UBEvoS2JFGez9tb9AywcIDvA+S52GJfZ06XCRrI8hJDEm6n6Js6vK6SLeWeLtbg0ktn
MLSIf9mauXonwEVQ97Bljzm4K5vi0kms23Z0tkWH7midKHfESGqILAHkLGs+3ITI9wSlGR+A+2PX
Dc2yh/PDX3pjfvmm2c5wIKrbOQm+KczYo57Xr5laXAGn/R72jxkKgGkY+r0SbqHB6Y4GxAXC6J1Y
YPk5/x0LVwJwJ6ho7zcdY+Ix/roMRaSjTbxEax3Ia/ryrW18J33KQHJw3swCP7fxxc7s/Yc8Rhmq
dQ/wmq9wLwqSXei3KGa7hmtu35TLwa+vxyDzozvlYk1KZGmTno6RfB1j53QMnPaTbZJuTfC3oSK0
z/S/M5WnXja7L+TQIGB06rivxVXnmAetNlDaebTb3fm5XFoyZOgnbRQUCQDC/TqcsRY5Sn6wk0Qe
Vbd2lO5zQNhWG0qX8j9w0V+GZtvGMDuZ6C1ctKPvEDjcWkOD7HJoP0Sx2On8BUw70OCVrj40flY/
1aS7aU3nqYCzaiK9YoPqJ062Pz/6xTh18lGzfZOjF0KqMT5KNV1iXxi4mtV0m4FvSgPoR67xdS75
zukczBZVUZRWqQgmux1QRmh82fk5WpPOj2l5RbGa6GQERGTeNdOrUlSSoXOyLLzYLjZhLlwTfWyp
tnIcL0/eL0PTz0+Oq5xZIWiBQGCcig/DHG/s5LalG1P47fCuh/3KUq0Na3YcV1DGTNC1iw2h60gC
uKpTbxWtunLWJKOmX/TbKQziur/mb34K5xnUI80M3chx8lKjAMFVP4M6emM+lbFv0/QINYvzK7aU
pcQtg0DWFg9m8InPTuQ0RBPoTxzFmMmdLKWroTNEJIXLjfwq1SVk3YoNNT/a9ocpPgmQyHh8uapw
fKvNVj5myUdPv2W2qqNJylRkOLrrHrQPYJyDkl4Jwg0jidPd+XEvLempqdmSFmbOKTNgKu2jPe/A
5Je0ezZm3iiJd97Uyqjm4OChLUAzADSCZ2rKZQ4xtUEnO8u+PW9l8W5wMqI5TRa8hud2CDOhwrdt
YjwpOZrnzSZQInC4NsRLNTQF9tZW2ihvdyywwRpTG4abQIL1/Lcs7U5EdQLGH9NC1nl2RlK1b5XS
hBvXYM7leQWGddurHfOib74nmrzrxbh2Zi3dwiDYjiYV0MtpYHP4GhB6XPiqmCKaguruwanaxK1z
xmFUgKxMJ4MfRZp/fpTL6/rL5Ow0DosQcAyASz2bglIpUkYaVEkP2o3OXKsVTl8/jwuOZk1i3tio
IMr5OrpM65XE1jGhWWNdJtGHw9sDUdutGqcBS3/YJsOF2nFt0u5zdU0FYOnODoZngksVcIy/0bpS
jUEasITxYmCbhJnf0m5cqZUsTuWJidnGJ0wyNR8RYFsr3QAhsVM59/N4jXhgqTcH0fXXUGa7XhdY
JT4FcsYv9Pihj2P0V9/WxE9LEFExj6vPCoA05/1kMdSA8BBm0X2PF93XxROlkzl1jUPRavFszMKN
YO3Wzgm6c+MVfMmaqZlLtqYFxLEBUzG1Aok7BBvAlNQ511B4uDk/qsU9rtsapA2hcvgbdUrKpYMS
NqYSt2Bc/AH/B7c9eowfquy7+TfouHHrPrE2DfzkvK+itDb4dLEItUuLohrM9k4MHue1zOJiGDmx
MzsNHbRZ2XzAqIYo20rQiCTFD0etDzJ+6hRt5WBYXq1fUzjz+jzOS8IncKnSBAl3LlP7exP21/Wa
2y/dKk4nb+b1RCRNSiBP63VD4vhlFKao6ze3jd0/R6S/aoc+8SJAeY7cYka04v2Lxn+9y+bUpB26
ulQtg3ETrBhK4Uv5rtSgEkvcvL7jxY9ojYV6+Ubzy+I8WI6m1mWixSspfYOo8YEEBg3Mb0UwbMS3
snBjROitejRXToOlatyXh+HskRH1uH3TYjL7mAc89pVdGBiX/aPxmW3FboAacOtVP1gNUY3zO3Ex
eCK0ILygAfe3RiuAzRKowcAwJZeOBhB06Q92tTa8KXT8dgSdWJmFFgWsrbo2vXsZKCQh+RsNXoYm
caggqlBvj/IgGrYlHhSIok53f36EixvlxPbs+BPgL0oKBbajxjgOHEZUEPgqybZKrN15U4sB4MTU
bBVBKaGyIoIpofRbBZwxZGBumaFhweIucg8P582trd3085O4JouwaLmAOc15KbTbfOqbXtuBa7M3
i50mR9IISVLMHpjvk+I2a3aRfaB/A16DBjUUiFTI/QH7PQuddQM6MJqqCJ3iyBW/Kt5j4+r8bC2f
3+CsNggaGvHfzEbZdEVGCa4iZvMEbrhD3xeV348vo1Jfgvwh6MbiWWj3qVhTul887U4Mz0J1Ugv8
zum0S5Dgc0ovHxFIwKDXoy/KYkXALHMlq73oiCcWZ0E7M2kygFEXh4MK4Ksk9obRFxl2t1o59Yqp
K1M7+fVv2/uXuXn6LBZqDHUEnEWsAUShjd66AUCs88u3ZmN+Eaoq7mTTo93AquE6G7rqoK7lORa9
/WQgszg18MY02hpG2rYAmZVqQgKFBqOt4c6Qr53gi8lPZJtBQ4AuPjS7zvZvWZfaQAZMW8l2+Qhm
8RsWvqDH24juGx1Zs+GJmPuW3RTxvl4r+i5xEwB29cv4bGP3fZOLZILCGhzCrUeDXEbWkwkqE+ly
FF7KC810abdy2iye56AghWAjtMqhzPI1Yo1lYdd5AqNCAXFmDHQDS/yekKAwoZBeW25hMzAQKpvz
vrM82BO7s8HKOqbSmi5LI1p8hgTlPCtyQzoEMn8EBt3ThkcRo+hMH810LS2zanwWd9qa6zY4gZB4
TTvUuC9zcWWb7wM42RL70NrbMvSjaheuvekXfflkzLOoo0RjBPFomFVIUDN6W7aWa4blRrMfz8/u
4jF0YmgWbCA7CArOSaMstuP9gBcQVcRmIjE4b2ZlPD/D+8lpxxqTycKczEgndMtePsUgbFJQBdba
duVyvbZmP39+YixODdR/Sxhj5IdWBFL3wmgfouxbTsRN/UZtN5AB7LBHzg9y+SIIRDdYc21rIgv8
ukPyLAMZVIQbL6Sn3AjMIKmEsDhTtlTPXChR7giHBEZX7Q2VBQYmWhntOw4AHHceB/2zyNYEYP+H
qfj1RbOYWFSASw4V0N9dcQvGl767hjqrKOODORTgedoqSPBbTeBEK5eppSZvxzmZitnFreaFYYpJ
cG0sX6pI3zYWcaW0rq3BAALHDgoQX2rstsmGQ0clKnbq3oyzva7e6Tw+OGZ4X1rfe/oiauKpLYGb
xAcoyDK3J/G2ybXPmldBFKVumWuqC1kIgDHB0tOXa0STi6fxyUBm10LoGKXmYGIgvLvpmn3E3ku0
kxgqiH2H/Xn/WQ6wvxZrFmCrsOiccHowleTYkLs6lFu1uNWaawNvCsVGreD+vMHlzf/L4CyyRpXK
LaOHdxRGCMovZ1erGiCaMjhvZtUL50FUACHbddO+yK6pHZQUBFKZG6loEtqnqZe1rd+Nbq+tprgn
L/t6tzFVdJ6BfAYwNiQkZzNaOOjmIyouwEVyUYfJNjQOFjwez5eWfU+Ri4GWRycuZOZXbeeibLky
8N8nGPa1CaqIdsmJ1vhrQFAscL2iKI0LeAmqqhpJmU2qHo2E+GE5CXAMnp3fVKpXceGN9TdT0X0e
X6vDv8+o+PU7ZscJAcy/jUt8R9yMxQYZAegcylj1DVFdhzmDBjUBwfT5wS+OfVK9BAgIbLdzSvR+
JGmUmjquY84VN3ZReZ/mK1Fm+uzflnfSPoHuKpaYzqa3G2vU7gYAcUKrQGI72qpmHrTUACgnJr4T
XtTAtawE+aVhof1UB5k9nUiQZy6lTLzzvYFhyeHKAiVsNmwi+Xl+6n6/LuMEObEx25fSciL0zRt4
UMWgMoTbrPbprI1iNnPJUPJQTouTxV6HxPJwVfLn84OYPnK+OKeDmPlci8yAoygwYYtrxW5B4BZY
0UVT/9uJz69zNbvA9FgPbdpmniwvdfmRA9CQ3VJ9JQ+/vCLov0CWBdQA1sxKNlh9NHCsSEt6t4k2
abOy5Muz9S8Dc4qKMBnooKYwUAx3VTUVg+PwjnRrJOy/HzGYLWKh/QYU/9Sct09GdoIG62m2wi4C
YaUOLNbojkVoflisFU+RqaQfo1E092PIYmCdeRquvCIWpEHxCWhJQ5M1BbnevGN1ZGDlHsao8apN
fgWY+j56NSMX8szZPuCPpic86+o4fuh3tt8/U2B/mFddgAbtvHcuFM2mzzDoxHuJ82EOOtJLfUSr
TIIGUu6Tg/STV+sFeNZd6GYXae6KwLlXihWji150YnN2G6NKZ8SlA5QdjiOruyf/fr3x65hml66q
UZjGQvz+WL+oip3lPDhr3NGLgeNkCNMQT+7WGSSxFIPChEWvFHMPwSwIR63UhBb3gkOxcy19SvjM
NltHk1G1GGxM9PmReMPzciJpqP990KMJdAwkC8H1gxzq/J2gpq2El08wnc7iWzqm3R0PKVQ1WtqS
7zKN8zV06hRW5zERqVq0Lasa/mfOZg8v+lRvKgXdfZAI19ofkaW6LIfX2x24ROTTeR9fcjf0Gauo
PakmwLCzeURZpez1FjHFkGB7ohZePWLFoxcHBBQjykA2vGJOxWCPKtMzCyewRqQvrGCAjmYFUBGI
8Jq786P5uezzyUOn+yQJC5Dg78tVF4zzuoF3751d8wxZX3B3uPK5v0o9MCCQd7rvN+OV5T6IS+t6
uBmuX1Du3jk7GwBGNK8H579naXZPP2e2mct+VMe4wOdMiyjDHCmtx/MWFsBzJiq+v0Y8289Jnukk
bGBC35hX4SUAczfQEN7ZV9mhfVH87lBcWi54vjHK7EIETbhyv1raiKf2Z+7aQOsBNRzYN8AoxPkF
Ta7CXPFzPLTOj3TJEOR+4azYFoDizjxVMKNXcwOeSqIY3CH7THVrO3WzNfbqxehlwoDhgGDcmHM0
SbvMhhqcy0BVv9IOiM8QLG/W7fnBLO0JFMv/ZWTmGFZsK2UzGTEQVJKbsb/j3SNeIlBgWJN4XfLB
U1MzB8mjUOOjAVM0vLCA5RdttrIyixeGk8HMXAAt/FahdLDQG89ZspPJNe6KWvFQWzuDPef9Suhf
utEjIIMwGeLw6GGcDaiRdZUz08FrO78XOmisiO5W8UdcvBv2ayL251dqcfpOrM0HBxR6j5wQ6vPD
ruTflWIlk784eYB4T1SuMDMvWqR6GvVRh3Bvdk9NdKGrV2mBfIvzYhvPbPDK/v38eBbd++RqNf38
5HAWnTpkdLpasc4ISiS+ETKB9Vh7Ta6ZmXbziZnKzpysL2CGm3vDATxcx01x7Z21tDanh/NsF42l
HilRBqCh6J+64qA6D+fnainknP7+maeNqVZkHcHv1+pd0f3o9QQ80tsuWyt9LEUDguc/bIGv6LdW
12HSG7JU+IAqfa2HVCPZdeqe9jUeRCvhemldTk3N3FmJBTfCEutS6Ehvjqmvx08lTfzzE7dmZfr5
yeorndVA6ApWwDSVaR1k0p8scMz9HSPgHLImCi00P301MrbEsRpnGgr5CEvPNkAaCI2e80YWXQAQ
1v82MnuhVhE6qyKIwXoJEF+jnvgWgNppqrlxe/83LNmAqwEnB/3POZsHKZDtZhpumjakEY3wmsld
qAadWAnWC1VSPOnwrptI5yHf9rNodbI2Mh0SkqBe4XW24ZWm/cgM2zX0sYJ6bu2OyDINGTD/YbSx
6jU0xNKGPbU98z46NHreo0HeI2L0WrO6GR1t5RW+FE/BiAI1UBDj4ZCYfn4yvCgeYwF/mXp0IoSc
VnS+UYMznbUO2uBy8PY2VZj6hFZgPuzblULpkuPjtQiHARmSgbfJV+udTUJ7THBa2Aw3hwiUywW9
CGmz8kBe8kodGYYJ3whukDlNe8sVx8Cpi0MpDAjQeVGX+w3Y6pxyc94pF8fzy9Cc4Lwc8j4upru7
rtYQcdWqsLmDEGqvIsmRYUect7bsmyfmZsURpOjzIctxk7AS6aaJ6kIGdUclDnluQ+QoEVCaRauz
vG6Lce2etHStQCISsCokIiEEMVs6XWihJhOKtAfysIbzrShicJ6WF3FKfEP7aEBfdX60S1H/9KE3
M2g7rTQaMUV9s69ctYkjDyLTYkdK0DF3qJ6Wz+cNLkA9p7fCpLKJcvT0QvrqnYyj/7DugbxDBHqG
5iaoAYRvSTBlWeGWZ7iutQ3UBoEqA9gQPSG+mrdr/Y6LazzpX4I1F8x8KLh8/QgeamNp1EiqsLQ9
hGayzyzqsqrdtARMCDxyu+GGxaAqjD/OD3/Jl08Nz0I5ivElUjwwLCGm1iY7AaRjI1eui0s704YT
aRbSvygrzKZYLZwqtSxcGRR7O4ZgL9lS67s5rq3k5Bvzdy66CsASrlEDqmMzM2nbG0YLRhxPi26s
dPSAvvaSlO86rd53abNLzOHOKl4A7/TGSABOrB2IiFdgFotjdXD6osUTHF7zhKeiEKKgYxb8HQ33
0FLK8sjNqqBYO4OXdqb9y8487ymFWlN02MBjBPumJywoteJ1DFW/gyR5UX4MyVq73tIhQrEJVAPY
B3Tlzg4RY8zQ9C+BZg8THcoA+pjtqhzvQCbDG13PL2XfxR7JldCDeuSaQNNSXEAX9yREA9liFBG+
bhBI0NSsGgDX183vrL/pss+x92S9kf8+jnTqh4fu+iTIjEf6bJTotVeilODpbtGnot4z9lIn72nx
0qrva7QZC+U92DLAdWOioxVXsdmgWC/aAWEOM4qUctttBtS0+o0WX2vmhmobSqCcRJ7I2tN0MYV7
and245AplJhUcLF5qrH5kN6tsqurDX39pjzSKkjqoHpciTKLq2eCB2HCe+K/WXizRo5qzISophzA
XPPCUF1de1PZQ7zGuri0/eiJpVk842af02SyhHueCyG7Qn3rU89Y4xxf6GLC0p3YmblJJG1d0smO
aNApq+06l7vioN82yMj75U0Zeub9+Ui9MrKfR8jJHS7s2V9zmEy0J0DM5k95CkGV7Nt5OwvQPwwN
Ty6oQYNjjswT/GNt52BmlkhebS1P22n3m9yDVBi91l6ju9Fj2/IGpA+9O76cN7x0FJ3aJV+3eMNB
qp7THl5Zf4+6PSjkImdz3gSZfsf8iDi1Mdtxncr1PFVgo9tw4pLH8hD6ck/3tR/e5fda7wtPB1We
6Udv3Duiad77O8/a0y+Y7T3ObEVXOGZ3JOQmHdUNCK88Cw0dI73pymr/c8D/8S7/T/SZ3/z/odX/
9Z/483teQDMxQsvR1z/+13XxKf5xw9/eP+v/nP7hv/7i7O9tP/Ort+z3v/Tl3+CX/2Xcf2vevvwh
EA2Uo2/bz2r49lmDourn78dnTn/zf/vDf3z+/C33Q/H55x/veSua6bdFSS7++OtH+48//5gi2n+c
/vq/fjZ9/59//N+2bqrkbf4PPt/qBv/U/qcGhQINbyEkyywLAaL/nH7g/BPPk594KBDvgBV2ivwi
Rw/Xn38Yzj+RhECKVf1J6vuzHaLGLW/6kfVP9DDiSIQYLgrY6OT947+/68vq/FqtfyCXeJMnoqn/
/IMAHvTFQ4F4wZEzMTSjuQQkj9q80sGiBD3BI9orVCgkHWrkJR2Ojr3efg6j2N7odnlwqnoLhha9
UHcJbsuBIV/tBApLHYHgEddEfO+YQzu4hhKnDz0DtWxZ4uUn3T6+H0icunFsbnHkeE6mR56WmBZy
EUXiciI3YEyoB93wNaPZd1oXVNj5Vh6j56hJ8Hbr9q1DXZI+NzUUsHTne1W1h4FQV8SASBiySvGw
TPw8Sn0GzEkki4O0Og7yDHIpQHNv1mjJc1RPAGun1W7jDB4YqfdlNk5IovE67nHBDkd9S0JSghoL
EABbCZTqslcctxoVP0vZQeXDi9T6BhfkdItrz6ZUUOoUGQpq4XM3KDuSNkApMaiKmqFfRa+5qN24
P+CC1DSOWyT0GaK3BqhOWv2lFR9FoUF4BWiVloAJiOg728n8riapW1v1oWrVh5IDkFD3D21qvI8x
GplTJ33IxwMZKGDOqbOhaXPBa5xqDIpCii6PTqrsbOQpIFqxaY00OoByeoR+X7wz+m+6DA99LIAP
LwGOpfe2c22XFcZpUq/NNE/m8rpisQ6t46zdpiJ2R2bHtyWzNhVokRUd7ZMku1DlKxqQnVuOFprH
vKDlvaYk7aUa5o9NA6xU1bxmTg7+JvqkNUCnquULMYpDgyptXt2xSXu1TiJ3jHruZnETgevF4G6I
djuek8B2vo9UuUzr8dhwQJ8LWQT12B/Qak79dND3HWpHHS2Tx2rqvOoz0JgxtQooi7+JcbjrDVZ+
H6Ei+EmLp7DNXFMOb1UKSruQ3rSM31QESMfyFrIM6GesXIWDQ19H31+WFRBiL+yKuXY2XhAAH+vK
uAflR/0oW/Ew8LR2ZSayXZIDXlcyUCE2qooyAXgMpK55jq77tug8UzyYNg167TIZ+S2xiqMVKp2X
jbnXUMOLGbR+0AMXZpFf4+mTMfO2cMLHPMeUDuC5Tg+giHfrlOOUtbZ9nu3B1+BaoDa19iEklnRU
W9TY2Ekl9yMFQj4ke6BEeqb9waIMpE/H1M6u6yxGv0DhU/NoknYzdN2RWLnrOPU9iZ27hL+P0TEa
2AMpjvirl5aetgHpwLzTvY7Zd6e+tQx20OMWRbttC972WAPFWnpEb6or2xzfrw3HXgFBZWi7KuDI
nhHfhgT/P3onWVmFXlVXWGQBiUq0IJfJQzmoN9XInoaIXqmjsRkJB/0FYKAOMniy9Kh94FTwCycB
TbtToKEwui3svS753g47gvYrbZfV4ImKJAUvDgNCiHRR6xa63Cm18kMmdnI0KbvR0upSL9sffZK8
ZmikCsYBpY9otLdxjOd0p185SCS7rZKUvmDm8I5XcPQ8FgWFFGMutjwUDUT9BAmErt3HRtcdRknr
62x02k1VCgMpOg1bq5KxxxTaucKpbkht3lV6/i2l/WXqVFvGmfiRjoP5yO2+19w2MtyShPcmEijC
UVwsWJHU39Io2Zh1fIjUetfFymWLlugKiI/Krl/HjsZowbMKJKG/a1DP4WFzrAblLmwoQ1brxch6
j0W4CkraRRvBQeWl0EELIG3S+4ZixF4ZBVH5FsrWjXJhe3lHroX+oy8zv2eWfG6NYz6OHi/a7onq
TRR0oIL+6ENgY6GIrhB3rCCqtEOeMlBDpGN0u4KeRjaqr32b2hdaFYdeLGiO23vTBHaqOttawE1L
igaitDZB3FZep6wefBYZKrrAmyhx9fI5I/Q+1ip1yxylxjkxqu9dSXXPybnh1SM07iwTfYflE7HL
Z2Zz0w3D5yo7KJVDv5XJR1Fz7GdueykIFAdsMrbrsDnAiiksX7GvE/Vg4ErcOttGf8/BUh9haxSI
kCVASfk+i7pXi2WxH9JwxyP9kNbqJoUbFkBAj/pbEiNwRyLQkwG0QQbkK7kf4lWfS+OS9wmqx2Pk
2hrAacNzjXhGbOVFhfAZypW4h2cGKD/G3A64DV7ggfbftJAGrK8uCB0viox9i03rDqyG4CZSec6P
QMpc2UXyWks8K+NWXlAMD2xUblfdJeSiNkFbErpwEqKO/khvqRG9ZJDbiHqBRzH1W6AYjLsS8bUk
qher0SuUi30yNcA3KbRdpNc7AJZazKX5vq4u6ug5hDamUmNTl4dOt10T9EFtVqHH2g6cjPsxUGmp
El2VXQP8q3JpSv6S2HJvlQ8Zr55pAVEeRMEj1RwOGJQ+BEK1K5Rn0fZRWHwTO419ZRUoDhtouYu7
qnTHBjlLJLwulD69JbC9N0Y86rMoGneFHAFRuxJRv7VjByQjMToQqQvpUj8anA9jqDZRSXxKK2Sn
TCRXYw7gfJccJSv3LYlB/YhrBp67npl33d4RYBFMOBv8wkhfciW/D3vx3eDFUVaoUvdZCJUo4mXw
YGW0NnmTd3et0DZxSj+ITC2fRMZHYzlPjeYUGF5zMLDz3agm6L3KwBA4EE05hgqacIUJV3EE9VQb
7fH8RVrgFhogjRAgceAaPX/WokHuZVljLxIQl1BlZG6GwajdfSkZiF2dxmuUBEgBJ2B29Wzq2b2i
hQAPjdqmbIpNXIaO2yXl4BUjT7YGQhW6QjcaTvg0B5fnqB8LECeh+bjVmZeDGY9Z7WNjdXs7MzD5
RdmCkHwEET/BzWTMg5RqxzwX1y3bQ0mAuWpP1G1pY3bKwbVEehB2t+NQsAyN/piILW4Heasnexxi
oCaoww3jyKdloJVAdTmvoCCnKp+djleLY/vOkNxCzv2u0LPbQYH0oQWW1ThHU3+YveigTuGtdZeW
zYuq/sgyfdvmP7RBP/T1UYveIghbxrrY92rrSaXf2SXfpmCEqrFtVFzrxGVcXHb0NSQHtXvUsKND
YXhJFvQFGuSfhCOCUh12Kds5I6KshvJJ3PmK86gPkNbu32qIvpuV3JD0KsE/7GQEqQwLa2f4UjXv
GUc3Wy53vRbjuMhe2XTBa1RBnioOHrjQ9HKduhSytibaWHekB3gaV+2jBo5K4B5dVWnvWI/kW1LF
IK1hP0A55sdteoyM/iLJae7aVXfF4r1m2EfJBzTgZOqVlKUPEez3qi09R0JRmbJ8pzUg/NMjRN1i
V3BHeKRI/NIUkL3Ob62U4Pomv4ui3PVjC/6NTvHAOHkgibXn4GvK1VFuTCt/oKwOGlp+0+pLUsEN
YnLbJj/AYuqPWopoqx7qmBz0UdxApirxx4zGbgUlR91uH8sIbOfAGoRJqAEMEQbC7DdF4jwaAEQk
uDpdKRy0yV4dal6dInAaUDSG74MrL+oyabnWUKKIio4frAWkeemmUVs3qw+6edlmIDQ3uf7DCseH
vMcQwGPpRXFrf3OYHu6soceTgpGbvJQUNCa3ZlF9t6gKqiiJNbFkfkyY8o0L51UOTTBqCuTrtOtm
SPd9/mHmpR+aeDhksZEfuNrjHQBaX5PdteODMCJwYWJC8xoCo44fj2hZsHN6qfL6oFXVY2OMu8QZ
nsy4f0xtcskT7YhzwusJ7jW5eix1cAyR+JLkwIcoBDQsY3uU6LxBV37XI2ZLV7Eg5COIsYljRhCI
SYFEbHwsLTUoDBBejNbglpXmZRCpYzWY3JXUx0PnfsCUK33m1xmCChvFRScIhdY1qkpW1zxQMM25
rFXjoGfjlhnF4KpQcC9Y8wbdW9XtkSzE1bV6sQTifyo19SrKoF3WJZ3YJjW6SLtWM4SvRMTyLW1K
SCs2Ev2KUh4hopXsIgJkcKHpO+RjzT1nkZ804R23xuiGS0V4XV0VD9VYIeLGedbb18og02s5Mula
WqFujE5kvmMW7jiqBu7S21Dr8BOL+pZwNnYLhQuEviKIhfIkaR7eKARPvU4nLlRL5WYI9f1Y6cXO
bs17qShXlJYOHJ7CI4tc0k2l9Bp0Ea3ORc1yl1M8+/KuDagdK0/xBF5hwg5fFcu5YapSuQR6gK5G
0uuB2eMGgu31nqcNRKlT8K2g1zUo8vyQOuE3u9JVN8+LqzjJkWMS4qbqwhRIgw+QaAS8aohvGQXY
2ZJU8Vgm3jSLsZuERfWHZv4/7s5ruXEkW9dPhA54c0sStBIpqVRyNwiVETyQCZvIpz8fu/rs3VV9
TnXM5d4REzMxJYmESbf+9Rvd78MKEzkIBes55+gmHUev5+AqI2qN/mYIXCiyPc2UPs8x7RujG39g
I+tSYxUq0zh6k/toG+jQHT9s1xWVltc0NNbs98nunW3bjHKfu7aBw85MWG3v16Srds6B889OWB2L
nyjWiymaVR/pkJe0FQ2cPl9fBlkecBG9783oUnP8y/JkZZXTt0DL1eyiGvW7FGWD9eGH1U2j/Usw
EuJwnSz2GKztmtPjYBlUf23ur/XcZBfV6H7XutS4w8BrS3Tjr4VX99ulc+y15UHfH8z+TXT2y9xZ
D46w90sf3LRSxoPTXBQj+1TmH9INXzuT5LAo+GjyYlM25fdu8vDVSt4hLu7t+msYPaWz9YSS/VNX
uY+eqrNjsmRfjcB/x7Dmra3718AYH3KHu8ej8FITABF32n8XKVPBzOMlyjgyq+HQ22LjtJKEsm81
Rfwp89t8EyYW7a3JQafXY7C5jOWqvfre9RwkilE/d6aXblsDD2C5VKAK4owxl171+t4WKsOL7E1Y
Y4ooBn/d3BsubSD92KtwQ/HH/laToHgOisZZeUu4rsN2q9NppU3zqWcL6av6sb+WhPn4JVNgmkGj
BQuNrzbhUOxsNRzbNH2umuxT21TnxOvPwi43XsVhSuhvUz6uHDbeddZZiPPKbCMHtmvlc2hbZryL
zY1ZFTuq8odKTNuhdEvwjOWdLvaRYODpJgjTDzJzbCstTpWc7hpz+hYNvtzwZin6g5T52LyEOtia
fibWWHtzaG/ipgtfuqLmAZkhGcYioj8ZpASuYxdvveXFcJdnyd4jYs+5biS2L2Osm6o4cK/Farqp
bH2s3GjX9ahdlXWEG3DCgGhlVuNnz66NVVYHu0QF2ym0NiWoaI54NMidtcdRElR9WZUQv7pBrYIU
fGh07GddpDh/uMAbVk+ZjWfwPByykf5XELy7ebuvw/445uyEgziMDpCGwnQJB13csZaoukk5oi5T
Yt05wjnjubgeHOMJVHBatwZhNNIrQnOVcWzdp70Yb4J2yTiKqsOE9QhVazEMz5yIxptI2l9h7a4G
Q8Ma4ugXZj1YGr4r52mZFZwroaxD5iz5eQ6uhxPDyXywbBGqe6zhq5QsY3++L/qJ/FCz++RIOneF
6Swvg7CPsygBpSIEkMOUNWih+i/S9+JIfSuUuynr4THL1XnKne9tA2ElbGd5Th1hiLXndsvnNPHn
EkCqBmiS7Lwk+aDmHtmAu3QbFLLdF0ZvPsikOXHZtPbM/lOz8AY1kyQeZqJllKMuUztAgbmS43iC
ji8uFW/eICxzbuVtZubbsvahvA5hswnpUG7c4frMdbUJZ7lO6e9kVfaUoPgJXWCZcfa8Gw8w5zzh
kLm2KJGdYnkRVXjoxOJuG7eXG0/MVwVY+9CNZX4zLmrBC6vZzjj+7+pBHYkgq1elCtTKa4ryUXbI
1etlMlcwt0o8TMpQbYCCVnmtvuJWFnuWGO6KccG5CJSiCVwqkf08BJtkmrZWbaZbM0lLGeeKYT9M
qX9mkS+fQxtgr6AWYL1+HZcBLdzM+WXw613n5dkKUHo5j16vPi91vryT1Jh+lA1g53iWtbHPZfrV
wZVjlwonWY2l167DjGILUORYiW5VGv5xglRuUUe3CWbIE27Io/dpDLK1Oah9SWzUbnIOvSIIOAf7
KBcjrr38XrXN1in0dkpSCrJI6ttsFM+GYx5qo3uYmcSrSWYPvYkuJU28jyHrdtcziuPPcWLeZMXJ
sEw85d216/U7q6seQ+erM0xrqxJx5I4PUTMtm1o6t8E4f7NnyS4q28PUlac8qKu9rZOHwpW3KCx3
pgKaWib+dcI7GqohzyWr8oeuNm/rIFJbM53clSGd/LlKXvtC3djDA10k6Tfo8btDkvjpBWDK9zBE
LaudIHB7FQTSetM90VR94TXxZBYbIauz26vbPPkinE/L6FrryTvnnfOyiLjzXmxgOSA9hUFcOBXn
XBlrza5kDJmxMRqMXmQ/cRTRL2AeR6Rwe8sCAcFO6xi07H6VRS1gyU9TYlC/5d6rYUIxbEofGTsH
dJ+tIizDhxynh2Lw3xblDezbUex3do6HfY0IppCnwnvs02DjsZaRtbAZwRKaND9VrXUMfcCeHACo
N4t9ai5EW/Yru55BEWz3kFL1LBH5ofO0rIYlfEbx0KEkD1fIOGoqaYJajUmumuG1Ny54dJtLugqF
HftsPIundpy/V35PnzzQLEc6idKNmar5pXGtDyNIP66zyp/E2mzkzujMF1L2RkaifrhaaLpOdZyb
TdccwEGPfeAd/MxcGV4OQXU3Rc8lY0cl5v1Yt28lvj7raYLzJCpsnFmO5+FTe10qjMfWjzat9tYz
D75Qw+00uTtpXhfnaNeor8qq3nq4Qzp5gZ5x7UDPS/i9oMIxAD/Lsd7UOoPja+78YDyWathmNVTp
uLQ/Zeq7Xb9X4ctSof/MvrFkn6Juiq3RXvslPfPPIBpmne8EUDvBxBswhXNfedu+p2SwrLMbGdty
qoDUmv5Upx8Ci/zSqm+x+MTv2tyFIwFLy9KtMukSpuVwYPPWpE+vElGEWyN7DvA9o8jlAbrp0c7e
Mts5NAQxG9NdZYEgl/6472p3nxtonT3/zms+hc57NTore8niqbUf6oqCvnON3WhPsJu68tLn5Smh
ZiM62oktv9oop9s0GoRaGuO9r+cvtZt+ay12QdWLuyqEQifTe28Kj5oVTzb5oQo1jYk6a46daT8L
K1v58llO54YuSDI/WU6+FemHopcgy3VnPzfzZR482rhP7aJ4uLDffV3faWM0CTZvDobCPI5WhOr9
na8G8l7Do5tPN2bXAginm8l5yfVwyMX8WNlv1Yzsawoept7dFUuDkXO2sZJT6r26ebhvxFTQcwk+
j16LkLVusFDNd7msTu1wSaKRDmiegTcZe1kEK6slm7CPNkHyKS+SE3FB60YZO8detoWXxrqcSZu0
2fTD9dDcySxYayNhE3yY3ceGwDz8P+pbP4/T4W20jwtg73AwRmLJIDyUM/ph80iPx+puqKNc61SL
W42RfwE4mR1LWrK5PpD303A6zoq45KCYx03zVOlL5ddbz3wz2MKLG9EeVRrsC84PmXp0p+J2zuPK
XNhAEsbOMRIk4pbpJpRyUzFkrmWha7T7XH9LHLWJCnVfoamW6jl0l3VqQwCu+lvw5Xa+ws76bHmU
kLOzNZv0jnZ5XFnOrnD2mZufO3nrETdWtaVao8TY5CBreQi30rMPgfQuksNS8szyj8lbE5vy5DUn
r7r1OXwa+3YAKto6ubVqxXfVPDn9s53Euc3+J4IHWfOrVnub5MAheItXk4/pAYbVtfHUWUV8tZZa
T1iCSdeOQ71bhLNvZwHBYqS5c+5sxm26k9H86hT3OE4tjbECXlm5hbhpGuQV4xp4eHBYWHLWKHvr
RnrjKuuLpcNPWdCkq66+izg+0Kig/RF6KysKToZtENFT17QA3fp2qq7mVVHwvOAnH7cEEJeUXxyf
4rLVB9SlKzoFm94qSC5ExipbwtJrM4hDJwn2Cw2NQuhkNWWhzYI30q/J2HwqIifMsD64S095Vt0I
C8i2Gm96PbSw08RlyJL32W/fHFSGehifPTeUz8VUNUfypDgUWqW4XaLutVQvCI36ldn3X9sqv+no
sztjCdYzrvNRxGG2GcxwWxuXMhlWV4g8WpZdFxgsx1iyLJcEl2FreTOrh7xf1q4h4lG2+WcoSpcl
cG8WmdQIw3bKXvLVQtf2Cvo+lrQipO69uC7yuB5prAl+c3mfm7jGq8J6ksUZbdKKQ/pKGzLGhmy1
ONU1bbh2pjur/4o1/yFvu4MdvkdD/lCAw9r5XWJCngm6mLjyXYpDKUcFDDwPWXVYxjhLXuz51Hif
wLnPXe1wAh80RqYwwTwTGKqXwyddFRmuec5r5M2bKnoNJ3EjfGcTCfpsMslXAcJ6RY+rqPStuTjf
mvSLC3y8GUEqI1uRCZEE+VYGzRnEwAGNEmpdutPNZHKRvZlDCfH2tdeXlybpyldfJ/62XOw7ZhjR
FXRKYp3tQjCJyHil0mZSBfSB+vG11M06K/XWqZz7tM7EyvTz70kvqc5wZ5tSfcwVGq0y3cueANBI
Nfs0xBavKBjPEunACkB0YyzBfgrwKWmuJiyiM760RnRuNJ1cw3TPVRmFpzAfpsdJu+8Ef/U0f9SD
BT6kou5jHORhKRJjtZTpQOMLzD8CoFx3xOoaSt1HUWG+D57h73s9hke/o6jUA0zx94VW+4qoSwVY
BMiSTn59CKLlth8dGVtB6m+aJFWggpm8N7zkQY/UH6OXfSbhzcF7B5wjSwSuGHWf7ovacu5ra5tE
TsYB+zJnkrFlzPOqzp33KNM5QGq6UHQq9yJZlVbhsMz71nZppKdmnjxTGkYMoUifCisdduEcGcda
jpYX+0uKUSjg+8atu70I1HOqeBtydlXsds/zHO6NzHsnD2Nb+leClms/paamCCOPq5pXpa0v/iQP
9Ii3aSi3XZ8dhG3eDJF5DjL4TwWBFa2t1LHQ5kqMUXajys7cVJog1YiRdBf4y8lq0ylcVU2aHprS
q7amCDBUmRAoPtujcIsYGn6363tCXzamXQQjhRIe/awq6WNejsJeBX0GfFlmfO+mWIrd7JOSJJzh
aDieH9PHcU6jyz319B1AaQfM9NdJmHvbJBHtrjebB3QTzUOL8AThShJcRGoT7dYUQ1z6uf056MVt
OddOTLHZktQFDdkSVDeTQIhSt4AVOjOHTxLcJQbTt+7myoSljJ3CsHd0Rbd6JBoC1oSdL/dyknTJ
Cay3tsKmOjbJ6ELkaRE9Lb6ilrXKc0P8QrSu0tYhwDKQH9MV5k1ta16LGaypKmX3oXNc+aNUj9+Z
gwjPE2e86LYLYqfswFfqgnawMORtzd/BZVgmCitt8BH0Y9xpRYtCxTQzv01iQT6TVfZd5wdPUwRI
5opkX0De2GZj47zSdKc13YrxMtraiMlyY/VoZmtjCrPaerD4X9Iy46hbDfMb7tjfs0a6w77xZ+9G
9rPz3qW0vVMYD985xxLIuUgO96YF52Q29lEy1M0q0hKszc9GTh+62c+m29z4BrBTm+x5FwNro/KO
jey+D5MlLl6UUTvSkGTXVcFasEGB9qAI53Q3m4fM4HQGgXs8W9XivZD3IFukSX30YeYKWqVrGtPO
rrotwMfsxTmZTJuMmmYnMgPkN8lkH6xSOlpUwtVSfe/coPw0Dol4mBrV00LR7Saf9duQNPXWrHX1
PSravNv0QEU0YyfhsCfnTXHfj2mwMjQHOEwEIl5yRH03EcnN8cJeR3K2X61mtC/STOzXgdLmQMRk
fWvPWu7szrPPNSUE5xzBuaplg7E3TmFZ2GdJYhKyOaEDWiXSZ15b7U1RRACEcxbuhFQ5dp1Nx3sj
rGablMLfNeZtGS5QuWHTh9+EN9UxPW2z2/jwWy5m20Rfqs6wdoU2gngSnXebYDiwxT/FOIJRc5Ri
P730k6Geg0kta7uz/bveWvqtX00NcKXw/FPXOdE5LJ1gM4kBLoxDYeHgXEEUqiQxiPV/+lLNqdeR
FWRQuSQVfi1O15jHrg/ZP+3UerCGtF5xRAvaOIlo6FKDLZs2N1qwuXKg1ecMPe4UqdsBCy/p3QgE
HFNqTnelr65U9dCgL20F8zaCrnXrWfSDU6dEjeST6QHgP+xKJ/XStSHM5zBJdLeVda72bl2Fb3DC
02ltlrWWG3Yx48EuIf4EgfHNTGoF0LAk3+rOtYl6pO2EdsiKc+hUDSBFEp2jFNwEe75xMxRByGvJ
vYPVe3ckNNXsmo2Vx4koU8AN36JYbAPr2a0S5w6IJ+pgFonKOvtlORqrIklqqgRhrUtoJLFhhIXF
nLXbG9ANEPDCmzb4aG5CyNUbhzCb+0BgHaqghJ7MrpjidoY0lAZ+sA8htD0klcrvBVWGtIP6XHCc
hPYxJx85kbwzXqdpeCva/E5FYtllJUT4pjO3Y+DQyk00OLHAXyGfRPoyl4F7LGbveW4beUGXoe5s
mxyIqbCdmNuyedZJsgdGGk6yTKyX61K49WD7X2zRLJ9nc+IlMCYeoFR7u6UT/K3KGUVuZx5ct10e
/dEHd1G1xakQGk0OQnFvdvZ4D1YlUGp3Sz6vQnOK/E02F12wKgzXE5tqqD9n9BKScMaVqKrnU1Iu
wxF1oGRGpMZGoRH47uYFfRovHLatoO/LHKKtIql5VggIlm/FnC23QHJf2pGeeR+KXaQneslDCSBT
KY1jXRtRRBU9h/yhRFSddaW595XNEJ6d3RLBnemj8BAEhDb0YYDJpSmPkmr7XjTueEvb0t1aUi23
ztIvMflozLGiazZEb/gPKmn8Wzucx8syERZdt7J8CtsCzElgdzJCVFDj2aFPIldJbiacd6byTg0q
32ZXPHaws4el7pzLwrsdVxxOHHzr7WBfZeopL8LqnoCr8WZyg+S5NRYTzK18sYAa1rXRWxutVAt/
v95GkwvnfOrEJuHU+DnyxpfINsmIm6/waLtU41M4O1mwamXqq5X0BwAlHQxi30nlrT1V2rdF4dL7
T1tzy/GHTlK10HNxaVVqWqSXwLMgZtUAQfSST6qcnXMv/W7dlfoNrAeIpp3VlyRxTJTfCvbF7I+A
6LYVK9HpaTXQS0dmsCQ4Jqq6ohY3yd7t6hZiRhPkMXGtzYYDw8CmwUGE8ESxXcbpUIPnQZW2KGJ0
8manpeWyYPvQhiKhsB9so/Ldanh1iQ21wKkjz0RfdWVgSDULiF6wTgZZJ9+b1ApvFoA/Cbtmox0D
Lk9RbcyoDdamOZtHBmi5j+w5+FKXBF2YtCUv0DgI+xNdsKt05tPnsWzjbNoZ992W+2QYO3CYVPkH
c55oAyknpYBeIHYz2qjO815WsJ2S/GGA2sgRM5zauBB2vh84f6z42vC5qrp+L+HWLWRfTryWNLSC
adP3duaTWleri12OA8ARPLZzYFbWXTc36lDYSQHlcxz1Ggl88SyoEWB9Sdy1hJWqj7mW+cWttI+D
7wQ6XWa4/iVzpI7wX+npZHweol9PT9ZNGAp5V7pL8qVXAY+u9UfKo8pAgDK0+qOsqvYYaXMhty01
6BU407UHq9I3OBjexWAl39rAUEd7mnKEgZGX3RtL08Q6tYbTPAKUz6TH7rWa+tcBc8dNGnmcpp1K
PESjzG9Bstq4nm1O0Zl6JbA5Yya2BpjhAM3jcUyU/qjKor6NkmTatpWO6hUKHbIOyBFdjybcP92q
Ll4WgIvI9mDHVtmiN52W8FjrOewuKo32qijrtWBLOvhhg2wI8QhkJNXcyl40m7xYlotqIfR0efCQ
0KHcog8oXjH3lT6cVz2cRmNsN4by487I9JtMlHjshwiCVoGrfRWo4cnsGVQrlZsdMN0QnAiAh6I4
3zt+CmjYQ0cwl+5cyQJPwMYeL8pM6FDnZRB97vxR7HFbnpFhWzI22rG/d4zrxqCmil0oqFlJB61h
s4UNBCa9hGfdQLtizhg3mWO5X7qUh5k5uGcxjyWN9gYwL6Q5RPaUnu91gQu3M/mmhuLjF81aYQ6D
g2phPbOYfBnpKx5oDEcrF4AhnmcD5/BcFbfJUjBHsJBkLsyent/9aInuw/S2Smh+ZKfIu0vqrD6m
XdR/kwr7V5ncyBIPaZCBwB84AnSJ3gbWdTfXxkmmoJXuiMmQOnkTvMNuWJmWC6m2PrmYtm+GLvIo
JxMySeiaOGlHJwi0gQOK95WuhPvKzpHsYCtWOe2SwPsaSSN5Gusm21fAGfTPadJjBtuZBgf7wt8E
gpDATVU1+JS4koDgMNvVVrdPy/zJBAQc16FGbxY6xzAwTmPSgO91M+3jttOHKqhAalKwmJy2p70g
I8KyySg18tfxyWj5iYO5emWD5XvL9/+c+//Y1vznt7T/2/xr1/btx/Db39r9zxEHwOj/jTag+UZM
1E/aAH7/L2nAHzD5nRBAC5cTD4EAStsf2gDrD9yUEAVELqKwyEFj+N/aAPuPq17TMvlR4OC7xMf9
X22A/YeL4vn6QcgBaYV5/4k2IPpZu4K4wEfXbLtXibPPnuX+ohyxo8YYAKlJg0ta80s+FcEdnU6F
DwuEZm3Syus7OJXJEISfp6Aa9skojc+JFDcwZdJdVBnxNXta8TsFvblL4EKgcjmPPanOnUhQxvQ/
1TLcktjXrAs1fa3N7k2n1QSEstwnopp2gVNXsaK2R77SlgcYKSNyHebGxBH9rbPyN3hCr2KGg9lQ
iNME+Uzn2tk2w0Lst+xOVlgba6maz8K3xrOei+94ieBFqmtQf5d2+Vw/SzjScS+X4Gjb7QDgPCyx
VcOI5Ogcsp+r4atrmA9cChgk59e5nbs4mtmkGleRGC8W+5LqMN/WFk70TU9bqSRuDwdbf9okRutv
ynk4DZ1lbJeUtUSHvt4Oc5fCQ3G+ta5OqPjCgqiMejeG2QQfTTw4qfiWlMazOyWAAX3ufRh0zkOV
Z49J2bn0Bud91ILUGiVm56IW+ghtuPlh8/KXpOYnxch/yXR+1fP8r57TqH8aJEA/aXd+GAL//+d0
PHZA5P+PP/kxrf2rRAd1gMsMNK8Gfgh7fkxrw3b/8C1ixDlPOxagls+c+0vzE1h/WCwCZKj85ZnA
YvDXvHbcP5CHhlHIH+C2xtLwn8xrPvUnyY+HABSx3XWlAE4xXUz6fxa+VWnS2m1lBZvBaoPOOqvO
FCld/VF2gBWWN47AR5iqFcZVpM4atuCNnNAsWUOLn7DUHwMqV+cQsItOD2bVSAJm+hl3xwdzCWsN
kw6eGv0lNrQPM4WD+uS1ZUdj5K+/b9mkJ7iJXeOfl2mu5pJzMAko73k+WVKuar/j53mRVXwKMpfl
BHHG5AcdjWA+rOvs5bQYWpbvQWJXc3siuttSJ3wz2lDFqlGdf076GrCEvObr/wlqv0iZ1aW+Xkbh
JnzmKPKlz3ejcDQfzd9eb2Ns/bL4SKRC5EDqg+C359Lgi2pr1MsedYE/fSwaKjEJF4ie2oPFVt9v
UzvJuQ2bkxkfNthLDfU+N50BOtng+/b00Px5U4g8K75Gjz5PBb/nSE07bs5391ZrVOX7ktdt8TH2
IRete6PkosHwvOkhGT3hnyviBXobGUve8o5oEorio6jT60Ozw5Zf4yjOQ7exnIdebHpjkjWxSx3F
HxWFl6kW2tf13qLRq4sPQ4z8N1gnd6DHwe+3hXQ63rBbVXxYlEy8gQIPvPIdvnNTfLhRUTJGiN7h
d5smqPhAQZNNXyktyfXZzkYt+QA7rwFrca7WZJitmsK5XjZOXIqfwQScw2/aGRzo8WZS8MB/jJLR
DdLrWPhxk0WSDmMUp2FBGXJoUtOoLqk5cPGLj+DgsR3GSuCYkHN1IXYS/bZyYTG/h5l1Bd2sCDbk
B26C1xfilZNBoWsnveACoMWpcWMmHlvcOgB04FnpwU9BK4D3TK70x+dZsp7wrR+jNM/aTQ1q5J//
+gWw8Ou9o9itaA/TwjR7ZyN+jFIXhg/TCjy85Vd+vNFCmaJUK4HPn6YJrBpeXPbnAB/qIuOmHeyf
io9gEiV8qEpIXT5JsNj0lq7xQikhoC3814vp0nEsnGPhyAoQI8NnnznAqbfgPbS0m/mf5s/Z59pV
7sBCTNKosJ5SV5rjt3pkSzqLUjBQZmlen/iPW/vx0k0zMXgQDkWif/7r8RnW2Ag4RJWLx1fz5+yF
SsbPRWB0WbvqjTT3Jro/AL6MS91nGWsHd85ZfsWBFmxlO4isMNW/eLD8Ii0nX8TCLZpJcw0MswP0
lD+vZcWsQaWyyFpnYk68F57UnGxDCicbeio0DDw9uBj1mZE8Ac8XSxn6R8eekXtRppYsWVYXdfZl
lEnHz3/8U1QMU/FvBgo/a9J/XKl7natXzx/X869667/pqdtGlEktDWv94xqlkEYXWzn4Gv2wrE46
/D4cx92343h9an87dP61jf9d6PmzmJsv5wsDYHeOcSH2Vs4vS36jtNBUYBbdKjvyj5pgCu62n1wq
U6uxUwhMXuKW/2ID9OtGw7fCpsUCCGNpICaLo+rfbxmEIEk8B5JXwsiEwvjXG6E1vvD4VQ/d4t98
Ln+x9ucbPT8MsVfBAAj5P95DP39nWUJpba4Zi2aeOT4c5jmX9s5KLSZchDFQcsJqYhj7GG5K0Dw7
U05La9UWslrqG9wY6uouFUPISmrlkXvo+oIxEqTyeqndbPiYodu1KyDJ/f4N/eILc71w0qcCl7Q2
utw48v9y4Tr3MRSh5CabqTS8l7Kt/eQ0ZilXHIquB9YagTbxWa0LUW4hUZOitwFqLu0DvD/RPHp+
o1v8h3QRei+/v7hfdOzX0YPg2I0YQ65jW5H9y+CdyBieKcPRSWpZMTpr2pbgPwF4v4UeqcT9/+Li
nzY9YIiQV+5qhnBtfMq9OnQPlpF67r72A4aZZq+bHtKgYMeLMmH2Z2P0uVEh1NKfZaCv4yRyWmZp
15QJqSk98oNhl+tM8ZNgaZjfv7+569j/b43+n/cW4MMTBcxOvFGjX+ZGPmVWmhVoZ+kDLeVzn1pF
fm+yvv+bp/O1nvvlm2i8Ue+BBWNM849XXBlDXZcV/hrjFPIUqsoqJCC8Tb9iXCMft+WXNBx4ShAb
o/nzImafH4RuP5fPUVlm+T3KoU69/f7+/7E2+JFlBnbIHCUwhpycn2dM3l9NbCAwr53BaqzP+FcZ
w0cWcdQ4iHxKxW2gU8f/FzfwX0K6eerX5Qi5ue1A5CEV9JcR5bV6ToMOTQcnnbA620Zk6v3cLpxE
1OwU5Sdh+trblW7NvzsZlPu71GxaE2Rw6XwHjd0SJnGRA6zTrgxh0cvS731vMyn7ug3iGZMjmMzC
pTqXXh7OL8SPQmT//bPjKP/zG6Uvhukm1CKO5tTl1xr6b4t6WVZ8v0Y2ni2i0o8IQ0EDNnNtCMQd
kzsBx6HQ7E2YQ/bsvU5QfqGmyMEKnPj3V/KPweWHFP0O5bqDkzAX9cswvoYiJjXC43VXVzZsxdzt
GGOz8kfjk4+rHZMyyhOWBmxg2HmWESLyi92ajCfDrgP3sCCayza/v6pfx9b1onznOuDxYvrnopa2
SzhCkK/WKsz9jEbyZGs2HisBaYyQwiyM7M52OtaS33+x9WfK0d+ntR9GUGOAUD0AM/8fzwOZqqS9
De/LlK2behe8l6VZ7lvHL1tjXY4tsR0rMU1qkHu0NyglN3bXFMkRIUrRN3GeW6JEQ+N1HELroJ/o
CUTQaDA+qEtvNJZ1adijvrOqgtPE2hcTmmFUNhISThlGmXk/58HsPOZGZtNUcKylXXYiykrvFWpD
JCA7UiaGO89chL+fG1HDBYDwWUBArjGGOPiBreovY+UuPj0XpInIVPNmAVB1vDIAezRkbaVoMSxd
IrCxzKwoYOgo12XRSOlXmjegm72l4XCYnoxHU6X/h7LzbLIbR7L2L2IEvfl6XTmVpJJXfWG0Wt0E
DegAkCB//T6oW/vuSPNuT2xMzNSozKUDE5knzzmp8xPGwB5TmPLaywt5Pwy0F+Yb1AcTHIJijdb5
McfTu7xk6dTjseAzx7v+NO/aE3+F48C09JNkQHuMaFEPbfYw8ws+qiKMvJYHsrR2+pvNAALIbWXI
xl3fZw7/TFuRFj8y27U7neJ5itHSVtW4/znHmxsuxHaWN7dROTdoY5qsb/dDOwRGP0fxUlffxlL3
0TuvWJcCMhXRCIZKI5eyhDCr2qX82bdyQ+BD6aqTGzRCWnTwEBUPDR6FVP7NqAs51LT0lUg/5WaW
tTzsVvn5z8GGOTNFOu322gP+El72VXl06+8k7a7koTQYRVi4htz8H8Wa9fF3syA/Tm6oteBsQSPz
/GQGU1IUPahv7O4DvW97aj9N9GxZgV6fwrC9YbMcIcZu4RpCD+lCnZQ4k6k4l/KI+3k0/4eNLfpt
uE9C7hWQUhR4iscYfQTZbzGBGwR7x05UwaUhpxihEpcHK5q0fVQ146FvGjyfCJa0PtlWG1xR2c27
xE8n7KuzMWdf3hHGfm3bSo4fvLIZi9t97XKk7Jv22+jJD8OZZpGvvTkTEAlLU9nTPMNjRCWJPvxz
C0S1/okbvdRuisFYwcXXje0Vuopo2+4wE2Dfp7fNrgdpP1U53X3K64elYYLeTZbtHR/sGU9YdKkF
udtyMHtE1bqGTIzDb3azDIxKZUen6QaZHplbEurFfog2Hth8abBH6dWN7LBH7uiXwkZhxnZBt+mt
jbeV5Juu/V4McE11ELwnKgzZeBhg7DEAaRNhHz8gwt7M3/s+NBj5mLgZlkdc7EijFSYn0Z0Fcd8q
OB9DtpX3CH5JfEwjqZ/FlqXxnewD1+/1sdNQN33SejE8195WdXWc4qAsMP+Bdr/cJ5bHxcvv1/WI
motXvPwyRg0yugNdmxqTFDUq4vRYmbV+sxSQAiBAlGlAXiSTzOUQi5+5OziYmab4sbSets9ygUfx
ttvhcD0oQ11mjqR6PU+90SZePmjE1cALtVjco+s6kXwzaUO5flOLmQx43PLJPhcvJZWHGIvbMupm
6+RpSMB3x0NclTbvbscIk5v7QUSwhCEaVx0BHqmVLS92V4oA3wWih0JdVgt3O5toO8bHVGqQnhDg
a/qBkhLXw0tU2Za9qiY2Qi6H2Un7D3X/uI7dJ+LinH2uNc3X8lDQ2ssahF7NxnbX5XTqvnWbmJq/
d693OyABWdnnZqPzlx6MGhd8a6Zpnuq/AGG6Gj1XP7SXSoycAkMmKH9or7jlVpPfL/O7a35a7QOb
lG5a5X0kDCs8lG1dl4zJFTv6psXDTPWSLoKkUUJdV2+reklrRqw22CcJp43W7ddJpBVm7MEwsHKh
LSPIAn1giXjxvKu35VJQsJZAf8l0GDtVjndMeuSxLa3giTMEO5p+4IzAKezFtHH/JshtvJeogdXb
pGNVn3qxB9OPazEX2r2un66ZNV0osm8UwvwvLiZe91P4g/U+wrWjJKqAcHjnJUR8tCih8Xmupa/4
SatVkN7kxdrDRsgswhkfWU7t88ZkSMCSb0noZ+AnvbTUrtRjLpfVLyt0nwmmn9JAj/k9TFWyjb3c
2yZCRdGNkfMWIbKsL6+I7KoFnU2kBsJI6iuXJASRJjR5Xcjqq6hFlg/D3LX9JyFqqR/oBCoYWexs
k+NKxFir3NFecWX0tTTS/cbpYwXAFbFHUT+pdSLLmfuBCzLsZFh6g9mzGGWykh3BYOJ4JJHuHOQW
Yw98okKMOJVoj7mpI5LfFjp0zPPeQH2nH6UagOkiv569j93QKP7QC3ET0acearH3EWIeP7dTzMMd
BsFx6z5hgVVLyOXWbgjr243ucHAyG/yJz2JFs/qouo2znQ3cHnncUPo1j/sMjoUnEONgqJfKffoR
Z+lCOKFF603DOZt6IX9KFfbyKWhi11hfwqDZ7q6LLN6gLYc3e9OG6U0I9W14G6ehRgPeLRJ1pESz
2N9mJDrt4/CyO7TsROY58gGDn6gxeTXKaCSirXbvlu91OEXtxy5JdESnY0R//qHf2h7KdrvWcHXQ
jyYVLz4VhY8LRdi7V1OlYFxvABmH4MMU0TL+gpYJOjObLYJ5JoB6U/6e0hM1BGjs1gQfY3+Z2psI
AV12gxM7CNkhaALZXtSQtLy4JTfzlgzSJbVhVXOT95mpBbemZ47uea7KbX2b4Q8xfY2ndkouwzay
SmpkezUgdAbBA7fOEOc5tMJ0uGCMV71v52/V3BWE0VdcRCPqQpkXsLxh+k7exyIqLLo7pHQrClkZ
5yM+O5C10/R+hIw4/Yg8662f500UJWB0WqXfcEd3fe9KzeaPFith+V6k+NsgmsdcMnwXEt5S0pva
VfbUDqb9uqUDB0yQDLqo5aZzPUb9Qtgod3DCrzigjCZ/bDKcW/HcgM9SXiZTbkHv5NyU3QfdhO69
1ElFekwANaK4CJKOsT0Hwmuz98nM+4aIgqgtELhG7jZILxPcTGR3ukdEiyPm1RkOf7f/v9XY71gQ
aQiDv8ho+Q+zxn5HEJKMDAJy7Aq/3wOwfUWQMX2AE/OCoP9z/v9vhUeRkWzmaU76HyVh9FtRCz49
djT4avI2y9tnrSq5J8PL5uwHu4Mo0rrmLfznw/4O8uE269Oi4aiuuwP+9Gs9WM0wHMkg2ZxWUVFm
aKhMPNlEBTymxSa8y3FVlezRdbAZNsp/PrzL5/615mFwHSgB8YmJGeAFL/ngv5ajjS28IkIne+3G
XHsGIEkl2Pc/H+n3+5sxSYZWVZJF4FVx8Xu1WVt6X7Df14M3lHCsGU8G3bU4gJq4651kuAzfdTqO
4X8EfHG4++Ui04wiF6QLtCxNiij4HSgb1iUIajv+HUYdicURfHFPqPdhxpC4CRuZzbuY2bVhD4i+
9kg8ervemGWY5G2Kaq+LfAnLU/XBPqBWibz861ymKhFHTLzwtHtQ0ZobjKC6TjNpII/LMYJUvCZ0
bGK7hUtxXCY69/jFEW/tU4rbh31qqfvIqTy0e5M673Zu4gAd86BiesBZ5D12e7Jk5aWAns/vtXky
MSsr6oMhLi4Y3EMzPgpgzb36nNk9C9EFtfWEAi/CZIo2lW/ixAyUTUybBeWoSklJ8+jGAc7JaY6h
KuO4VjbArbibtYYKryhVk6+XeiT4YZgU7LMyp6yIWqi9lG61Sc5+ir2DfidSwc3EiUfI7Y9s2XTw
Mefnaj1fX82ZFotAzbEDaWXPXssEja/oCkQNv03mRN6HfIEeW92D+DZlgc2rFXo+0PAyy98N8wBE
cqiSMoiHh923/aAPg9gSvd/SO1XpRx3WK5e0VcS2d+OAa0bo+FiAQ6dNyQKh8ZjDZ86wz8DKEF8R
tsA9OCNPlIV3jPc10ViThbFt62NebLgNHhgXkqzbhcVYFk/Gr7JhOlKOTlvysHMjWaI6zmt+MZ2C
fGqQyCWdbm8bM+8xnJs2YY8vNn9OGcLaNFHvnUMMq9WnIozWKjhVsMUZP5ANAGQ5IuOyrZpLuYi4
b062DiFNndYx7EYwReX7FLNVbOKNETZbwE58nCmM9ftpb4T4ZPuoGL550NpLrmVJvZWkZkl6DMtE
Opfw1zuT6V5gUxUvjLxii0AVf/DGse30ZRtnuU3nvNzc4hPGZEAAYPwbkd/zmMEM725jA4v5JqIp
x+Hu3GVHsWdZTBGaZ/0hWKhmaeqVdcqbjAxRZeo+mRqfzVLmPND5OLSyQKu1mdV+A+hoJpptVa5M
jECo6/d3C3llsj2BlkEYvR22VUBqmEsFyQV2fJ8Mfnqbh3OFbcscLp1A5izZyG5ZmaqDrLmsW4uH
keg3b7vZwCSi6VYY1TTzQzhE2tSXSBrhQ6zwAA+aD2xwmr9r10mH7RmUZ0MN10zZVh1LUrr03tDj
czJH5ckUsQSs8f7tJLY1aGGypJbldn3IGwFV381VE7GwRE0d8sxdFvrnSqe4HrCxZJtcjrbANSM+
ok0yrs0125rbrRTxSRwUA4J5QRFA+OvdgLFZ96M0PX1qLBQGfhArU65stLSjPHmOOQkajAv+VoxB
mCkq+aS07skeEqO8dfy+xnMwRh/QUWd8eov+hfCD8dA4YtRFVFtZr2wEg91vmJs3Lf5b0Zc5cxam
DIEVoHwncc8/FdXi/n4nueW9QKmVcxILrxcSTSoeFjhDIFwoQqiBFOy+1tqdmCIBI6YhyWkfA2Zq
80k2FT2/gF7afeD1XC37n+vomnQ11M5Jb9Zveiq5is767iXdeUT8dmmXnC9J0lbcCpQYLs2NzLB8
9gevKt4HktS+vU1o6e5flnmDPVD3wr2ge2da+zTA+iwftV/hBH6m1jVKv7dZsDiwKixco1KkHv0F
MFXhc9iZssg+Xe//YAXzOW+LriAfPOC/4lw/8z3dZxw5Xj7dz0v33PeY7w6ACNLTd8Sf2P3j5ZHg
8ueuudzX3P/qzV51q3uIhuK0DmXUPmZ01BNcJVd4ncgOaPxy4sxZi6cfc5+7QLR5yyD3kzXQDJCJ
kdiy9Lymd5aM2d7zi9fM8ZoPyWvYaqMcGNxbfB5Slqf1rE+Vqtwb3ufaPZF5BJ3Tp6aE0PCFiqLl
R9d7Wy8R1790oeu3g1m7R9ESu+BLX9v8QPwjUdDki/vRFGXub7c42Vkkr7+vYTXZJzXvbGuAcVAA
puvFZCJlWdPO8VhKpI14UZzactncn0rgJJ99r4tY5PM1uMJVL/VdISb3QdfADI/ZvQx6nN1fRaJ0
9+N68a1hKA82VNdjBflGRz9Bs8XysCSU7eP1CreUCZwrVq+UT186fFq419e3KMPkls9mJIY7nje7
TUVfX05smLHFAnB21zRI37I51CRT7WPu4S24YT9HkcF20BWS2zfXCRTebirxqzl0frh6CI8MhvNv
DDpYLhBaX8ihrtujqFxmfiCn9hErVJVpkuU2jaoUhUga99X0OUBoN8oDqcQiN3jvgeg+gJ9hkHWc
xphW2SXZ1AQuRDKlDHapRahM+Oj1hr3/LvFxgvoatbkiK7iuCrnggn8pMjLg+8amExk8cheKNZOV
hV4umDG6XqBOPTbfG19OpDoraPD6GSCgEN4Ba1Bv+B56NictHruNanUrlnz+Kfegr34u5ciLGkBd
bJs7NeiiXI9Ks4iffR8d09eqqCTr5gqDjW1AKUN0puzW61TolgnCm8PP8h3+EO6h6eJjlzuAkHE0
YkU++h+wGey68bhYMLLbcGgM5U44Ta7xnsQQAHHU6rQLGu3QUBDZDkvK4PAKTqqNc8UtX43Amgsy
Uhq6UPdrUu5+ivjeayPfJvxpiEBO4BE8znb+I56T3htuAkOUPNALdweSU+B6An7PlG2ou/kLLqOh
R4z7TMbeFYs7KxU30fgt2ZjT8bFNQ8O32P7p063tbNzaJyfnGsZ2ESAmMEZyV3FFpcc1Y5O68Dza
cINbcO7ItobzNVyuheEt92JIOt+Qgs1hc7+zm7lLXYOq+G4LlDK3KTPW+qcyB5lpURL3MBamfdlA
/q6wDxWJoxWVSQZ+ccRUq+ZLMDCsrzp2rFnQNUpNfh3ww53dlHVh/Td9Zt9/V+EgMNRvaMZnRC+d
t25HGoPWp+/he7uDF5epx0A0EHXI4eMw5XFvQnbcs0iF6dj80cU29oLDUkjaEzjKOa5F8XLzTRbA
y7BbFYk/dT91FZiGxFvjIYWmxkdXIOXcyR3TUPCpUmCXBNdTFmo8DjZY8+gUVdCHFB6Tdivz456g
mkPdpVChXMwWuTiY5w1RIPd0Ef9s/aofyY/NBvX+OCeNj6GOmsmrPm8bPar5mMHnifJzsWVN/f5a
KA01TimXWhddlaKsHMZJOPnjnJP58OKyEF7KeKtWFsgVHRgSj2MqYMn2mWzdwFSfUlURqkl0ud+9
4cnDKJW9W6izjBEWPchp6AQ265FOBlRuqdAYzsI7K7J7pEPlLD6UiKhdMMePoahvtDRpcelQsIyA
7Mgy0HxNKlw2NIejF1QV9E8R+dFyWWoaExkUd2CHDhLAtsEj+WPwgsh9Wajyqw4aUFzmUXfG5U44
8X40FcXYY8Qdo8pf1WXi32vxJ82iNoJ/r5d8HPI/O+Y17Uif63Svt/LveMm0e2kaPHFsi54eiTaN
lotRAUYJM0a2xdiJH3uUeyb64VhVKQQsb5ulKxCx7N4t8We1ATEBKVaXimDEz9kPYqvAew3cSsAJ
UpmGHBF9R41wOTuNeDOuEmmrjWUaIMZGwLFXb3dt/Gz9GQ8Fori7CkPVYsFPKMjHMfijVzpOIeji
HFSR1h9yNlyR8YaiecQGtFdzFvwVkCaXxR1EpiBY3gXgR5xl0pqML8ueNDMLZrYkU3d+NciNbJ/R
Vg0xUyzMVwPV10jIb2ua/ulD0G702LCgyXSpz4GUxvby2LazDqKjXdo4Xu7qPY/q7g7yfrFilUea
mXnvfBjBSt/TZ2qVoPMoBF/WOYfHdxlEwsfdeNtCI/qoQ0qVEAOWIon85l01wUStUFXXWBukf/l7
mA3DGedSQ/VbT2Cd8R3sZ2+iJq8Qbd+q2pu2FPK1rcqv45K0afDFisArvlaxDtF6QPyrNKeypBSD
j/TxsgUuTcoFPRrfbPkzXt0Un9/bVFh/xSKsY2LZTdI2aGCag8cilezrw1KAsOAql8bd41osQ9C8
IwXt+QuhzRCTwkjsdKL7HUicm9qbvmoRmkDDwv5r6kHjflRxJmbkIXk3uAlJZQoKe84VGwuAWoJ+
abmbUsjZxYeplSyEG92Ab263TeRjJvuIqU9R5ffGLwxOSQPsur1506BSsfUDrpSgL2g42Vryy2ha
stgDK3bxzBuoUiYRuIKE2oryXOzezl+IddtN8c7sCq+P4zY3Sx2i/1/cybcht590AXrb3J5p3iwO
HdwT9yInmweADJ5ephPeD0uVTZcYRTl5aZnsLs8d1lRt8hQDxLKQGsiPxdd4TwYM1qK9xbriOOXJ
Ru/SYuhKBjJ59ep9pPfS8hyt9EPkhUu/9hjWqwUVqP9OksQA7B6GfdGcSd82grCkxsBHzIZfb2Wy
m43nl+DOMi25wR4Nj9ulLvI/V99PdjgWcckMlelelkDDKGYtA851gSF/AjQzn03d0Gy8bRYP38xD
t4Wl/WBBUdvw0C4pNNVyxuj5OTHY1McPuEfVnfwyC1ThH8ba0LnijNM5UMtB9HVpcKSJYEbg96aS
We/qi3T8ue8Todc2f2BFHASkqLlcRfI0mSLUMc2VrOUFhQvhQlFGhQ/EMfh24JuqGCYvQjdkqjT8
OIaRXOpzajUzYU7aG6Un7yRLJTMPAPp6ZAIXerR0xBLVm20FaNSJABudBcUR4q4IK8qluEXAEITy
nIc1LhoHZrMHTX+Tor7rprPIk0I297Epa7SW1URk6i9qWaUPSJEOvo+orKPyWkCOg15nl0QZhcVH
mu/5hudHjzfofBkX02JGstMWx8mb2gxF94nhgYPvncyY9Rh9rVTr/HkJ2hOLD9Ws0IBfMCemv/h2
JQ5GPn4QQpXhXVr1knPRpe9qzqVORn6mMbOSKIFaOKGHLFFr553acc8NLojCkPdhWLPqCOXlPJP5
HYsAqOEZA0L0HESY1S3h0TQuS6i7bOSDGW2QJDhaoUWFkZPHml9sstXyPYzYSrJ5n0KjOfZidt9T
Q+h+PWSmO1+Kqlz6z7GUAzZx84CghfAkSuk/tGxt2scHNjEM4tx3NnM8IMpp568m2LB8rjLE9mfX
2+JsFkFQ5Ykl7cAJhF1IzwN/JVX1OXbeY9Akx8hodwuCiiQnvJM5TploOHXqfrZ7A421iVYcvwEl
2se6jVQ9TZ9LiWZuuhTR6g5tr7exz5cWLasfr1z09dKZophyO+CFaIRzhAgqN4TAVYBibhZe0YtT
ClkXVfowS1KWIyVkTdeBdnbXlkcjXHX03/UnXkneR5Gz8zjH1i5wt8rQw8QmUeTuAouXc/t/VzsJ
fvH1duuhdM+dEOGQiXqyOydS6QwDyRNyt4boM41rws8a6ir+hbKPdlUBVMEHw+SmXpsJAN5H+vVZ
99YCePEJeBCxVQ4RHVo0nGnZ4iazlVA/kqOHnN/d3xxiir6xak8jGj9R0BY8OfgT/PXrO9C3HY2r
ixW+m3DgpXuOV/wWT6H/qdsiZwdOquCKKx3OZi6OMJCHQB73XruHi5m+uwXTQBZXH6pMWRpI2dK5
03t9Il7ghfxrSwVLoxkndwug+zpAWlrUfOoI4i88XFASW3sLuF1tUcIW9YppxpGekJd8XeDhCEC8
JOSZ4JST1K18xGzHFYdNOw6lf1dlZKUNSEMCufVNgPtmNDMrJN7Ac4tUD+l3a6oI8+EmnSrnhwWq
zFW1axZ6Pr5+JfKSp0azydgLqnOxDhem4pGD4Msjl3fxbAXmUl0fF4s4zRtUOhykxj6koPcq6oBH
+4I9GAS0bAfYRq1sJq94Rja0eMNjWTlU70tbzwx7Z4KHWh59fPvp7Ax7sWFmqqt11tj6gmIt9ysU
jF0cNK1GIvLar6u90MlcoucwINL3BxDvNKM2hkW2f1Syi/sFWhDkGPjvuL3pL3XoV+ZueUHDRa4m
6mkpAleLe1bP8s9tFF32psRsAaHi5psZQ4/Nr6skPfkKLvvdVkcOhphW5TCjfDIjFxsOgXvTWV6A
HMAKKzXWFaLpltXBFQSfju9xU5o0OUjZ2fhP8ENRmXfNTpxAyG/KILGn3Uu37N0ejbn+OkWDwJEp
msZ+su/2hvx4v3hyDeYPuNumEr9ala5YLIUUa4zUE1c0Sgta/ME3NSQzMpAxXKhRcZTHmJ+UJmxt
tfSnvYkdtjrscOLwhm12DMimpXA4WZ9nToIhXm7UHFMuYg47NJAGLqSPnciPlVO3/4WsLfI+m9FD
7YaiA44HxmdbD474uCTFlDK6LZ4Xi4vjIKsWeyblp+ob7sN+TlbikYN/HWtRRQpowiYRlncxlKin
bClIkbCICQBcUeMxU/l7udHHfMI6nn7RcWc49oYNx/ViaRRM2GVt2JjkmAALQ8fsPKJQ8jHc87GK
xQFF+u6tzBeZmfwShfQuaYvoZB3FU4+XOnap2A1s2/OgzBo+U3gkuniaW/ikT1jHOPi0kgOHew06
An4b76lqR7cQBG0JPt3FSu7kLLTDr8xQBMCLlXTtkGUJHHFpTYOsi07gJcOo6ZjA9QHiQ8ZX2ZtJ
lS4oezU940e/WV+Qtz7CrePor6HDDF9BNekFJDhHZy7qfc50nZoK9jiv/uMqirVt3sxcWNGz5uNI
UfDQLUnD0yAkfsGvaJ8eLYu0lGnKoq82PKEeQZFlUB5Vn/vjl45+ykpx3ZoyXG7HfdqoZcIXcsEV
YaPFyyo6Qy+bkDju7JQWSp8NFXYVV5zQtCN50aHrqj16ApQ2oHilHTRWWptqc2lPXWNcrENc4m5N
A0oHdBaQx/A+JpuBgH3eY7ydO7rLI06w52ALYofvEs49j9KKaS7yKKRyf56pyfWZyPYd/Ahpx+Gg
eJm5FW6vNzOK51Fn71QcaIVnt/Ec5jih5ubvGs8nUhV96l4FCIcO7TND5HaeGe9gPsRAjsVTGj/D
SaZnYaHrijMuN2lfn73ML/cnrwlDtO/IN+TbokzGYb9pcWCiJoBFo82I8cC6bs+xNsH2vkXMhph+
RE22P68jdD04NLbGJvAuXWxr02MGcSSkCH5Beau2JXE+lopZSZgF6TGd3OxlK1oMcycoIJiYvrys
U9VkAPUGRxN+n72lt0+v0LxtfBffkw0456OO6EN/Mkjupx/iCgTLOnAwbynEzo2hXsoZphvMksqZ
YR1r7saFbnu3ph/7AE+u9uGKum+mz4En9zjayv0nar7ObSLSbuP+ESpxnfffkpWUM+N9nsz2V+a1
zM875wniE1J03aKveJfW0lG8oO3DrQNTHdyziRbGTiN/sinmJ+deRyEfYoOhTJLzmEzDhOwnLiS+
3GW4BeRtjbdViiBJvn/nadoc70gihrr6rCMIB9M5gvpShgeYaB7rKEpUxvIfmjnjmL6eSCo+dHaW
dvweiMa41XFdm+0LJPWKKvcyc4hTnw2h62y8YMyvYPbLEwiHmKxknBbe/uvDqyPMGum/vLx03fUu
46/lEN5ClZrjlGu1uS/XSFN0YcDDC+m47YCrJmKrOkRzi/bmhMm8Q9RTFQ3mZpNBzXCs/TU81NK1
FEa9Wb4ISmLOz4f66RDpPEwYZcR2rMSABbzi9Y9XH2vso2aKTl2/0X23zOIiSJOi/mSaUkblPSoc
TFhxt9pli/tInHYzNvyVNbo7RRAE5fdw3oBr8Zoe7dQ/DlEGAfkPHU9MMzmTGRjEKiqOydQeZVyb
PiXtlWmtnxXMPrqEa9EmS8K01Nltv+jRYq2wkGYwlL4YhvCEBhMWbflX1UHdBF7oZC6/d2qawC5X
Wl4GjG2Ik/KJSieJQDh2Gxcf1l0EEaOmOkjD30tJiP0xdxOOYu9ynQpmIIhw2/WXNorW7L2Fisx4
DbIq12O4ovtDwZwfgdWzooUAAw0KKnmsizTjteEyVatbRCWbgsFU1fU+PLO7cLNUVF0EtCxzu8Fr
ExgkneTjluF17fIVyD/GCG2Tfl/Gp7HAzBHHrF25DDBtVkATsPcqyn6Sx1YrFhxUQPhItTWqu5JR
LMylKxl5hAykeqLp7qXtW6qq0csva4BqBQ/jUInJnuk4h5aBjXlZty0wtUma/sGrRKfIF8QYg11i
B9x037uY8GbPaWl0uB1Nmawek0FeOEJ+7NG4KBjSxP92ibtDtPRbPL7zxAtpYAYpK/OTZbJG/Wzl
zH2oq2Visggy1Kh2s6KBFJpLX3YuraxGq+LxtItK8xF0lFRof0RJ0hOEQVNAIm2fuOgr6+QFVK96
U36xuQoYj9RYkHZS02uXC4WCq+1WoBj7FMd4cA3OmILztF0J+cEGWzZ+WuY0Vtsb9PddPz9aswXt
E3MvNs7cdkjzaZ0FnuoLiFlz6b+dYr9X/huz9A3uYttU7El403rEaeaIY14MTuXrMATqA/pGbnme
2M2MZHmOZd9he9G3s3fBW3bCOjmA1oN/RTNClN0RIdkVPxBP4R3wsRhihRkXWhYZfGODXvIPYCm0
brCXK6yzAN9w9mcaLHEUatrWQLX4WWOKVdApz0J8JM97nXXBtyCqNB/EEHQyABfc3cfCBIs0FpIp
zevsZlk5VfSvtdlH7CNRMBuIRgZ2qj4W82jEd53TsWTAPb0E0d2i/EKxfBwwKLfxuXxZ23IhFODx
0bSu69oOYwZkyIFzvbL9zUH/11DQP2McOFv17p+xh6rEer+s/UtA76TbeuZFumcaOH0dETSk5oVd
MNY8rDS37nuyT2b3LHaNYSDsvMV2n5Op8Kvt/bV59fo6VatxzTdvprft35AmsgswF4G6Xt9vGlYT
q6T0HNhubV9DQKiKDjzgPIwRfgnnzCB7z2/yfO3leslGw7t8oIPA7LX7QIG5MXxhTTh3Uua13rNb
uMVk/p+YmdXU80dsvBiXdbvLxtcekyRIzR24NSzR2J/Jub1I3S81rl3fysCsuDH5KAzKH+lYbhUG
YH4TJJopTCO2QBZmyfgpEFU8fsrJqYeAh9e5a2uFs7k81GVIg3sEv+P2X3uFdu5M4YHOVHOiGKIz
RDLGhvClgbuI2TV14UUbWoKvbfRrO0DNOK+Gx9dbl/SLKzled/t83V2+8JoA8QK6TeZ1j8JU3MU9
1JHufJImdx1bn9Y2NQ9MP/s0o5fimJAtML86jfOY4ia2uA4yyMuVvfDaAU4qmM7VG3TSlSlZWZvE
PdNr5Egfw7EJ4rtG9xnzn2ZLTj+dsey0GEYVve95/4GZFf+qbktxqyKTpOMYZKhtouT3gcGZwmpn
2BkDXpByZnSmPII9g7z63DWe1j6GB6x33SbxJRtozvpnQOMFvvEaZ/TiQEYchxf4eKNpVRJBEfL+
N6+F1i7dQeRN7suLXjURlPK4/3aB64Lht0mD2GutC2BVsqw0RK+yw2s7cJMeTT1KPWQGcS1fenfD
6sZTvAiG4U2Y6RwjPIj/KoHJ0nvksZAjIc27Z6qzlYR+tvgZ+JTiQ80A0nqDwn47NlGEk343IzVg
7NC6MOoFEBzTuvE/EO5+pfZxd+FNUu2kYZ5CLGSe7K/MwqyNMz0BSZ4ntYbDxd9r0A6E9YzmKf5P
LMLroWKGyTvtCPS+9Lfp2RJ2Dyy3MD9HUzZQd2HEfpBh2335Zwrhr9q5fz/Mb1f0P4ehcVSlGQyl
2MU0ept454KJjYXvn2jSMG3hfsZdAG/SKC4ZqVEvSgdXo5P/lZ4a/MoqdGfDrc0LCJyR04L+ruQL
DK0Q+hUraTHvDfMcJreGyPwoYzDecg3gEsc9+q5ByVKjtUIr8LpWhgVrVOYHNoCLDCu7NjRXMzpW
0D/fsl9ZlwiaAZZDJ9MsSE8g1P4mN4yzeRFRhkIhKaWzNRBARQonQ3wMuuMYtbhaoOzGOuKfD/vy
6v4Pr9QdF8uSHEsgLEiC6MW25F9ljvDFmVyVmPESwrQlkKkCpdbfY6tITrDcdI0OVQna7vsMes5M
tdC98jHRFabMS4P7n0/ILY1fzicLgxCbozzOkzCAEPrryxCPiXHs3vI8QrpHagamhUXHMiay/aMD
rd4e9sjvnRvFi/tHm9Ei/fDPp/BvCyZHUYWTbJLwXx8fgt+W74SwgEnDoaP1xq6DbWRmk2d08HvP
/Bi90s/PiVCTvFzDRzbuCcKBa0UC62J9r5R13iWKEoJu/bWt/s8n+SvpmofmxLXuTnFYFnXyGx0Z
9w8od55mSmGEDo2JmVfJvWSlMqFynhrWz3+IU78vUQ4ZBxjMsFB4PvyfXx8NYrNZTCovGEi6AvN8
woOBybndFKhhfKj8dHXRempot//zpf62RnlvQa+iAu8epLgxcNVvB/4v7s5kt3HsS/OvYtSmq4BW
FOcB6PoDqcHyJNthx5CRG4G2lSTFURwkUo0GetMP0ete1aJ3vexdvkk/Sf+uZGWatNOOCBKZgVIi
M9Jh+/LyDueee873fQdsRO1XVUEVVTuhdcJfQDci3/Wrj3uthf0Z4KZxKXYpBbj0n4mcLuHjeKqa
Km9s1ZYQgegPzhFhccsUij5am1ZNXCbwNEQFxuQNBcJ+j5URMULiKeUA0UWX7KkA8FjEmJH+kCj9
gbPiUvSZQnPcBcDx8KsDG6lzPV9uKhRY9SKYUQVIZvPp9YYWqKoMFef1oVTEsvhje9F1EwS5oaNU
AXdWMtpzOEfNHBHIhKHMdRSEq7oU9y+prMFL+eTyos8bUejNHIW2K/hAqQ6lRoO2Wu3AIug9bj6a
qR7Cu4srU8B2TM3jRSHzCBSMmVA2YYnipADvyAkIOc57ZS1+YIsLA5Z3dyi//lLP5oPq5pamiVLn
NlZebxPO63hrZtSlKUfwlvYAHeA2szJbwS9CkT8AFeMJIsVmWEKRhcmWexHV2rCslk+mUVuCT9mQ
pgpme6kMxd2hJ2G4iRSUpZAyy0aaFECpe73nanMXY2PgvsiWhOyChr0jZtTcUsqW2A/gh2oUSYFI
cOQBRRgnK42r0EerIp10B+HFQjICaTPuBChi4iVlicsVuzSBCS3yJdIDd+RtdOqCIipTUxIl2ujr
S4k0ZHWBzDPK6cO4Ll0CjERZFSjMK1yAOdwd8hTS+8cZi5Q5B+BSJv3FfRcVeK+aWHYOHBvASbyV
vwQpGPdf9YEc6XNK9IarQUwlCF+YRw8gazAjnml597mseqo/UUnzGT/XJpywz68PWYsML4YMuKGF
RdDRjoUI0joowTVH8MLSzQhuLYJwoM93LmFA6JHNtXc4wXgsEx0QQBAu70jL4g3aKvEuyjWhgcyP
BRFVq9/wklvHBj3DRyNOgVeocJZTurI5mbIaqxpGcDuSdixAL+FyxV1ADiDLxpQrwH+M5pQLq4d4
E7BFIRBq8vJ6tSFT8hGEQVXm49AN3PhMnrvyirqpwAewqa8PoHDxnloAzlSkUzRJRRQCHb6dHsgT
IglXLIoIVLk+sjR4gD8TaigCiutBTVRhmSbopFMsQjU9OHvxRlu9JRvwfP4407ncKgoUD9OyrNaS
J/moMAM+5Wa2SYHxVMy50A3Y5nFY+Lc1FgyhnB3x0BA4LG6lc3WOvVyWnsBCZoMUiFqkRMIsvT4y
z7qmEkiULBaWSVTABpbUnMAMvRjVC3xtvI2XnDDEeoHGwSULMSC2lGAvVVAZ9KXWpbn0c60Da4qO
vU0okHnwn3M0uvV5uHx4o19to41yCRoLmDiqTnEdemYliiSBXlVWZ/BLtmShJYMaxwicogJaIwIc
aMgRbM91KjlQWDAOrRxR1BoRZJI4+/S2TMyRTMHr3Wq6A3iMKKoYaFxCixIi020eFrvd8imPhOth
gL34Etoa2jrDRzCnL7MGzhIDOvhbnrLSWsEKNCxhAXTTUHFFnrmIGwsUMBVgWaDAXraftnIl0lYQ
DULgLSsCJtQijIpNIaMcifpSAQYiJsuaDwPo0ssr5KJIwA6BU8poFajcze05Mlm5yInA7SEgHZZ5
VS7izRos4zZmJU+DCKkBgFEZVpiXzpOfFRiM+n2cCNRmAQx6fVHU0rpWh+hqegZ5BESRBxMiL5jG
bxt3WUIB1Oasw/2Q2EutVYpYic1T1w97rnyxrlmkj97X4x4BQY71ff2pbeumEORRsLxIk6JWiD5p
67GkrDfbhOgSgkrI8QIvckv8r5xVIM5IdyUsFaeT8MByMlPAr31ZOEcDl1zc9ioLIPVSRCOLJX7Q
G0SccBDaPWIFr3e0pYzA9QEDrGuGzZVa+ItmywwHRlHJub2GMLZPNS7TZZJ/gbcWszw2QS3wRIqS
2zb1reYhNPrazov4Vw3qey4Y0pTb/WT5VjWncuQcJWQgdauV4d+n8lzg27dSltKQwRlgiaIpXEOs
80ENr0MgaXRlSbA6NPXVdixVoAquiFULTD1KBMLTShJZcAfI6SrROTxOCIwIBAxMc5RlXl0uUoQm
LMqCcv7G8zfsW3vfyKAIiTDoism14TlPc1VvXY+wPRBSMEvaZ0TwB/54vYK9FCGxWohJLaGNlfd5
7ROCf+Pcabk6nNeqbXBe20wJB2X73IHPUpAm2LgjKpBwgsP/2mmElX5eiIvULn7z+kpoGyj4g5gH
DQCDuDngHjbNOUEc9AvqgNx36Ir4WqIFwjlN/JVYpHsMs6JUXHRff64qXJAnRyyKQYrw5VDo0HSE
fttcTTRbyjnHL/kPV5Wj8xggL/C8ffpLC/Cx3gP8xJ4MtlusTSlLG9bOIFRz/sBlIeUwzUhZY4JA
zwhwYeYalI3wUlmtAoJfXgIsJIsrimuNEmpm+voElXkdgehdNAs9ie382gTlXhExqyNQQFZdudIN
4O3Y24w34HIIkILlLVa3SSChMDYsfWZeuqQ4k5tpUD4GlpxfU3QBU3KcFDV1w85eHyRhLppjtNPK
krjqo3Buaa3JWVEpHFeMmrN2vbQRzBrgrfy8B8G8/qD2qsdwcXe0yZrq4IFUSUzWE39nvlprtTTH
ndkz7bcKkKIboPdM+95Z9AaqsF3cZTDurz+77VEofAhfck0kMW5qZvvkLjdqvTJRpiOPGogNr65F
SoAkELO/P1m4i0DBl2ObzT/frYd9Um2uS/yMStVnpur1Xj0beuKNSIIZOGCCsN225FEZF2gSACpF
iMWdg8xQUOXXJgYEK/CMrz+rfXdHDdfC68VL0IVvDIq0OfxFkS5TXfYpObYzrGiNrpKrNM8h68Rr
XNCZscsKK2oOlMM1DWGkY3vLmVsQb4neigW2bQLWQCGAbcFAwH15ZoUSywWWJquo8phkLS4tdvHm
w4oSFzw2sCSBEFehDCs4F34USumFCnCGAwPBGxZMLalQd0cmSirQADCz68E4pT5HvpyC3hPQh43i
6mAMg92rfetQEhy2iNXhCJq6is5vcyhTP/MLeVPHkChYb1Ny0Ru/QtpOgJFsz15RHZOyfrzB3OWy
PM0H1kr/lfRTGlGbrRKKu9/cIfxSDlkRS1CUZzFLQKrwsCqkIbKBjZ1DVxvA1yqrBMRia1C2DYif
CzaSYDpFW7DAHD4x/eN6scUgRkiZMOyvd6oZPzQh8OGgEBkj1ot2G5mL5iAFvrRBe3CORDeBVraO
J4Awd6XGPZicDQorwhLXFevL9SJ2HjxTgYF9vRPPVpkIYnITZNOLg6ftgkDbsGJUH6PRHj5nGhlP
iirCsFQs3yM3S0EJvX39sTtz8tSoEoqyCM5AEOD5LIJW4DJPzMrcyBoiPRXSQBmkAbeCtyYBDnY/
qx5ScGcgusnSqzvgRemRq4spDrVkucS+Dv7FQ0Ea9BFqmLzixDKoj2KPUHfHy03XElXDbJcCe59g
Egs8SIm2YnL1SJXzDdbhfjWWS4A9IUXAK5k/siVUPROaF7z5arbf6a+/eDPfwKQL2UWsu2TKKGXh
/zUnHR0l3V/acjoKPSG2wl1fnPePKLRBCLd0YW8wiP7QSMIihw/vEuSDprmjQO768k266n9aCEG0
8lSN/bHVsVM4/9gVTUBxQ3xBKsIv6vflIqtvFjm1pv/xX/b5jm/55tFi18qHOl382z/dJ5h10ZpL
qfOGwPk+7PTnmuinebg4Sn49mjkv/d5eGH2gvUNZiryFyWkuI+okyho8KqNr71CrwPkjEs/9VUQd
f1dG17V3GnYYk6aoKJBxr/ldGZ1vAWqydBBYYGW48MjfoozeXCCEaIV4B8ePxSGE0pLUMp1ZskET
pnAHQwBJ85Ni7lSZ0PwjGkBJIF9/b7rItVW2R9KbKtCvL86dyfljV+4eLsuKJWRBOQqVnZzhEw9E
QgAzUjaUCXcREYEUAhiXWrwewdU8nZ/mKylUhyRNi7PIc9fvB1S8o6qoL0+54+ZnOYpsIJijALVq
UCn2KDeC8LzY8JeSLv1MWtgde563ks4ZXaruELYuR2Ywv/bBld1vNoOk4k6TUNoql+YTsuDF50xS
iEFZy6iA++ArD7683lQIqKhr9LHWkOCRDlZAnYWU7xoHWX2BeJn9Hsk8/5diq6EJ7Q6CFJy+u6k+
cb89NhAIcKAH+VRWUiH0j0LcXVh2SCSBmTGTX1Gd0GcWeDVtP7T97LWnW+0fV+kivi2yxaKYOWm7
PMmPuCtNdsmf78nLReEtstCJH/LGXha/td+R5jtF4SDkyqWzIfG/+M5+Q6rvVAMyBrFTCScIrRVu
ao+VCnT1nS6+wy9qKDsTD/tjP0rvcDog3ssqxlbFdfyW/dhSHWY7ouBJFgWfwUA3V5XEhn2yJ2Rr
m6PIm0HpQSz7Q53reFxFQXGnIVzmfGwGhREPAy0vwI163pSI4RK8L3Q9ZC4U6m5LFbVqlxuF2utz
+8sW2cHPq4qc20gvBlZ4DBswMOAJ2fMPiHZlpzbAoFFcm/Xxk1G/3m/ip+LbTbuyew2dwRCRTAM0
jNI6eCQNSRjVIpdgLbfqcaquC8icrkaBI7eYj1H/X90QlfNONgM7OAVQLr1xpW8HO8Q46kJVmpSO
ohIPbxk2nNkkylB4G+bEHS+ypRTMig1609SsKkR5F5Uq2bm7Bp4YWIMTswwoWekibGa4+Wmc1pM1
JMURNV5P6CVwUNQvrxS7yqebbGVPUyvPTlUyL9okoUQAlK508JGY1GDk44Z9Afa51WZIWlACjPzR
9hg15/nZfqij7fqNV5VbFznxqgapalKzUNHQmhIBhidLJnZNrqMB1JDSD9KbIF/al3klifIG29Q2
jr1kW11uLHtpUGXAQtijTKsCiqY2V0dAG73PBLBCx8S5R7CxUu08QoBjE1J4UC+p2EwOlRX3+uog
7kSf/jD9Yn0QqMRJRj1HYR/qbMKnfd6o2jqUETgdQn8ML2W5WhTQsiaUL9OohBysz2FIzc8Ku7pV
SDWfmJQhhcFR6Hd1tI6u1moVh+MkTqKxXHmr6TwjoXLpB3Z5Thhh83Hr+dY9jJC6oGR2Rok5mLir
j9qWAt0UoNog0KeWxypXqmurTo6X81ibMo2r40FUUEs4zdVp5QerO0AgGYIAavY5UNT610RUWVzh
uJ2ZBDFFrVvlMh3kSNgk2mBigrgeyUTzzkEnmldwg6xJUm7iW1Nf2w/JfPsxCyxqe5Sr+DOiL/Gn
gRka41JGV9RAwu7cd3N7Qjmh+jr3CG/A20lEZDaqzpDwMC5RNMpnyTaOrzJl5Y2y+Vr9rGbK/IJ6
nBX+e3BjrtGEmxeU5BgnZpQeB1m4uVWpURaMvcEcSqyOsM6WxqAQ1ZuZaQ4uKLxSnLr51r+sljnx
X/u4ysAL2kCF7VL6osAJVyA9W8huVANQKDEJ2okW2tJ72a8R7QEjInTGdHeMD7+cuRDPxhT3Qvze
TtjbRpLWQwqsBEMrSD9TLNWmduG6uF6ZIA9Byp0hVCcfZ1WUTN5YX23zQ6aJGk64TmQPCaAZLfOT
UlewSnTgmbm13qDKVKX2SE/yNWVg05RS1JUinXD4DpAl8eurjRRks9owPxcUX4e9FiDKQoHVgSGP
ZdK2Y3QtYpyixD9Zi91PxU+KvePxXbzR6yaajDwZ5grJPvCvBt4YMhHNTUH8BaBLsvZGUTqg8HJK
HWN7s60w6jXl8VhBZuSvFzKZ4mnoyuoERGM+tkN//uX1jrQNiuiHpuNjkjbmitC2nRVVQj3kuMDf
VevVB9tnfmHR+WMP4Ouxkq2MD1oqF2/N2fOnclhA3SZ1ge/LLa359lwXXWUAiHIY1Yq3nnjrzQp1
iMy9L0FYE3aIuCJP9eU2/hgEiT1FhjgK0mFVlvMv61WtDQvP1r6syjy/GJBiGaYw4s+NVTUOpAhV
y9dHiAx6y4BRbgyPALACqXOIocK/eGrAso1pxb6oYu/byOjrpXlF5++8Gmwo5GhzTjluayxnKxIf
qa8n02JtnK9h/CQghi1vhDqsjEay4qSUaL3W/TC7hHtlEmtS/OkAhB8J23l2F6uDEyr1+mfrdQEg
U6d4Q70CRC+jO+rH+fyWKER0aqwiZIND7WOGIB1lR4EQToEgy1BYUus2w0kdJ0h4kX7YxBTuK8zy
ElUNSlejBaIM5XygTW03vKg8CkMjiAk/ArkZxHXW5edcUdeTOUXqrwE/uoQK5xLu+tywjrfS1vvF
t82aZJZlTZdQICY5/NZjyCWkel2LPPNgszJu8zqRTgYrb06yKCcP6BtUEpOgqeYrT/tC2WVU6LYh
jW+5bf9cJQNQ7auEeLRWB5uLeDDQKFhj5JSDVbJrXV/l72FlrB8016fqSrQNLqUUdv54rq23XBTK
inK0qWJSenRQjU2wOTNPV94ngEmmqaKmPxtzhCTcuatf6nnpXw+WqnLmzmN09XH+Tiu0eiaAcCmw
DOwBQlzkncFH2p5lobGeQk92r6J0nWOzJZQXqNiJuvIwNfXkxCAzhJ6vIU8KF57ncAAhcqJTBCg5
LtXUnwLNErpTqjqqNQI/VW7VE1Aw/nwcx1nqyG6SjgtVhAO3y9PI9ctL1DOMsQV69WJZWKcWjIfj
CF0RRZqr5+rK+2S4KIeDwVCGENlnJE5Q2Y8UohqbGPHjgZ5cIMVKcWZ9a9+hdRlOY2NlUUYuTGBe
VG6ajNV1yTzriTUrrOzjtg7nM4RvrCtrvYXZFsThzFzHwWgupyh/m9I1JNlfvNyvbmrkh4YDiDCE
8tdrZUyez5jk82XGklemS3kLUWk5p465mrzfbAzrKjRqyrPiC1Esr5Y/4UYrpwkKZOeSG5yq6taa
yrVXoAYY1B8iKvyM3DBNb2ChBOdVDM8vXRqfwY9BZRpom+vMSOvrtT3wzwaxpYGhxp0NE2tKzn4z
SsvCol62Vbr0rYxkqAYWocHQzsdLP94gK1UVvzCHGzRdi18oueef2UWlXFMdVb/Qozw545gzf14B
2h0uAUwfG0Y0H0cu0nxqGS5gWw6mUVJW5siu4PAPl3GonG1Xdg6tsZqPjCXstGzlLVB8UNC1i0z/
uArgs6Zr+cM8ruFwUgEQYQm80+NMSQbvCzbM+w2K9ndx4s4I0VJIXsuSe3wxyUf1Qqwgy7DOVC1S
bjRPRyfMyspP8Uq5XVJ7/ixScgm+skqpG0VnIW/9ZKkPldQrxlGp1ydk6qxLci2aQyrK+jxAmvYk
wfZ8tMJtSshZSX7GVfUmW3VZX+TgSPCMg4G5nBrLitq+sMviCdlqb3Osr8yli9iqrKBigjTvzwPq
fB0Hy6W/AAaqRuPCi+KZn0P88BNtcxq6ijJljUFrqVb36PZalL5QrNEA6gQhKduYylT7Ojddtzj3
Q397lSuoz5t6JQnhks+qb/yasOOPl8htcDQiGilRSUReLq+VsIxGkV3Z43lIjK6k0omz9o2TBN7T
SEqr7ARvJjA/mShxobxgxzYO2tbffAIYvlLHla2H5BJDeXXsD4LiarNK3Psa3dgJeWX4t1QfgXUT
r7fTEm2DIRB5VDEoo3WCwrVHXd7Ev/TI0LLzgs3gcrNax7feMh5gFlJyVCG+A/615J7MYUgMkYmO
hmuZqnxD0k13QI6s81WaxLOBrwfpyAqt5aSApPAAxyAYoUEWfbZitxpuMkO7A51V3nrlAMNfw6Mg
du3Ya20zg2idnbCh5Uu0Z2xIlDYzs0YS3RjnMP2Ns3UVayM3MMvlyI11Q6I4RpXNpyZyue6Q8z/5
Uq8oiDGuQeacydgxqkZoyoAdIPZ+mqZUgw396gRAR3Tlh4GyhC+HdPtkPVeVeuJXsVJ9RGGb2x0C
KKBRdIotjFBDkB82aAbKV+tl7lM9VjxpuVkaM1dVXbAZYhvUluWeRataghJZyl465BjZKO8zH7LT
Q2nPEa2nx5drSN8R2Uk1XKOnJVHRFUXHcclem+Q5mVJpq3MAU7Pbn4JwrK43cY2MzsoQRQ+qrXxp
Wqk13sJFO0UjFIxbBJUOYphcXQviHYYY9SFYgKmbpcd5Vmnq8WbtrzaooOKjnKOHH7Jei4jRRU5w
uvFjBEkiy7rgHLc/8fBwdSNRx3x5N69iV73WjJVSjiiAUgd4wXIaHvuwgfIRla1TlEmIqj+sUzjy
RpTLlykckJNdVwPbRXE+K/wpgsXyh1SKshM9pnI9UjrZiZy58iVBPDg9Mocxl7eMFHHBUYVciXUh
I/RvDBPx9n61oWiHFtQ3iLtp+Nxox3xMUFUCt+ZSH22IQk11XeiM1qBAUPsGmQz50ttSg2+IO6k5
y1XC0pCr2hSRLiSdjpdcKAU0YONP87loCLmw7CSvMvtC13M4ZaoafknnNv0g/bMdmkAAvthlVghx
Cyu9UVCCX42AugPHtddLFmziaaelX/IiebxlNlCJMYuxMjANxNZIyMyZTiS2EMaorqm8bU/KcLBx
J2ABsxOIPvoVNQCNeASFCXmzOLYTishLtTw2Sdt9st2EoYPau4VBr+RIJJn2p3pbe6uRtLWoKYBe
ge6Ec1n6LNvrnBJYclWlxynYzOslIZFft9ZgOdPsxDpGkgpNECTfh6VXjS0lOkuz+Qp+iqfb16Th
oJISoR1vTG2TTEBWhMf2jsu7rutjT4rfS4gjODDdlBkcrNPNIJYnOUiu9/aq8s7cwXZz6ZXeWh7n
6608ClGa/6CGQVZNgFzeJx7aScMNt6kzNQzrExu5yCtTXabvy1DRZltbglYTxvxeoWZnm1D2J1Ry
ETc1sBtjDU/i2CK3eidT3hzrk26SkxXCo+dyUStjc+6HD7mJ10GJsMCT7OWFWlt4KpRFPCElHf8a
10k1Ax0kfUg9rwxGHvIW8OgLKs8ex6u0/LItQuGqpAjGbBKZE2Qe+DrKEiuZetBqXE+zlXpCVAUQ
kWKmeTaKk214gjLgvOYEVf1zZcUxjSK5fIqYOSRzI5UzRltGFmeYGvL8BMFc85ziA9VCs5b5mNLq
8ilCJdWZvFzLN0stU4xRzs3/hEKy7kyDO2cg7l5/oprAZ3zMW9Nz32ee4o8GqzQ7z6nPNw3L4kaD
WTrU1fqY4E925yZqMirMRCcVZrpXKbofw5oc5fvBpsZLt/xsWm8H772NZI9sj7vkwNDrSa7OS57F
QV8gyHTlFuvyHF184CzRtjohimD9QmZUuUZFJYFzH6hXS9eiHmUWyRNZ96mIXWcuqvfB/NIA1/g+
9lbLj+uB+jlNJO1Eza3kUo1LZ7CeJ58yoJHGaAArBGUFnyoldeGfIHH8yU1WxpeyGhD01tzsIfM1
f7zdWjnroMio62lQdVjJLG2KKswxVXrRxVsWxfvCE0lkdiYhQlihU4B7GrOvPiDU/9FW6tm2IIid
hNnkP/uJm2yWQM6Hem5dcnlxJ3CHQgrgWB9j3E6/lq6kgCreccWNTZWzu9wobqxSv1cC+XO8xqav
pPQmm5e3wWBJGQOwnYHvKJ70cXcT+6ZI958Vzm4EuruU9O0QB398kRfTU/uqw4+ZrevEj4sPybME
11f90NMs2POGvi7fJa64jcD6rqFdqu21BkKHjFz5QCZN16nZSy4JICYHEh+C5GESu4/ftt4hnk7Q
zyYDxnOeDMzzHj/P7X3fz7zW8X0S8PTh3/4J2EfXV1ffAWeyoJ5QwFx8yNc9efWBQvoAYIlG5mn/
2T/wBxoDAZroNPua+Q4kC3xIjcDOk3eXtXekNm0KVD6++36Z/Uiv/iyl9M0rX3lH2J00rYjNP3l3
/Z2hgMonqrVfFTZxyh9r6ZOV7jjvuv2O1BfoAgn6pPgwv0+GQCY9BhaaIt4/2qt3fnNDZdaBHlED
cf/mTXunCHMIjI+byv7z4y18aT8pfyAovnXhazo5UwreguB7XOHNyWcD4AaDuSH/82MtfIEO72Tv
dPkdkwtEg0qeu09z67PuVRSoYJT8sS1+rBHYoaA6DYFGVpyEuS4osrtPa+sr70ge8HkcAWEZfqwh
2NnrbkPANEOIkQTDbvdpHfwCNwA7xUAKYv/5hjH4iiPyd+dw5HFt2/mO/iJ/Ao968wcOnuPzBh59
J+EggYU1xT8sdkCEwCaYysYvCijV/lF7r0p8/Y8Gsmrn7z355sH/2z338dcfX/h5V373Fp9/q+kp
fvv3n7wl2Wi782thS5+8ZWMI8o5jsDfTjVc8TMIJAVYnu/fq3RKoH1/q0olwy3+KC75V+PfOU0SM
LnAvf/T0GQ7uj43aeuCfTlKPM6EIHkTnqXja07dX2HeO7nBBXHpxGMr9beLwlXjoSwO7f9Rrcwao
rHCObtpzxpn1+pS93fIkPLp1wrXzkGSHxnY7HN+la9PT0ikWkRM21plwebs2fJLED2XmNBFdb6/f
twfjkgHOHLds9BjEbPcuXzuxEzWbtd9s9umCnQiIKrb8rzF9FCnqvN0Y7j8mumn8/y7LF7qLzG/M
Qg876KfYTVprvPt6GSZFvmHNHFoSe1LUj/9jRL/PkAwXsd9AJwskcedGy6yMH/xDQ6KvguTatdmR
5zwcWhFtCrWlrm3eLNLyLvTvBU4bZOjRiHhUcmh29xCiUV0fMl5EyT2KhDzm7ef1sAJHnOtZ0kSr
az0sFtDSSZY0zKzAbHcdnhENZE549NOvGfY2/n2MDi2LaRBY287PcdLF0adF9tA4jnXuZV1bBhhw
l5RFY8ULfYWu7U7cOi0OzYhhELpTnRtdcQ4jlMiIT0s/XjRsitHDMplAp8qazZo9bFXY4D7FAxvd
NXvYnR/Y9lMnumu2LOQVuo701LlrbkKrh+mbeq1jwOphyp4vBO6j3Qdg9Nv/KRZHD//pdJ34WWPX
yX0cXueLuG4sB2Sdunf6wr9rewWw9HpodwE2ymscLrJg73ZdZfS3NQpaD4ftzHlwXCfH/z30UNgf
uY9jZOZQx7loLge9h40842qxadjgHW686/jSbKvRHnbxjIP0/r65GPQeFu/MKbG+1KFtzJrAN3cf
BtGyEzfNJPIqPTSdbIX9XZXNNWH0sIwvfVz8Qw93K7iPI2PXamsgTP3wmO+/1u/NMNnxPHfKQ3O7
Xts9GIqb3/69jNskRpF36bo0briZPDQMsSIw4V2bvV3U994iDBeNxYzgYg9N4615jw7noTUxzuRj
Dl9+/yzeLuKF64SHhnbtCmZt5/EgiJc5RxeLJG5sFIRbemg8ITLTXNKK0Ivr3OnyoUl/Vfo4+T8A
Lzn0bTe+Qkqkc1d/+1/JETCQ3/79iPV8dJ399r/jez9tjrXaw1h/YBvmrbEWYhJdX+CDE2/bBhrE
QfeGP7rPNrjWw4Iellngx87RsZM3Z1NQ1LoOBsFtv+XTK0JEo2u7E+IwQHEbLgFczO4N//LsDgLb
p4dm/ejOuds0V7HRw0Dc7mzo7bP9vaPS/jmB/vd02mvx7aGfHX3AmWsYUVSYug/HT3f1ojF3MIks
9HvRNDEhMyF68/Z96m+Mw5JO3VEiIf+apqoDpuocl336Nm+nQZ7+9OQxBv0kn3hIODWSQl/1/ceN
Kaw5pVbQmbHQ9mQ+gIShgvAXv+U+NdB4icObvbZsARpmbtOwWz14KzeQ0pqtKlIPluHDb/8X+1s3
LYP6pul9aQX8NVkIA9YhimQq/0KBRzWU2N1hWnZz9bh8X8k0dEyxvvTuX7W630p+Pln9QoSv+65+
ZQz+tmzLXds56cOex2Qqs8blo4cd91OZF63MkABAdvUdSAZDzIsODe1vBoevvv/CQZUcruU7p/Vk
kW0XbrLGrTq0u3vKm7t6b/FeM2503smagYU+wm3DMnSd1li/bYTe7u54EUdOFjwdBYFg7jqFpxnD
ED8cGtofV4evvn8KJ3mRtEIrQvyqa29H28W91zw6+ohTHPtxexAEWrJrb4+dLFkcIZvEAOeH5sQI
4+V0bzxz4vvGWWf1sKOn/h2pKwA0hw6K7to9zNwUCas4X9SNdnu45E4XWeTEzWb7GAcUgpqj20dg
CRYYd62GJcM/PwzJ9++2E0qnO1ljEOQ+Ij+n98+MA8C+7v09LZyw2VuhUNd1u50tstYCk4X6WOdm
SeES4l80YAU7hG/Xli+cYt1aDX2EIS6oVVy2XRM0JroPxW2YrB1oS4eWhHGQtR7G+MLHrheLOC8W
TfgGZTUOD/v+7XFRVouIhHbmHtrad7wHEz9LwgfGpNGu3oNZmyWx006n9LBFyP0Uzc72EZJ5VYSs
Y+TkkjJhTtNW9HE0I+nV8npkhAU724rrJCvKVqwcwaTuDd8Qzm75U5DOurcrdjSQqcaagL7QQ8M7
q0lNtGYktI9bx23qNI3EDtbe1Rjfrp3wzskanrAidNw6N7xZPDQPj53WT/dm/WK7l/479FFYNapz
Hb78foP5McgY4oZzSeyqh3Zjv1g8HJ37sfuQNK+NfSASPglIGutuhGTqobO7MeklG5/EHFALqmY1
mu7jVnO7yNqR/T4ARm/otXY3zKQcZ8794qF905MJPPdwWJ0nOWX1no42hFohIX74q+9f4L/9D2H+
X7qaUQ4RGUoIrTJ6YKiqaW8/7qUg2l8TQBS8gf+QFA4Rrmqnb/s4lfAmfk3C4HHiD+tI2AgDbQpI
u2gDs8YEefdtbNvfN++A2VQ6K/3F0eJ9kOqbswg/ZeVdw8Ho4SSB5OPDY9jFCIdOdkfW7uls9uDA
AHsv/bAJfJd7uIyI3sJGyZ92tw9rKWCfQ8eDhdFoWgjudnU1Rk6N9/mStRTc986tt1aH0Ebt2uY4
iUhpNxlgfdx0Du2+DOo2elge02wRA1U8DIEwTX1cTOAqPSzCpGyiP/pAYZ044POedpeKC4cvv/+A
PmMdt+YPNfnu7c4chKXiZ9C8PmD/XNmLXCCaikM3xeRRPPbw5fePxjXB0yIR/LiGO4Rud/e2b/H0
C1zyosh31vRysfabFkTqYZPvn3JR3revmj34iR+4ZfoPzsOu+x+SO6eFpRJk/K4G5QPQnv34jFiX
Sf6SMaTySfcH7Qfqk09sn2kRTqqg8eytAley5sz0AYweCnxt7h198kn1v2jkKZPQ/b0+3r76hB4W
MqpvTguVT4Gz7j0fQcW8d5obrw/Q7a3T9IoUswf7dis28wT3matwK7fZR6JsvzpxYQrvt38PF1Hj
mo0ibvfR3r3AzOEJzZgJiKY+yEL7F9ifAkf/fLzLof3LodfCXqvAMN50QP4+z9/ScPwpv00JbjoK
9pTQxn88yAgRyP+Q19pfXchO1DFsIoh7cJd+IhJ45/jLZsM9nHs/ZVE7PNyDNzB0YjfEIc29p1uv
j8jlrHYETKLRbB8d9sr2pPVgrJEPj5vgTSGB39VVgS17lzw0/aw+0oq3mX904cRB427SR9iWgEIT
3dNHzg8NBffoXPzn9qebw6DuHPI+qBynoLRwxpqDLIuqj11nj5bbrfZgH86ctGkaqArXva/nSHfW
SKq3mlZ7cAMI1BFdPk9avFtK+nbv9h7o/ULbPWzpc2frBN7zIelhX184raBRHxoExO+d5NkW0XsY
Za7D6Ea01nIfhAVy2A+U/WjchKjr131d0LBTt/d0H07n5SJt0qeottW9u9dIuYDPeekmKveB0r4G
6fFsIfcBBbtGu8tP02e3WaGX1tV8cn1wnRSzcWhKmHxK7x6+/P4YzAfP8duYASqr9dCwg6z4s5GG
xdFH0z5UxkM7u6How8MQwRDhFrZXh9KHRfq4vVu8MBx9RJo/+YsCmaLGePRh6q7IViXro9MCnZj0
6F+PJshRJEX5QpZJSAX3sGQeH3hexk7uQS3616PD//ovPZTS5z34ELcpoc2wfsneqDKCf4dh/f4t
NvMfHigxOnHyRghVM19vnZPgq0hYj6N26/lBgs/CqP3+v3uM7uENxEZBGw9CUg8Bvd2p4jBBmR/+
v//+P/PAqR3ieTVBfnpwgqQGke6XBpXcLhW93oxFvI0c/+AjczO4WACue/qGQsKUGrmHv/r+aYMf
HDjBYbnn/zr2naTmvuQfvUc2qRk5synjSqnx7g8dJ8FDwgB+cAKukX5Te4wyVTBrepi8c6ekmHYD
dC8L9UtKhnd/hWtnEPqDe/DsgzwvD+3t7yi7Z/Qw97fctF9ouQcbdOGkhddya/ZD8+bB9feFz/am
5K8NmH1n1pxcrgBhNSavh2kb1WmL9NLHPply7Tm6hWKUNvrbR37qlBhto9E+WPyneeYsGmRcSn0c
nvL9lpC+rg6t7PaxKOrX1aU9S7KH1hCIeu9dmz0vN2RuD+3setsHH/licefETZUouY9j9AoEQqOz
fVC+31NhvRErlO0eVsGtUz74Rz9lThvUJ6rCdp2227rFLVP6iOR83AMzRZ+PJpGPo9e8Xyt95N4/
44EAUYkbxykE8O6D8mXBdeTQjFjKSh/UuMvkiEX3n/Kj9rUPXODhYd9vK6YCgX50W949cI9CKLCx
FTWKw/fgviDMcfeSayn0u2WzD1zJT3fl0azMncN47L2XXes9jNF/vZncTm4+Tcb/7UgsHhhkR8/W
v0l6muKtSB1QQtxGmv9tSa+/z/9QsYVG54QdHsUfZuTHUJ7NXNGjZhi/jysh1Zf8Fkeqj8NvmDnb
phhHH4I7IwJbjStWH7e3URImbTHHPoIWk3sgYU1RbKMHt+IY/Nq9J5Q4W7KOfcioHDthIIzxSzbN
7MFeTkvShy1b1oMHd8vdn7hTY2nIfXCARQgYFGzdsL5WDwfq9SIrm4324Bd9zMp2Z6knc3jM95+k
n6BlbEuYqoemdh7Aj3wMIPnRg9DNj3cMjNg9TexqH64/4LfFM35+H6S62aJqISqpRH9YRN+/HvcY
o2uhbrfYIfhmAm9KjahD07v1+TbK6O3I3qPbfgvaq+Wvaz3Ep37XsUZ9u4XF3Res+PPLzNeGZEco
ZdzdLVpXuwO74a32/0Y/zqbw21f5ccIrwjV6ptPT3LzJPWPwxs/8ELVVdpLmT9exqKTQmqfHV/7K
qPzL5Vp2tWm6tdvK5O4wZZ1anJRZ0sTP76WNOjW6Bzr89MIW250Rndreqf60aVR7zlindvcAihf6
vL/edGr7SuyEJmrAUC1LsxSKr1Kw1uKq9zxI821L7pqwj9smLb4kxtV6kxJd//pm4aI5+7UGjjXj
tBbiS2pw3R80hNlPPYbnR4EpkZ2zLWoWkhIBOGq/GnD52veaIf6dkkWLmlPFZfyZnl/3d5s5rpct
7g52RhyfL1Xo6v6g34+joz+RNHgJfvvWY/++U+qlqf9rcx8vvXvf+nIvmYeub9k8nX+Ik3d/QhAA
c6KkcdPpA3U/REWpTaHsAcV3K2IXyYukkj5AgqNEMHH++XxBTbLY/ZeXogJ9MGR2R7SIPUIbEFGN
l57Th+bLKEkOzGTM8D7CJ2yd/mZC9e2bwjEF05+22QcA7RhdC5EpeHg8dUTNoZl/nz1HxsJU/nMr
+ZV+4mNgCeGW+hnyto8KZo/t73wbMdkizPS7byqAzy0Jtx6iLJAyG2Ck537NE4/jK4fpZIGGyeMK
3V8+78cQo8LD3zVWFv5r94k5ByFxB93o0JJYshRIPnz5/ffokZeRGoHP/Pg6hxb3D+ih55eLzdHI
CV8QsOhD1ePSb9V/6EPT45MTU+2oGZvrgzd2SZ2NZqt97FkxwL8sgNU2BSYR2DjM5fevjmu/uIfv
9+Lhgsby/2ftbFIQhoEofJUcwEUJhroSpCDu3AS6FhEUQyvG3N9vrIWmBhScA5ROm0kyP++9UXjB
4YbAgHxCYZqQDv4nzKdiKDg1l1QEl1PGBWtMpxzKW7tTgKi+MJsIUTWSEb0OG6i4Ago1YNua1J2z
OAXp6/8XxfdXCr2Zp1qNUMKDVs+t1WAa+ISo1MxYBc9sWd7LwEbepgcg0PG/ysloNfQTPoJMq9GO
bgT2LUz2cdNO7XbwGesacqND5acCv6ch85YVSAlOuv5u9gkUK/FiMYxjuv3SVTSUV2jByCTrr12l
Uorzg/pP6bFJZvSeg3oMXOfrJwAAAP//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dk1">
            <a:lumMod val="50000"/>
            <a:lumOff val="50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D8922-AD16-A84A-B8B8-E020E2D17EE8}" type="datetimeFigureOut">
              <a:rPr lang="en-PT" smtClean="0"/>
              <a:t>09/04/2025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D3FF-0E86-5D4C-8C84-9A9EB1C43106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3600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T" dirty="0"/>
              <a:t>Especialmente na cobertura de ciência de fronteira, para trabalhos investigativos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D3FF-0E86-5D4C-8C84-9A9EB1C43106}" type="slidenum">
              <a:rPr lang="en-PT" smtClean="0"/>
              <a:t>2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2935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D3FF-0E86-5D4C-8C84-9A9EB1C43106}" type="slidenum">
              <a:rPr lang="en-PT" smtClean="0"/>
              <a:t>5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573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AF69B-81CC-CFA7-65CD-C2E8ED8A7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186668-36D3-3C04-21F6-D5BE9F402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E87E5-3628-C299-F002-8747D9B35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noProof="0" dirty="0">
                <a:solidFill>
                  <a:schemeClr val="bg1"/>
                </a:solidFill>
                <a:latin typeface="Neue Machina"/>
                <a:ea typeface="Neue Machina"/>
                <a:cs typeface="Neue Machina"/>
                <a:sym typeface="Neue Machina"/>
              </a:rPr>
              <a:t>A base de dados é pública, e serve como ponto de partida para os jornalistas encontrarem</a:t>
            </a:r>
            <a:r>
              <a:rPr lang="pt-PT" sz="1200" dirty="0">
                <a:solidFill>
                  <a:schemeClr val="bg1"/>
                </a:solidFill>
                <a:latin typeface="Neue Machina"/>
                <a:ea typeface="Neue Machina"/>
                <a:cs typeface="Neue Machina"/>
                <a:sym typeface="Neue Machina"/>
              </a:rPr>
              <a:t> uma instituição hospedeira</a:t>
            </a:r>
            <a:endParaRPr lang="pt-PT" sz="1200" noProof="0" dirty="0">
              <a:solidFill>
                <a:schemeClr val="bg1"/>
              </a:solidFill>
              <a:latin typeface="Neue Machina"/>
              <a:ea typeface="Neue Machina"/>
              <a:cs typeface="Neue Machina"/>
              <a:sym typeface="Neue Machina"/>
            </a:endParaRPr>
          </a:p>
          <a:p>
            <a:endParaRPr lang="en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062EA-AD1B-2167-0A26-284DFCCC9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D3FF-0E86-5D4C-8C84-9A9EB1C43106}" type="slidenum">
              <a:rPr lang="en-PT" smtClean="0"/>
              <a:t>6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6363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BD3FF-0E86-5D4C-8C84-9A9EB1C43106}" type="slidenum">
              <a:rPr lang="en-PT" smtClean="0"/>
              <a:t>10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5015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flipV="1">
            <a:off x="1028699" y="5564344"/>
            <a:ext cx="13525415" cy="20092"/>
          </a:xfrm>
          <a:prstGeom prst="line">
            <a:avLst/>
          </a:prstGeom>
          <a:ln w="19050" cap="flat">
            <a:solidFill>
              <a:srgbClr val="F36F2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957218" y="3364614"/>
            <a:ext cx="16302067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pt-PT" sz="6600" b="1" noProof="0" dirty="0">
                <a:solidFill>
                  <a:srgbClr val="132E49"/>
                </a:solidFill>
                <a:latin typeface="Montserrat SemiBold" pitchFamily="2" charset="77"/>
                <a:ea typeface="Neue Machina Ultra-Bold"/>
                <a:cs typeface="Neue Machina Ultra-Bold"/>
                <a:sym typeface="Neue Machina Ultra-Bold"/>
              </a:rPr>
              <a:t>Jornalismo de ciência em residência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7218" y="407694"/>
            <a:ext cx="4396879" cy="552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pt-PT" sz="3600" b="1" noProof="0" dirty="0" err="1">
                <a:solidFill>
                  <a:srgbClr val="132E49"/>
                </a:solidFill>
                <a:latin typeface="Montserrat" pitchFamily="2" charset="77"/>
                <a:ea typeface="Neue Machina Ultra-Bold"/>
                <a:cs typeface="Neue Machina Ultra-Bold"/>
                <a:sym typeface="Neue Machina Ultra-Bold"/>
              </a:rPr>
              <a:t>SciComPt</a:t>
            </a:r>
            <a:r>
              <a:rPr lang="pt-PT" sz="3600" b="1" dirty="0">
                <a:solidFill>
                  <a:srgbClr val="132E49"/>
                </a:solidFill>
                <a:latin typeface="Montserrat" pitchFamily="2" charset="77"/>
                <a:ea typeface="Neue Machina Ultra-Bold"/>
                <a:cs typeface="Neue Machina Ultra-Bold"/>
                <a:sym typeface="Neue Machina Ultra-Bold"/>
              </a:rPr>
              <a:t> </a:t>
            </a:r>
            <a:r>
              <a:rPr lang="pt-PT" sz="3600" b="1" noProof="0" dirty="0">
                <a:solidFill>
                  <a:srgbClr val="132E49"/>
                </a:solidFill>
                <a:latin typeface="Montserrat" pitchFamily="2" charset="77"/>
                <a:ea typeface="Neue Machina Ultra-Bold"/>
                <a:cs typeface="Neue Machina Ultra-Bold"/>
                <a:sym typeface="Neue Machina Ultra-Bold"/>
              </a:rPr>
              <a:t>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8402" y="4486874"/>
            <a:ext cx="14381971" cy="856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rtl="0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400" noProof="0" dirty="0">
                <a:solidFill>
                  <a:srgbClr val="1E1E1E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Open Sans" panose="020B0606030504020204" pitchFamily="34" charset="0"/>
              </a:rPr>
              <a:t>As instituições hospedeiras do projeto FRONTIERS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699" y="6128104"/>
            <a:ext cx="11087100" cy="1390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32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Rita Silva, Ana </a:t>
            </a:r>
            <a:r>
              <a:rPr lang="pt-PT" sz="3200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Sanchez</a:t>
            </a:r>
            <a:r>
              <a:rPr lang="pt-PT" sz="32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 e António Granado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3200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Universidade NOVA de Lisboa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3625909"/>
            <a:ext cx="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  <a:spcBef>
                <a:spcPct val="0"/>
              </a:spcBef>
            </a:pPr>
            <a:endParaRPr lang="pt-PT" noProof="0" dirty="0"/>
          </a:p>
        </p:txBody>
      </p:sp>
      <p:pic>
        <p:nvPicPr>
          <p:cNvPr id="16" name="Picture 15" descr="A logo with orange circles on a black background&#10;&#10;AI-generated content may be incorrect.">
            <a:extLst>
              <a:ext uri="{FF2B5EF4-FFF2-40B4-BE49-F238E27FC236}">
                <a16:creationId xmlns:a16="http://schemas.microsoft.com/office/drawing/2014/main" id="{8A3E7EC9-E97F-5C43-408B-B24BA92C1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549" y="-1082485"/>
            <a:ext cx="5998243" cy="4238663"/>
          </a:xfrm>
          <a:prstGeom prst="rect">
            <a:avLst/>
          </a:prstGeom>
        </p:spPr>
      </p:pic>
      <p:pic>
        <p:nvPicPr>
          <p:cNvPr id="18" name="Picture 17" descr="A close-up of a logo&#10;&#10;AI-generated content may be incorrect.">
            <a:extLst>
              <a:ext uri="{FF2B5EF4-FFF2-40B4-BE49-F238E27FC236}">
                <a16:creationId xmlns:a16="http://schemas.microsoft.com/office/drawing/2014/main" id="{D5F537F4-E160-401D-E0CA-FC4E8ED37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746" y="8556363"/>
            <a:ext cx="2514615" cy="1773968"/>
          </a:xfrm>
          <a:prstGeom prst="rect">
            <a:avLst/>
          </a:prstGeom>
        </p:spPr>
      </p:pic>
      <p:pic>
        <p:nvPicPr>
          <p:cNvPr id="26" name="Picture 25" descr="A green letters on a black background&#10;&#10;AI-generated content may be incorrect.">
            <a:extLst>
              <a:ext uri="{FF2B5EF4-FFF2-40B4-BE49-F238E27FC236}">
                <a16:creationId xmlns:a16="http://schemas.microsoft.com/office/drawing/2014/main" id="{CC1BECF2-837F-D02F-81F8-154656072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16" y="9198673"/>
            <a:ext cx="1745132" cy="540991"/>
          </a:xfrm>
          <a:prstGeom prst="rect">
            <a:avLst/>
          </a:prstGeom>
        </p:spPr>
      </p:pic>
      <p:pic>
        <p:nvPicPr>
          <p:cNvPr id="28" name="Picture 27" descr="A logo with a green and black background&#10;&#10;AI-generated content may be incorrect.">
            <a:extLst>
              <a:ext uri="{FF2B5EF4-FFF2-40B4-BE49-F238E27FC236}">
                <a16:creationId xmlns:a16="http://schemas.microsoft.com/office/drawing/2014/main" id="{49F623BE-1D16-A8B0-BFC1-F0BE59E461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68" y="9160099"/>
            <a:ext cx="1444140" cy="707027"/>
          </a:xfrm>
          <a:prstGeom prst="rect">
            <a:avLst/>
          </a:prstGeom>
        </p:spPr>
      </p:pic>
      <p:pic>
        <p:nvPicPr>
          <p:cNvPr id="36" name="Picture 35" descr="A close-up of a logo&#10;&#10;AI-generated content may be incorrect.">
            <a:extLst>
              <a:ext uri="{FF2B5EF4-FFF2-40B4-BE49-F238E27FC236}">
                <a16:creationId xmlns:a16="http://schemas.microsoft.com/office/drawing/2014/main" id="{63B2C20E-A488-03D6-D16B-868BDEAB3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30" y="9070526"/>
            <a:ext cx="1444140" cy="79728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EC7589-739F-4287-75DF-19221B0D16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789" y="9160099"/>
            <a:ext cx="1843737" cy="63378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EDCCDD-585B-9F3D-393F-E2321D1CD65F}"/>
              </a:ext>
            </a:extLst>
          </p:cNvPr>
          <p:cNvSpPr txBox="1"/>
          <p:nvPr/>
        </p:nvSpPr>
        <p:spPr>
          <a:xfrm>
            <a:off x="928386" y="1066708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sz="2400" dirty="0">
                <a:latin typeface="Inter" panose="02000503000000020004" pitchFamily="2" charset="0"/>
                <a:ea typeface="Inter" panose="02000503000000020004" pitchFamily="2" charset="0"/>
              </a:rPr>
              <a:t>11 de abril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7D3FD4C-1974-AF7F-601E-493D175D4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66404"/>
              </p:ext>
            </p:extLst>
          </p:nvPr>
        </p:nvGraphicFramePr>
        <p:xfrm>
          <a:off x="914400" y="2127447"/>
          <a:ext cx="15930394" cy="806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reeform 10">
            <a:extLst>
              <a:ext uri="{FF2B5EF4-FFF2-40B4-BE49-F238E27FC236}">
                <a16:creationId xmlns:a16="http://schemas.microsoft.com/office/drawing/2014/main" id="{41DDFF57-56BB-D949-1681-037454FD0886}"/>
              </a:ext>
            </a:extLst>
          </p:cNvPr>
          <p:cNvSpPr/>
          <p:nvPr/>
        </p:nvSpPr>
        <p:spPr>
          <a:xfrm>
            <a:off x="2324098" y="893395"/>
            <a:ext cx="14973301" cy="1219200"/>
          </a:xfrm>
          <a:custGeom>
            <a:avLst/>
            <a:gdLst/>
            <a:ahLst/>
            <a:cxnLst/>
            <a:rect l="l" t="t" r="r" b="b"/>
            <a:pathLst>
              <a:path w="1048862" h="563388">
                <a:moveTo>
                  <a:pt x="29161" y="0"/>
                </a:moveTo>
                <a:lnTo>
                  <a:pt x="1019701" y="0"/>
                </a:lnTo>
                <a:cubicBezTo>
                  <a:pt x="1035806" y="0"/>
                  <a:pt x="1048862" y="13056"/>
                  <a:pt x="1048862" y="29161"/>
                </a:cubicBezTo>
                <a:lnTo>
                  <a:pt x="1048862" y="534227"/>
                </a:lnTo>
                <a:cubicBezTo>
                  <a:pt x="1048862" y="541961"/>
                  <a:pt x="1045790" y="549378"/>
                  <a:pt x="1040321" y="554847"/>
                </a:cubicBezTo>
                <a:cubicBezTo>
                  <a:pt x="1034852" y="560316"/>
                  <a:pt x="1027435" y="563388"/>
                  <a:pt x="1019701" y="563388"/>
                </a:cubicBezTo>
                <a:lnTo>
                  <a:pt x="29161" y="563388"/>
                </a:lnTo>
                <a:cubicBezTo>
                  <a:pt x="21427" y="563388"/>
                  <a:pt x="14010" y="560316"/>
                  <a:pt x="8541" y="554847"/>
                </a:cubicBezTo>
                <a:cubicBezTo>
                  <a:pt x="3072" y="549378"/>
                  <a:pt x="0" y="541961"/>
                  <a:pt x="0" y="534227"/>
                </a:cubicBezTo>
                <a:lnTo>
                  <a:pt x="0" y="29161"/>
                </a:lnTo>
                <a:cubicBezTo>
                  <a:pt x="0" y="21427"/>
                  <a:pt x="3072" y="14010"/>
                  <a:pt x="8541" y="8541"/>
                </a:cubicBezTo>
                <a:cubicBezTo>
                  <a:pt x="14010" y="3072"/>
                  <a:pt x="21427" y="0"/>
                  <a:pt x="29161" y="0"/>
                </a:cubicBezTo>
                <a:close/>
              </a:path>
            </a:pathLst>
          </a:custGeom>
          <a:solidFill>
            <a:srgbClr val="132E49"/>
          </a:solidFill>
        </p:spPr>
        <p:txBody>
          <a:bodyPr/>
          <a:lstStyle/>
          <a:p>
            <a:endParaRPr lang="pt-PT" noProof="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0F42BEC1-8A6A-B3D7-D7B7-E807FBEA7DEF}"/>
              </a:ext>
            </a:extLst>
          </p:cNvPr>
          <p:cNvSpPr txBox="1"/>
          <p:nvPr/>
        </p:nvSpPr>
        <p:spPr>
          <a:xfrm>
            <a:off x="2590800" y="1308326"/>
            <a:ext cx="14020800" cy="38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pt-PT" sz="3600" b="1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Onde se situam as instituições listadas?</a:t>
            </a:r>
            <a:endParaRPr lang="pt-PT" sz="3600" b="1" noProof="0" dirty="0">
              <a:solidFill>
                <a:srgbClr val="FFFFFF"/>
              </a:solidFill>
              <a:latin typeface="Inter" panose="02000503000000020004" pitchFamily="2" charset="0"/>
              <a:ea typeface="Inter" panose="02000503000000020004" pitchFamily="2" charset="0"/>
              <a:cs typeface="Neue Machina"/>
              <a:sym typeface="Neue Machi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4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7EBC45-3366-2FE8-7E37-6ED610565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1347428-397F-5A53-FB42-D825158B6F5F}"/>
              </a:ext>
            </a:extLst>
          </p:cNvPr>
          <p:cNvSpPr txBox="1"/>
          <p:nvPr/>
        </p:nvSpPr>
        <p:spPr>
          <a:xfrm>
            <a:off x="1371600" y="3238500"/>
            <a:ext cx="13683060" cy="4606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2240"/>
              </a:lnSpc>
              <a:spcBef>
                <a:spcPct val="0"/>
              </a:spcBef>
            </a:pPr>
            <a:r>
              <a:rPr lang="pt-PT" sz="9600" b="1" dirty="0">
                <a:solidFill>
                  <a:schemeClr val="bg1"/>
                </a:solidFill>
                <a:latin typeface="Montserrat SemiBold" pitchFamily="2" charset="77"/>
                <a:ea typeface="Neue Machina Ultra-Bold"/>
                <a:cs typeface="Neue Machina Ultra-Bold"/>
                <a:sym typeface="Neue Machina Ultra-Bold"/>
              </a:rPr>
              <a:t>As instituições hospedeiras do projeto FRONTIERS</a:t>
            </a:r>
            <a:endParaRPr lang="pt-PT" sz="9600" b="1" noProof="0" dirty="0">
              <a:solidFill>
                <a:schemeClr val="bg1"/>
              </a:solidFill>
              <a:latin typeface="Montserrat SemiBold" pitchFamily="2" charset="77"/>
              <a:ea typeface="Neue Machina Ultra-Bold"/>
              <a:cs typeface="Neue Machina Ultra-Bold"/>
              <a:sym typeface="Neue Machina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2453644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7C053F0-6BBF-FAB8-3EE1-9614F4DC4197}"/>
              </a:ext>
            </a:extLst>
          </p:cNvPr>
          <p:cNvSpPr txBox="1"/>
          <p:nvPr/>
        </p:nvSpPr>
        <p:spPr>
          <a:xfrm>
            <a:off x="7851228" y="-211257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sz="1600" dirty="0">
              <a:latin typeface="Montserrat" pitchFamily="2" charset="77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86EDD1DE-729D-672A-3814-71723EADDC4E}"/>
              </a:ext>
            </a:extLst>
          </p:cNvPr>
          <p:cNvSpPr txBox="1"/>
          <p:nvPr/>
        </p:nvSpPr>
        <p:spPr>
          <a:xfrm>
            <a:off x="9436067" y="1073857"/>
            <a:ext cx="6705600" cy="1228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pt-PT" sz="6600" b="1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17 </a:t>
            </a:r>
            <a:r>
              <a:rPr lang="pt-PT" sz="6600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jornalistas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E6D5EFE5-CD78-8452-25C1-3EB0B47932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118308"/>
              </p:ext>
            </p:extLst>
          </p:nvPr>
        </p:nvGraphicFramePr>
        <p:xfrm>
          <a:off x="1812475" y="3924300"/>
          <a:ext cx="14663050" cy="665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12">
            <a:extLst>
              <a:ext uri="{FF2B5EF4-FFF2-40B4-BE49-F238E27FC236}">
                <a16:creationId xmlns:a16="http://schemas.microsoft.com/office/drawing/2014/main" id="{3120CC32-DCB1-EB61-F3D1-36AA04680FA6}"/>
              </a:ext>
            </a:extLst>
          </p:cNvPr>
          <p:cNvSpPr txBox="1"/>
          <p:nvPr/>
        </p:nvSpPr>
        <p:spPr>
          <a:xfrm>
            <a:off x="1145628" y="1080719"/>
            <a:ext cx="6705600" cy="1222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pt-PT" sz="6600" b="1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2 </a:t>
            </a:r>
            <a:r>
              <a:rPr lang="pt-PT" sz="4400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rondas de residências</a:t>
            </a:r>
            <a:endParaRPr lang="pt-PT" sz="6600" noProof="0" dirty="0">
              <a:solidFill>
                <a:srgbClr val="132E49"/>
              </a:solidFill>
              <a:latin typeface="Inter" panose="02000503000000020004" pitchFamily="2" charset="0"/>
              <a:ea typeface="Inter" panose="02000503000000020004" pitchFamily="2" charset="0"/>
              <a:cs typeface="Neue Machina"/>
              <a:sym typeface="Neue Machina"/>
            </a:endParaRPr>
          </a:p>
        </p:txBody>
      </p:sp>
      <p:sp>
        <p:nvSpPr>
          <p:cNvPr id="28" name="Half-frame 27">
            <a:extLst>
              <a:ext uri="{FF2B5EF4-FFF2-40B4-BE49-F238E27FC236}">
                <a16:creationId xmlns:a16="http://schemas.microsoft.com/office/drawing/2014/main" id="{17CBD20E-C163-3BE2-B454-F2A2CA98A8A9}"/>
              </a:ext>
            </a:extLst>
          </p:cNvPr>
          <p:cNvSpPr/>
          <p:nvPr/>
        </p:nvSpPr>
        <p:spPr>
          <a:xfrm rot="7860230">
            <a:off x="8077322" y="1639784"/>
            <a:ext cx="579410" cy="536566"/>
          </a:xfrm>
          <a:prstGeom prst="halfFrame">
            <a:avLst/>
          </a:prstGeom>
          <a:solidFill>
            <a:srgbClr val="F36F2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F36F2F"/>
              </a:solidFill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BCEBB3B5-67ED-F1E3-03D2-498B22AEB5A6}"/>
              </a:ext>
            </a:extLst>
          </p:cNvPr>
          <p:cNvSpPr txBox="1"/>
          <p:nvPr/>
        </p:nvSpPr>
        <p:spPr>
          <a:xfrm>
            <a:off x="9528432" y="2302720"/>
            <a:ext cx="6705600" cy="1228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pt-PT" sz="6600" b="1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17 </a:t>
            </a:r>
            <a:r>
              <a:rPr lang="pt-PT" sz="6600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instituições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96B1E-B9BC-DB96-66F5-3E697491D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CF8EEBF-38A3-29F5-36B1-ABAC3F1D314C}"/>
              </a:ext>
            </a:extLst>
          </p:cNvPr>
          <p:cNvSpPr txBox="1"/>
          <p:nvPr/>
        </p:nvSpPr>
        <p:spPr>
          <a:xfrm>
            <a:off x="7851228" y="-211257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sz="1600" dirty="0">
              <a:latin typeface="Montserrat" pitchFamily="2" charset="77"/>
            </a:endParaRP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4DD989D4-1351-38F4-96AD-866400C4C15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30001660"/>
                  </p:ext>
                </p:extLst>
              </p:nvPr>
            </p:nvGraphicFramePr>
            <p:xfrm>
              <a:off x="-1828800" y="190500"/>
              <a:ext cx="20694069" cy="1036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7" name="Chart 16">
                <a:extLst>
                  <a:ext uri="{FF2B5EF4-FFF2-40B4-BE49-F238E27FC236}">
                    <a16:creationId xmlns:a16="http://schemas.microsoft.com/office/drawing/2014/main" id="{4DD989D4-1351-38F4-96AD-866400C4C1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828800" y="190500"/>
                <a:ext cx="20694069" cy="1036320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7B87C63B-5772-9E64-47E6-E0D3DCEB7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3390900"/>
            <a:ext cx="5730643" cy="5181600"/>
          </a:xfrm>
          <a:prstGeom prst="rect">
            <a:avLst/>
          </a:prstGeom>
        </p:spPr>
      </p:pic>
      <p:sp>
        <p:nvSpPr>
          <p:cNvPr id="19" name="TextBox 11">
            <a:extLst>
              <a:ext uri="{FF2B5EF4-FFF2-40B4-BE49-F238E27FC236}">
                <a16:creationId xmlns:a16="http://schemas.microsoft.com/office/drawing/2014/main" id="{F338CF45-E637-D504-8E6F-ABEB24CA359B}"/>
              </a:ext>
            </a:extLst>
          </p:cNvPr>
          <p:cNvSpPr txBox="1"/>
          <p:nvPr/>
        </p:nvSpPr>
        <p:spPr>
          <a:xfrm>
            <a:off x="384677" y="2656209"/>
            <a:ext cx="3140545" cy="556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pt-PT" sz="4800" b="1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10</a:t>
            </a:r>
            <a:r>
              <a:rPr lang="pt-PT" sz="4800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 </a:t>
            </a:r>
            <a:r>
              <a:rPr lang="pt-PT" sz="4800" noProof="0" dirty="0"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países</a:t>
            </a:r>
          </a:p>
        </p:txBody>
      </p:sp>
    </p:spTree>
    <p:extLst>
      <p:ext uri="{BB962C8B-B14F-4D97-AF65-F5344CB8AC3E}">
        <p14:creationId xmlns:p14="http://schemas.microsoft.com/office/powerpoint/2010/main" val="386461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432FA-6609-435E-F09A-D317C6E3E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820B221-D961-656C-7F00-3F03EB9ED046}"/>
              </a:ext>
            </a:extLst>
          </p:cNvPr>
          <p:cNvSpPr txBox="1"/>
          <p:nvPr/>
        </p:nvSpPr>
        <p:spPr>
          <a:xfrm>
            <a:off x="7851228" y="-2112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9A592D-502B-E262-39A8-0C6A12DFB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177651"/>
              </p:ext>
            </p:extLst>
          </p:nvPr>
        </p:nvGraphicFramePr>
        <p:xfrm>
          <a:off x="1066800" y="1028700"/>
          <a:ext cx="15316200" cy="868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368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0100" y="4229100"/>
            <a:ext cx="16687800" cy="2657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pt-PT" sz="8799" noProof="0" dirty="0">
                <a:solidFill>
                  <a:srgbClr val="FFFFFF"/>
                </a:solidFill>
                <a:latin typeface="Montserrat SemiBold" pitchFamily="2" charset="77"/>
                <a:ea typeface="Neue Machina Ultra-Bold"/>
                <a:cs typeface="Neue Machina Ultra-Bold"/>
                <a:sym typeface="Neue Machina Ultra-Bold"/>
              </a:rPr>
              <a:t>Conclusões, discussão e próximos passos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DF186-D6D3-0F39-453F-42260EC63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>
            <a:extLst>
              <a:ext uri="{FF2B5EF4-FFF2-40B4-BE49-F238E27FC236}">
                <a16:creationId xmlns:a16="http://schemas.microsoft.com/office/drawing/2014/main" id="{6A9AD051-02EB-F146-D8AB-2F18D91EE62B}"/>
              </a:ext>
            </a:extLst>
          </p:cNvPr>
          <p:cNvSpPr txBox="1"/>
          <p:nvPr/>
        </p:nvSpPr>
        <p:spPr>
          <a:xfrm>
            <a:off x="1028700" y="1074927"/>
            <a:ext cx="162306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PT" sz="4800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As instituições de investigação, e os gabinetes de comunicação em particular, desempenham um papel fundamental no sucesso das residências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42C04E6D-79F7-3910-9488-885A15EEA0EB}"/>
              </a:ext>
            </a:extLst>
          </p:cNvPr>
          <p:cNvSpPr txBox="1"/>
          <p:nvPr/>
        </p:nvSpPr>
        <p:spPr>
          <a:xfrm>
            <a:off x="1371600" y="3525678"/>
            <a:ext cx="16230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PT" sz="4000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O que “ganham” as instituições em receber um jornalista em residência?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2ADDA728-9C88-8751-1DA2-85D11525E9BC}"/>
              </a:ext>
            </a:extLst>
          </p:cNvPr>
          <p:cNvSpPr txBox="1"/>
          <p:nvPr/>
        </p:nvSpPr>
        <p:spPr>
          <a:xfrm>
            <a:off x="323850" y="6462237"/>
            <a:ext cx="176403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PT" sz="4800" noProof="0" dirty="0">
                <a:solidFill>
                  <a:srgbClr val="0030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As residências criam oportunidades de interação entre jornalistas, cientistas e comunicadores de ciência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7612351E-02FE-2EFA-FF85-8E977319B8B3}"/>
              </a:ext>
            </a:extLst>
          </p:cNvPr>
          <p:cNvSpPr txBox="1"/>
          <p:nvPr/>
        </p:nvSpPr>
        <p:spPr>
          <a:xfrm>
            <a:off x="1028700" y="8169176"/>
            <a:ext cx="162306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PT" sz="4000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Como garantir a continuidade desta interação?</a:t>
            </a:r>
          </a:p>
        </p:txBody>
      </p:sp>
    </p:spTree>
    <p:extLst>
      <p:ext uri="{BB962C8B-B14F-4D97-AF65-F5344CB8AC3E}">
        <p14:creationId xmlns:p14="http://schemas.microsoft.com/office/powerpoint/2010/main" val="31110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028700" y="1019175"/>
            <a:ext cx="7530979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pt-PT" sz="8799" b="1" noProof="0" dirty="0">
                <a:solidFill>
                  <a:srgbClr val="132E49"/>
                </a:solidFill>
                <a:latin typeface="Montserrat SemiBold" pitchFamily="2" charset="77"/>
                <a:ea typeface="Neue Machina"/>
                <a:cs typeface="Neue Machina"/>
                <a:sym typeface="Neue Machina"/>
              </a:rPr>
              <a:t>Obrigada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373755"/>
            <a:ext cx="7438198" cy="54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pt-PT" sz="3199" noProof="0" dirty="0" err="1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info@frontiersmedia.eu</a:t>
            </a:r>
            <a:endParaRPr lang="pt-PT" sz="3199" noProof="0" dirty="0">
              <a:solidFill>
                <a:srgbClr val="132E49"/>
              </a:solidFill>
              <a:latin typeface="Inter" panose="02000503000000020004" pitchFamily="2" charset="0"/>
              <a:ea typeface="Inter" panose="02000503000000020004" pitchFamily="2" charset="0"/>
              <a:cs typeface="Neue Machina"/>
              <a:sym typeface="Neue Machin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21481" y="7402127"/>
            <a:ext cx="7438198" cy="1688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pt-PT" sz="3199" noProof="0" dirty="0" err="1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LinkedIn</a:t>
            </a:r>
            <a:endParaRPr lang="pt-PT" sz="3199" noProof="0" dirty="0">
              <a:solidFill>
                <a:srgbClr val="132E49"/>
              </a:solidFill>
              <a:latin typeface="Inter" panose="02000503000000020004" pitchFamily="2" charset="0"/>
              <a:ea typeface="Inter" panose="02000503000000020004" pitchFamily="2" charset="0"/>
              <a:cs typeface="Neue Machina"/>
              <a:sym typeface="Neue Machina"/>
            </a:endParaRPr>
          </a:p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pt-PT" sz="3199" noProof="0" dirty="0" err="1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Instragram</a:t>
            </a:r>
            <a:endParaRPr lang="pt-PT" sz="3199" noProof="0" dirty="0">
              <a:solidFill>
                <a:srgbClr val="132E49"/>
              </a:solidFill>
              <a:latin typeface="Inter" panose="02000503000000020004" pitchFamily="2" charset="0"/>
              <a:ea typeface="Inter" panose="02000503000000020004" pitchFamily="2" charset="0"/>
              <a:cs typeface="Neue Machina"/>
              <a:sym typeface="Neue Machina"/>
            </a:endParaRPr>
          </a:p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pt-PT" sz="3199" dirty="0" err="1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Bluesky</a:t>
            </a:r>
            <a:endParaRPr lang="pt-PT" sz="3199" noProof="0" dirty="0">
              <a:solidFill>
                <a:srgbClr val="132E49"/>
              </a:solidFill>
              <a:latin typeface="Inter" panose="02000503000000020004" pitchFamily="2" charset="0"/>
              <a:ea typeface="Inter" panose="02000503000000020004" pitchFamily="2" charset="0"/>
              <a:cs typeface="Neue Machina"/>
              <a:sym typeface="Neue Machin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21481" y="6913245"/>
            <a:ext cx="7438198" cy="41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pt-PT" sz="2500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Redes sociais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884739"/>
            <a:ext cx="7438198" cy="41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pt-PT" sz="2500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Email </a:t>
            </a:r>
          </a:p>
        </p:txBody>
      </p:sp>
      <p:pic>
        <p:nvPicPr>
          <p:cNvPr id="15" name="Picture 14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B503CEEF-E42D-4F0F-EDFF-D3BF22CB5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78" y="2884739"/>
            <a:ext cx="9304686" cy="6205799"/>
          </a:xfrm>
          <a:prstGeom prst="rect">
            <a:avLst/>
          </a:prstGeom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60C28D2D-B9A6-A5B5-4EF4-EBE9FF4FC001}"/>
              </a:ext>
            </a:extLst>
          </p:cNvPr>
          <p:cNvSpPr txBox="1"/>
          <p:nvPr/>
        </p:nvSpPr>
        <p:spPr>
          <a:xfrm>
            <a:off x="1028700" y="4585122"/>
            <a:ext cx="7438198" cy="415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0"/>
              </a:lnSpc>
              <a:spcBef>
                <a:spcPct val="0"/>
              </a:spcBef>
            </a:pPr>
            <a:r>
              <a:rPr lang="pt-PT" sz="2500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Website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8841FA50-BB5A-C710-9C59-9BF7D1753348}"/>
              </a:ext>
            </a:extLst>
          </p:cNvPr>
          <p:cNvSpPr txBox="1"/>
          <p:nvPr/>
        </p:nvSpPr>
        <p:spPr>
          <a:xfrm>
            <a:off x="1028700" y="5202787"/>
            <a:ext cx="7438198" cy="54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79"/>
              </a:lnSpc>
              <a:spcBef>
                <a:spcPct val="0"/>
              </a:spcBef>
            </a:pPr>
            <a:r>
              <a:rPr lang="pt-PT" sz="3199" noProof="0" dirty="0" err="1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www.frontiers.media</a:t>
            </a:r>
            <a:endParaRPr lang="pt-PT" sz="3199" noProof="0" dirty="0">
              <a:solidFill>
                <a:srgbClr val="132E49"/>
              </a:solidFill>
              <a:latin typeface="Inter" panose="02000503000000020004" pitchFamily="2" charset="0"/>
              <a:ea typeface="Inter" panose="02000503000000020004" pitchFamily="2" charset="0"/>
              <a:cs typeface="Neue Machina"/>
              <a:sym typeface="Neue Machi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262591" y="1019175"/>
            <a:ext cx="1527810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600" u="none" strike="noStrike" cap="none" noProof="0" dirty="0">
                <a:solidFill>
                  <a:srgbClr val="003049"/>
                </a:solidFill>
                <a:latin typeface="Montserrat SemiBold" pitchFamily="2" charset="77"/>
                <a:ea typeface="Montserrat"/>
                <a:cs typeface="Montserrat"/>
                <a:sym typeface="Montserrat"/>
              </a:rPr>
              <a:t>Contexto</a:t>
            </a:r>
            <a:endParaRPr lang="pt-PT" sz="5400" noProof="0" dirty="0">
              <a:solidFill>
                <a:srgbClr val="003049"/>
              </a:solidFill>
              <a:latin typeface="Montserrat SemiBold" pitchFamily="2" charset="77"/>
            </a:endParaRPr>
          </a:p>
        </p:txBody>
      </p:sp>
      <p:sp>
        <p:nvSpPr>
          <p:cNvPr id="34" name="Google Shape;214;p13">
            <a:extLst>
              <a:ext uri="{FF2B5EF4-FFF2-40B4-BE49-F238E27FC236}">
                <a16:creationId xmlns:a16="http://schemas.microsoft.com/office/drawing/2014/main" id="{570BAD8A-E6FC-5C6A-5A53-092049205D16}"/>
              </a:ext>
            </a:extLst>
          </p:cNvPr>
          <p:cNvSpPr txBox="1"/>
          <p:nvPr/>
        </p:nvSpPr>
        <p:spPr>
          <a:xfrm>
            <a:off x="1262591" y="2907608"/>
            <a:ext cx="15278100" cy="23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16"/>
              </a:lnSpc>
              <a:buClr>
                <a:srgbClr val="F36F2F"/>
              </a:buClr>
            </a:pPr>
            <a:r>
              <a:rPr lang="pt-PT" sz="3600" dirty="0">
                <a:solidFill>
                  <a:srgbClr val="003049"/>
                </a:solidFill>
                <a:latin typeface="Montserrat SemiBold" pitchFamily="2" charset="77"/>
                <a:ea typeface="Montserrat"/>
                <a:cs typeface="Montserrat"/>
                <a:sym typeface="Montserrat"/>
              </a:rPr>
              <a:t>Desafios do j</a:t>
            </a:r>
            <a:r>
              <a:rPr lang="pt-PT" sz="3600" u="none" strike="noStrike" cap="none" noProof="0" dirty="0" err="1">
                <a:solidFill>
                  <a:srgbClr val="003049"/>
                </a:solidFill>
                <a:latin typeface="Montserrat SemiBold" pitchFamily="2" charset="77"/>
                <a:ea typeface="Montserrat"/>
                <a:cs typeface="Montserrat"/>
                <a:sym typeface="Montserrat"/>
              </a:rPr>
              <a:t>ornalism</a:t>
            </a:r>
            <a:r>
              <a:rPr lang="pt-PT" sz="3600" dirty="0">
                <a:solidFill>
                  <a:srgbClr val="003049"/>
                </a:solidFill>
                <a:latin typeface="Montserrat SemiBold" pitchFamily="2" charset="77"/>
                <a:ea typeface="Montserrat"/>
                <a:cs typeface="Montserrat"/>
                <a:sym typeface="Montserrat"/>
              </a:rPr>
              <a:t>o </a:t>
            </a:r>
            <a:r>
              <a:rPr lang="pt-PT" sz="3600" u="none" strike="noStrike" cap="none" noProof="0" dirty="0">
                <a:solidFill>
                  <a:srgbClr val="003049"/>
                </a:solidFill>
                <a:latin typeface="Montserrat SemiBold" pitchFamily="2" charset="77"/>
                <a:ea typeface="Montserrat"/>
                <a:cs typeface="Montserrat"/>
                <a:sym typeface="Montserrat"/>
              </a:rPr>
              <a:t>de ciência</a:t>
            </a:r>
            <a:endParaRPr lang="pt-PT" sz="360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  <a:sym typeface="Open Sans"/>
            </a:endParaRPr>
          </a:p>
          <a:p>
            <a:pPr marL="1028700" lvl="1" indent="-571500">
              <a:lnSpc>
                <a:spcPct val="140016"/>
              </a:lnSpc>
              <a:buClr>
                <a:srgbClr val="F36F2F"/>
              </a:buClr>
              <a:buFont typeface="Wingdings" pitchFamily="2" charset="2"/>
              <a:buChar char="Ø"/>
            </a:pP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Escassez de recursos </a:t>
            </a:r>
          </a:p>
          <a:p>
            <a:pPr marL="1028700" lvl="1" indent="-571500">
              <a:lnSpc>
                <a:spcPct val="140016"/>
              </a:lnSpc>
              <a:buClr>
                <a:srgbClr val="F36F2F"/>
              </a:buClr>
              <a:buFont typeface="Wingdings" pitchFamily="2" charset="2"/>
              <a:buChar char="Ø"/>
            </a:pP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Precariedade e instabilidade nos </a:t>
            </a:r>
            <a:r>
              <a:rPr lang="pt-PT" sz="3600" i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media</a:t>
            </a: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 </a:t>
            </a:r>
          </a:p>
        </p:txBody>
      </p:sp>
      <p:sp>
        <p:nvSpPr>
          <p:cNvPr id="37" name="Half-frame 36">
            <a:extLst>
              <a:ext uri="{FF2B5EF4-FFF2-40B4-BE49-F238E27FC236}">
                <a16:creationId xmlns:a16="http://schemas.microsoft.com/office/drawing/2014/main" id="{C18B0360-3411-411F-1455-A6EC61FDBD44}"/>
              </a:ext>
            </a:extLst>
          </p:cNvPr>
          <p:cNvSpPr/>
          <p:nvPr/>
        </p:nvSpPr>
        <p:spPr>
          <a:xfrm rot="13362433">
            <a:off x="8406340" y="5002438"/>
            <a:ext cx="990600" cy="917351"/>
          </a:xfrm>
          <a:prstGeom prst="halfFrame">
            <a:avLst/>
          </a:prstGeom>
          <a:solidFill>
            <a:srgbClr val="F36F2F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F36F2F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C24A6F-14C6-2625-F525-11500B50934B}"/>
              </a:ext>
            </a:extLst>
          </p:cNvPr>
          <p:cNvSpPr txBox="1"/>
          <p:nvPr/>
        </p:nvSpPr>
        <p:spPr>
          <a:xfrm>
            <a:off x="2743201" y="6168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T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30745E-2982-ED57-9281-40F1B7063BA6}"/>
              </a:ext>
            </a:extLst>
          </p:cNvPr>
          <p:cNvSpPr txBox="1"/>
          <p:nvPr/>
        </p:nvSpPr>
        <p:spPr>
          <a:xfrm>
            <a:off x="838200" y="6368802"/>
            <a:ext cx="16611600" cy="208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16"/>
              </a:lnSpc>
              <a:buClr>
                <a:srgbClr val="FFFFFF"/>
              </a:buClr>
            </a:pPr>
            <a:r>
              <a:rPr lang="pt-PT" sz="32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Em 2023, o Conselho Europeu de Investigação (ERC) lançou a </a:t>
            </a:r>
            <a:r>
              <a:rPr lang="pt-PT" sz="3200" i="1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Science</a:t>
            </a:r>
            <a:r>
              <a:rPr lang="pt-PT" sz="3200" i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 </a:t>
            </a:r>
            <a:r>
              <a:rPr lang="pt-PT" sz="3200" i="1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Journalism</a:t>
            </a:r>
            <a:r>
              <a:rPr lang="pt-PT" sz="3200" i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 </a:t>
            </a:r>
            <a:r>
              <a:rPr lang="pt-PT" sz="3200" i="1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Initiative</a:t>
            </a:r>
            <a:r>
              <a:rPr lang="pt-PT" sz="3200" i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, </a:t>
            </a:r>
            <a:r>
              <a:rPr lang="pt-PT" sz="32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com o </a:t>
            </a:r>
            <a:r>
              <a:rPr lang="pt-PT" sz="3200" b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objetivo de estabelecer </a:t>
            </a:r>
            <a:r>
              <a:rPr lang="pt-PT" sz="3200" b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um programa de residências em instituições de investigação para jornalistas de ciência.</a:t>
            </a:r>
            <a:endParaRPr lang="pt-PT" sz="3200" b="1" i="1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CB81C-97F8-2D2B-0DE4-69A41E065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7756746A-DFBA-8C8D-A639-CC372E248BFF}"/>
              </a:ext>
            </a:extLst>
          </p:cNvPr>
          <p:cNvSpPr txBox="1"/>
          <p:nvPr/>
        </p:nvSpPr>
        <p:spPr>
          <a:xfrm>
            <a:off x="1676400" y="1147105"/>
            <a:ext cx="13220700" cy="1123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6600" dirty="0">
                <a:solidFill>
                  <a:srgbClr val="003049"/>
                </a:solidFill>
                <a:latin typeface="Montserrat SemiBold" pitchFamily="2" charset="77"/>
                <a:sym typeface="Montserrat"/>
              </a:rPr>
              <a:t>O projeto FRONTIERS</a:t>
            </a:r>
            <a:endParaRPr lang="pt-PT" sz="6600" dirty="0">
              <a:solidFill>
                <a:srgbClr val="003049"/>
              </a:solidFill>
              <a:latin typeface="Montserrat SemiBold" pitchFamily="2" charset="77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0565578D-C81E-2081-2990-5804914E9B4B}"/>
              </a:ext>
            </a:extLst>
          </p:cNvPr>
          <p:cNvSpPr/>
          <p:nvPr/>
        </p:nvSpPr>
        <p:spPr>
          <a:xfrm>
            <a:off x="2209800" y="7200900"/>
            <a:ext cx="4339300" cy="2319939"/>
          </a:xfrm>
          <a:custGeom>
            <a:avLst/>
            <a:gdLst/>
            <a:ahLst/>
            <a:cxnLst/>
            <a:rect l="l" t="t" r="r" b="b"/>
            <a:pathLst>
              <a:path w="1048862" h="563388">
                <a:moveTo>
                  <a:pt x="29161" y="0"/>
                </a:moveTo>
                <a:lnTo>
                  <a:pt x="1019701" y="0"/>
                </a:lnTo>
                <a:cubicBezTo>
                  <a:pt x="1035806" y="0"/>
                  <a:pt x="1048862" y="13056"/>
                  <a:pt x="1048862" y="29161"/>
                </a:cubicBezTo>
                <a:lnTo>
                  <a:pt x="1048862" y="534227"/>
                </a:lnTo>
                <a:cubicBezTo>
                  <a:pt x="1048862" y="541961"/>
                  <a:pt x="1045790" y="549378"/>
                  <a:pt x="1040321" y="554847"/>
                </a:cubicBezTo>
                <a:cubicBezTo>
                  <a:pt x="1034852" y="560316"/>
                  <a:pt x="1027435" y="563388"/>
                  <a:pt x="1019701" y="563388"/>
                </a:cubicBezTo>
                <a:lnTo>
                  <a:pt x="29161" y="563388"/>
                </a:lnTo>
                <a:cubicBezTo>
                  <a:pt x="21427" y="563388"/>
                  <a:pt x="14010" y="560316"/>
                  <a:pt x="8541" y="554847"/>
                </a:cubicBezTo>
                <a:cubicBezTo>
                  <a:pt x="3072" y="549378"/>
                  <a:pt x="0" y="541961"/>
                  <a:pt x="0" y="534227"/>
                </a:cubicBezTo>
                <a:lnTo>
                  <a:pt x="0" y="29161"/>
                </a:lnTo>
                <a:cubicBezTo>
                  <a:pt x="0" y="21427"/>
                  <a:pt x="3072" y="14010"/>
                  <a:pt x="8541" y="8541"/>
                </a:cubicBezTo>
                <a:cubicBezTo>
                  <a:pt x="14010" y="3072"/>
                  <a:pt x="21427" y="0"/>
                  <a:pt x="29161" y="0"/>
                </a:cubicBezTo>
                <a:close/>
              </a:path>
            </a:pathLst>
          </a:custGeom>
          <a:solidFill>
            <a:srgbClr val="F36F2F"/>
          </a:solidFill>
        </p:spPr>
        <p:txBody>
          <a:bodyPr/>
          <a:lstStyle/>
          <a:p>
            <a:endParaRPr lang="pt-PT" sz="2000" noProof="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8755A3C7-6E5C-6246-8BB3-AAC02755C9EF}"/>
              </a:ext>
            </a:extLst>
          </p:cNvPr>
          <p:cNvGrpSpPr/>
          <p:nvPr/>
        </p:nvGrpSpPr>
        <p:grpSpPr>
          <a:xfrm>
            <a:off x="7322227" y="7381726"/>
            <a:ext cx="3982398" cy="2139113"/>
            <a:chOff x="0" y="0"/>
            <a:chExt cx="1048862" cy="563388"/>
          </a:xfrm>
          <a:solidFill>
            <a:srgbClr val="F36F2F"/>
          </a:soli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556BB3E-FB45-CDB6-28CE-3B1FEC99C7C3}"/>
                </a:ext>
              </a:extLst>
            </p:cNvPr>
            <p:cNvSpPr/>
            <p:nvPr/>
          </p:nvSpPr>
          <p:spPr>
            <a:xfrm>
              <a:off x="0" y="0"/>
              <a:ext cx="1048862" cy="563388"/>
            </a:xfrm>
            <a:custGeom>
              <a:avLst/>
              <a:gdLst/>
              <a:ahLst/>
              <a:cxnLst/>
              <a:rect l="l" t="t" r="r" b="b"/>
              <a:pathLst>
                <a:path w="1048862" h="563388">
                  <a:moveTo>
                    <a:pt x="29161" y="0"/>
                  </a:moveTo>
                  <a:lnTo>
                    <a:pt x="1019701" y="0"/>
                  </a:lnTo>
                  <a:cubicBezTo>
                    <a:pt x="1035806" y="0"/>
                    <a:pt x="1048862" y="13056"/>
                    <a:pt x="1048862" y="29161"/>
                  </a:cubicBezTo>
                  <a:lnTo>
                    <a:pt x="1048862" y="534227"/>
                  </a:lnTo>
                  <a:cubicBezTo>
                    <a:pt x="1048862" y="541961"/>
                    <a:pt x="1045790" y="549378"/>
                    <a:pt x="1040321" y="554847"/>
                  </a:cubicBezTo>
                  <a:cubicBezTo>
                    <a:pt x="1034852" y="560316"/>
                    <a:pt x="1027435" y="563388"/>
                    <a:pt x="1019701" y="563388"/>
                  </a:cubicBezTo>
                  <a:lnTo>
                    <a:pt x="29161" y="563388"/>
                  </a:lnTo>
                  <a:cubicBezTo>
                    <a:pt x="21427" y="563388"/>
                    <a:pt x="14010" y="560316"/>
                    <a:pt x="8541" y="554847"/>
                  </a:cubicBezTo>
                  <a:cubicBezTo>
                    <a:pt x="3072" y="549378"/>
                    <a:pt x="0" y="541961"/>
                    <a:pt x="0" y="534227"/>
                  </a:cubicBezTo>
                  <a:lnTo>
                    <a:pt x="0" y="29161"/>
                  </a:lnTo>
                  <a:cubicBezTo>
                    <a:pt x="0" y="21427"/>
                    <a:pt x="3072" y="14010"/>
                    <a:pt x="8541" y="8541"/>
                  </a:cubicBezTo>
                  <a:cubicBezTo>
                    <a:pt x="14010" y="3072"/>
                    <a:pt x="21427" y="0"/>
                    <a:pt x="2916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PT" sz="2000" noProof="0" dirty="0">
                <a:solidFill>
                  <a:srgbClr val="003049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8D765E9B-F75C-3129-D006-547D8F05B054}"/>
                </a:ext>
              </a:extLst>
            </p:cNvPr>
            <p:cNvSpPr txBox="1"/>
            <p:nvPr/>
          </p:nvSpPr>
          <p:spPr>
            <a:xfrm>
              <a:off x="0" y="-47625"/>
              <a:ext cx="1048862" cy="61101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pt-PT" sz="2000" noProof="0" dirty="0">
                <a:solidFill>
                  <a:srgbClr val="003049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36951864-BFCC-1B9F-F557-C2E18E72B43A}"/>
              </a:ext>
            </a:extLst>
          </p:cNvPr>
          <p:cNvGrpSpPr/>
          <p:nvPr/>
        </p:nvGrpSpPr>
        <p:grpSpPr>
          <a:xfrm>
            <a:off x="12360821" y="7381726"/>
            <a:ext cx="3982398" cy="2139113"/>
            <a:chOff x="0" y="0"/>
            <a:chExt cx="1048862" cy="563388"/>
          </a:xfrm>
          <a:solidFill>
            <a:srgbClr val="F36F2F"/>
          </a:solidFill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EC670A95-4854-8257-0E23-7D768368AA83}"/>
                </a:ext>
              </a:extLst>
            </p:cNvPr>
            <p:cNvSpPr/>
            <p:nvPr/>
          </p:nvSpPr>
          <p:spPr>
            <a:xfrm>
              <a:off x="0" y="0"/>
              <a:ext cx="1048862" cy="563388"/>
            </a:xfrm>
            <a:custGeom>
              <a:avLst/>
              <a:gdLst/>
              <a:ahLst/>
              <a:cxnLst/>
              <a:rect l="l" t="t" r="r" b="b"/>
              <a:pathLst>
                <a:path w="1048862" h="563388">
                  <a:moveTo>
                    <a:pt x="29161" y="0"/>
                  </a:moveTo>
                  <a:lnTo>
                    <a:pt x="1019701" y="0"/>
                  </a:lnTo>
                  <a:cubicBezTo>
                    <a:pt x="1035806" y="0"/>
                    <a:pt x="1048862" y="13056"/>
                    <a:pt x="1048862" y="29161"/>
                  </a:cubicBezTo>
                  <a:lnTo>
                    <a:pt x="1048862" y="534227"/>
                  </a:lnTo>
                  <a:cubicBezTo>
                    <a:pt x="1048862" y="541961"/>
                    <a:pt x="1045790" y="549378"/>
                    <a:pt x="1040321" y="554847"/>
                  </a:cubicBezTo>
                  <a:cubicBezTo>
                    <a:pt x="1034852" y="560316"/>
                    <a:pt x="1027435" y="563388"/>
                    <a:pt x="1019701" y="563388"/>
                  </a:cubicBezTo>
                  <a:lnTo>
                    <a:pt x="29161" y="563388"/>
                  </a:lnTo>
                  <a:cubicBezTo>
                    <a:pt x="21427" y="563388"/>
                    <a:pt x="14010" y="560316"/>
                    <a:pt x="8541" y="554847"/>
                  </a:cubicBezTo>
                  <a:cubicBezTo>
                    <a:pt x="3072" y="549378"/>
                    <a:pt x="0" y="541961"/>
                    <a:pt x="0" y="534227"/>
                  </a:cubicBezTo>
                  <a:lnTo>
                    <a:pt x="0" y="29161"/>
                  </a:lnTo>
                  <a:cubicBezTo>
                    <a:pt x="0" y="21427"/>
                    <a:pt x="3072" y="14010"/>
                    <a:pt x="8541" y="8541"/>
                  </a:cubicBezTo>
                  <a:cubicBezTo>
                    <a:pt x="14010" y="3072"/>
                    <a:pt x="21427" y="0"/>
                    <a:pt x="2916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PT" sz="2000" noProof="0" dirty="0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3F820B43-EAA2-6979-EA4D-516645A7D78C}"/>
                </a:ext>
              </a:extLst>
            </p:cNvPr>
            <p:cNvSpPr txBox="1"/>
            <p:nvPr/>
          </p:nvSpPr>
          <p:spPr>
            <a:xfrm>
              <a:off x="0" y="-47625"/>
              <a:ext cx="1048862" cy="61101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pt-PT" sz="2000" noProof="0" dirty="0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sp>
        <p:nvSpPr>
          <p:cNvPr id="20" name="TextBox 17">
            <a:extLst>
              <a:ext uri="{FF2B5EF4-FFF2-40B4-BE49-F238E27FC236}">
                <a16:creationId xmlns:a16="http://schemas.microsoft.com/office/drawing/2014/main" id="{D23AF1E8-1470-5C1E-88E0-849BA60B4B38}"/>
              </a:ext>
            </a:extLst>
          </p:cNvPr>
          <p:cNvSpPr txBox="1"/>
          <p:nvPr/>
        </p:nvSpPr>
        <p:spPr>
          <a:xfrm>
            <a:off x="2936343" y="7624858"/>
            <a:ext cx="267697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sz="3200" noProof="0" dirty="0">
                <a:solidFill>
                  <a:srgbClr val="0030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Importância do jornalismo de ciência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6C1CDEAB-F4EC-237E-D426-63BB79BF9B2F}"/>
              </a:ext>
            </a:extLst>
          </p:cNvPr>
          <p:cNvSpPr txBox="1"/>
          <p:nvPr/>
        </p:nvSpPr>
        <p:spPr>
          <a:xfrm>
            <a:off x="8095353" y="7622205"/>
            <a:ext cx="2436145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sz="3200" noProof="0" dirty="0">
                <a:solidFill>
                  <a:srgbClr val="0030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Cobertura de </a:t>
            </a:r>
            <a:r>
              <a:rPr lang="pt-PT" sz="3200" dirty="0">
                <a:solidFill>
                  <a:srgbClr val="0030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c</a:t>
            </a:r>
            <a:r>
              <a:rPr lang="pt-PT" sz="3200" noProof="0" dirty="0" err="1">
                <a:solidFill>
                  <a:srgbClr val="0030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iência</a:t>
            </a:r>
            <a:r>
              <a:rPr lang="pt-PT" sz="3200" noProof="0" dirty="0">
                <a:solidFill>
                  <a:srgbClr val="0030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 de fronteira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B64028C6-4A18-D8D4-971D-007376C04DEA}"/>
              </a:ext>
            </a:extLst>
          </p:cNvPr>
          <p:cNvSpPr txBox="1"/>
          <p:nvPr/>
        </p:nvSpPr>
        <p:spPr>
          <a:xfrm>
            <a:off x="12630571" y="7622205"/>
            <a:ext cx="344289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sz="3200" noProof="0" dirty="0">
                <a:solidFill>
                  <a:srgbClr val="0030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Apoio ao jornalismo independente</a:t>
            </a:r>
          </a:p>
        </p:txBody>
      </p:sp>
      <p:sp>
        <p:nvSpPr>
          <p:cNvPr id="34" name="Google Shape;214;p13">
            <a:extLst>
              <a:ext uri="{FF2B5EF4-FFF2-40B4-BE49-F238E27FC236}">
                <a16:creationId xmlns:a16="http://schemas.microsoft.com/office/drawing/2014/main" id="{A5048B90-3880-CAB8-65E5-CB2B769CB841}"/>
              </a:ext>
            </a:extLst>
          </p:cNvPr>
          <p:cNvSpPr txBox="1"/>
          <p:nvPr/>
        </p:nvSpPr>
        <p:spPr>
          <a:xfrm>
            <a:off x="1295400" y="2705100"/>
            <a:ext cx="15278100" cy="376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028700" lvl="1" indent="-571500">
              <a:lnSpc>
                <a:spcPct val="140016"/>
              </a:lnSpc>
              <a:buClr>
                <a:srgbClr val="F36F2F"/>
              </a:buClr>
              <a:buFont typeface="Wingdings" pitchFamily="2" charset="2"/>
              <a:buChar char="Ø"/>
            </a:pPr>
            <a:r>
              <a:rPr lang="pt-PT" sz="3600" b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Duração</a:t>
            </a: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: 2023 a 2027</a:t>
            </a:r>
          </a:p>
          <a:p>
            <a:pPr marL="1028700" lvl="1" indent="-571500">
              <a:lnSpc>
                <a:spcPct val="140016"/>
              </a:lnSpc>
              <a:buClr>
                <a:srgbClr val="F36F2F"/>
              </a:buClr>
              <a:buFont typeface="Wingdings" pitchFamily="2" charset="2"/>
              <a:buChar char="Ø"/>
            </a:pPr>
            <a:r>
              <a:rPr lang="pt-PT" sz="3600" b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Consórcio</a:t>
            </a: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: </a:t>
            </a:r>
          </a:p>
          <a:p>
            <a:pPr marL="1485900" lvl="2" indent="-571500">
              <a:buClr>
                <a:srgbClr val="F36F2F"/>
              </a:buClr>
              <a:buFont typeface="Arial" panose="020B0604020202020204" pitchFamily="34" charset="0"/>
              <a:buChar char="•"/>
            </a:pPr>
            <a:r>
              <a:rPr lang="pt-PT" sz="3600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Enspire</a:t>
            </a: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 </a:t>
            </a:r>
            <a:r>
              <a:rPr lang="pt-PT" sz="3600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Science</a:t>
            </a: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 (Coordenação)</a:t>
            </a:r>
          </a:p>
          <a:p>
            <a:pPr marL="1485900" lvl="2" indent="-571500">
              <a:buClr>
                <a:srgbClr val="F36F2F"/>
              </a:buClr>
              <a:buFont typeface="Arial" panose="020B0604020202020204" pitchFamily="34" charset="0"/>
              <a:buChar char="•"/>
            </a:pPr>
            <a:r>
              <a:rPr lang="pt-PT" sz="3600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Center</a:t>
            </a: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 for </a:t>
            </a:r>
            <a:r>
              <a:rPr lang="pt-PT" sz="3600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Ethics</a:t>
            </a: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 in </a:t>
            </a:r>
            <a:r>
              <a:rPr lang="pt-PT" sz="3600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Science</a:t>
            </a: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 </a:t>
            </a:r>
            <a:r>
              <a:rPr lang="pt-PT" sz="3600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and</a:t>
            </a: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 </a:t>
            </a:r>
            <a:r>
              <a:rPr lang="pt-PT" sz="3600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Journalism</a:t>
            </a:r>
            <a:endParaRPr lang="pt-PT" sz="360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  <a:sym typeface="Open Sans"/>
            </a:endParaRPr>
          </a:p>
          <a:p>
            <a:pPr marL="1485900" lvl="2" indent="-571500">
              <a:buClr>
                <a:srgbClr val="F36F2F"/>
              </a:buClr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Universidade Pompeu </a:t>
            </a:r>
            <a:r>
              <a:rPr lang="pt-PT" sz="3600" dirty="0" err="1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Fabra</a:t>
            </a:r>
            <a:endParaRPr lang="pt-PT" sz="360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  <a:sym typeface="Open Sans"/>
            </a:endParaRPr>
          </a:p>
          <a:p>
            <a:pPr marL="1485900" lvl="2" indent="-571500">
              <a:buClr>
                <a:srgbClr val="F36F2F"/>
              </a:buClr>
              <a:buFont typeface="Arial" panose="020B0604020202020204" pitchFamily="34" charset="0"/>
              <a:buChar char="•"/>
            </a:pPr>
            <a:r>
              <a:rPr lang="pt-PT" sz="36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Open Sans"/>
              </a:rPr>
              <a:t>Universidade NOVA de Lisboa </a:t>
            </a:r>
          </a:p>
        </p:txBody>
      </p:sp>
    </p:spTree>
    <p:extLst>
      <p:ext uri="{BB962C8B-B14F-4D97-AF65-F5344CB8AC3E}">
        <p14:creationId xmlns:p14="http://schemas.microsoft.com/office/powerpoint/2010/main" val="290655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1BCD2D2-8795-C0F2-687B-25F41E720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>
            <a:extLst>
              <a:ext uri="{FF2B5EF4-FFF2-40B4-BE49-F238E27FC236}">
                <a16:creationId xmlns:a16="http://schemas.microsoft.com/office/drawing/2014/main" id="{7146FAD3-2D77-9A61-811D-4CB5EDAAEA92}"/>
              </a:ext>
            </a:extLst>
          </p:cNvPr>
          <p:cNvSpPr txBox="1"/>
          <p:nvPr/>
        </p:nvSpPr>
        <p:spPr>
          <a:xfrm>
            <a:off x="1028700" y="1019175"/>
            <a:ext cx="7530979" cy="122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559"/>
              </a:lnSpc>
              <a:spcBef>
                <a:spcPct val="0"/>
              </a:spcBef>
            </a:pPr>
            <a:r>
              <a:rPr lang="pt-PT" sz="6600" b="1" dirty="0">
                <a:solidFill>
                  <a:srgbClr val="003049"/>
                </a:solidFill>
                <a:latin typeface="Montserrat SemiBold" pitchFamily="2" charset="77"/>
                <a:sym typeface="Neue Machina"/>
              </a:rPr>
              <a:t>Cronologia</a:t>
            </a:r>
          </a:p>
        </p:txBody>
      </p:sp>
      <p:cxnSp>
        <p:nvCxnSpPr>
          <p:cNvPr id="30" name="Google Shape;541;p25">
            <a:extLst>
              <a:ext uri="{FF2B5EF4-FFF2-40B4-BE49-F238E27FC236}">
                <a16:creationId xmlns:a16="http://schemas.microsoft.com/office/drawing/2014/main" id="{4EDF7451-0C58-E9C0-21CC-F7586A69EE67}"/>
              </a:ext>
            </a:extLst>
          </p:cNvPr>
          <p:cNvCxnSpPr>
            <a:cxnSpLocks/>
          </p:cNvCxnSpPr>
          <p:nvPr/>
        </p:nvCxnSpPr>
        <p:spPr>
          <a:xfrm flipV="1">
            <a:off x="1028700" y="5896345"/>
            <a:ext cx="16725900" cy="8407"/>
          </a:xfrm>
          <a:prstGeom prst="straightConnector1">
            <a:avLst/>
          </a:prstGeom>
          <a:noFill/>
          <a:ln w="19050" cap="flat" cmpd="sng">
            <a:solidFill>
              <a:srgbClr val="F36F2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546;p25">
            <a:extLst>
              <a:ext uri="{FF2B5EF4-FFF2-40B4-BE49-F238E27FC236}">
                <a16:creationId xmlns:a16="http://schemas.microsoft.com/office/drawing/2014/main" id="{593D1325-AB0D-DCE6-1851-DEBB8D7DDEFA}"/>
              </a:ext>
            </a:extLst>
          </p:cNvPr>
          <p:cNvSpPr txBox="1"/>
          <p:nvPr/>
        </p:nvSpPr>
        <p:spPr>
          <a:xfrm>
            <a:off x="917482" y="6803402"/>
            <a:ext cx="33649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 i="0" u="none" strike="noStrike" cap="none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Montserrat"/>
                <a:sym typeface="Montserrat"/>
              </a:rPr>
              <a:t>Abril 2023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2" name="Google Shape;547;p25">
            <a:extLst>
              <a:ext uri="{FF2B5EF4-FFF2-40B4-BE49-F238E27FC236}">
                <a16:creationId xmlns:a16="http://schemas.microsoft.com/office/drawing/2014/main" id="{C6B1F5C6-4D27-AE3A-2E99-72662F9C1727}"/>
              </a:ext>
            </a:extLst>
          </p:cNvPr>
          <p:cNvSpPr txBox="1"/>
          <p:nvPr/>
        </p:nvSpPr>
        <p:spPr>
          <a:xfrm>
            <a:off x="942112" y="7357400"/>
            <a:ext cx="4081768" cy="51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99" b="0" i="0" u="none" strike="noStrike" cap="none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Open Sans"/>
                <a:sym typeface="Open Sans"/>
              </a:rPr>
              <a:t>Início do projeto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3" name="Google Shape;548;p25">
            <a:extLst>
              <a:ext uri="{FF2B5EF4-FFF2-40B4-BE49-F238E27FC236}">
                <a16:creationId xmlns:a16="http://schemas.microsoft.com/office/drawing/2014/main" id="{077F646A-7166-BA39-2A8F-351417677D9D}"/>
              </a:ext>
            </a:extLst>
          </p:cNvPr>
          <p:cNvSpPr txBox="1"/>
          <p:nvPr/>
        </p:nvSpPr>
        <p:spPr>
          <a:xfrm>
            <a:off x="3641560" y="4283472"/>
            <a:ext cx="33649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 i="0" u="none" strike="noStrike" cap="none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Montserrat"/>
                <a:sym typeface="Montserrat"/>
              </a:rPr>
              <a:t>Dezembro 2023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4" name="Google Shape;549;p25">
            <a:extLst>
              <a:ext uri="{FF2B5EF4-FFF2-40B4-BE49-F238E27FC236}">
                <a16:creationId xmlns:a16="http://schemas.microsoft.com/office/drawing/2014/main" id="{B7557300-249F-037F-3E89-C1C7F43FB66A}"/>
              </a:ext>
            </a:extLst>
          </p:cNvPr>
          <p:cNvSpPr txBox="1"/>
          <p:nvPr/>
        </p:nvSpPr>
        <p:spPr>
          <a:xfrm>
            <a:off x="3664895" y="3839037"/>
            <a:ext cx="3693538" cy="51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99" b="0" i="0" u="none" strike="noStrike" cap="none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Open Sans"/>
                <a:sym typeface="Open Sans"/>
              </a:rPr>
              <a:t>Abertura da 1ª chamada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5" name="Google Shape;550;p25">
            <a:extLst>
              <a:ext uri="{FF2B5EF4-FFF2-40B4-BE49-F238E27FC236}">
                <a16:creationId xmlns:a16="http://schemas.microsoft.com/office/drawing/2014/main" id="{66850F16-C37C-1BD3-42CD-BAE509291071}"/>
              </a:ext>
            </a:extLst>
          </p:cNvPr>
          <p:cNvSpPr txBox="1"/>
          <p:nvPr/>
        </p:nvSpPr>
        <p:spPr>
          <a:xfrm>
            <a:off x="10183402" y="4202809"/>
            <a:ext cx="33649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Montserrat"/>
              </a:rPr>
              <a:t>Fevereiro 2025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6" name="Google Shape;551;p25">
            <a:extLst>
              <a:ext uri="{FF2B5EF4-FFF2-40B4-BE49-F238E27FC236}">
                <a16:creationId xmlns:a16="http://schemas.microsoft.com/office/drawing/2014/main" id="{5D8655C5-BAED-7032-FAB1-817EE5423DBE}"/>
              </a:ext>
            </a:extLst>
          </p:cNvPr>
          <p:cNvSpPr txBox="1"/>
          <p:nvPr/>
        </p:nvSpPr>
        <p:spPr>
          <a:xfrm>
            <a:off x="10183402" y="3728806"/>
            <a:ext cx="3807838" cy="51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99" b="0" i="0" u="none" strike="noStrike" cap="none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Open Sans"/>
                <a:sym typeface="Open Sans"/>
              </a:rPr>
              <a:t>Abertura da 3ª chamada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7" name="Google Shape;552;p25">
            <a:extLst>
              <a:ext uri="{FF2B5EF4-FFF2-40B4-BE49-F238E27FC236}">
                <a16:creationId xmlns:a16="http://schemas.microsoft.com/office/drawing/2014/main" id="{0C7E3923-6E54-23DB-C9EF-9CAA6C2B565D}"/>
              </a:ext>
            </a:extLst>
          </p:cNvPr>
          <p:cNvSpPr txBox="1"/>
          <p:nvPr/>
        </p:nvSpPr>
        <p:spPr>
          <a:xfrm>
            <a:off x="7246548" y="6975365"/>
            <a:ext cx="33649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 i="0" u="none" strike="noStrike" cap="none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Montserrat"/>
                <a:sym typeface="Montserrat"/>
              </a:rPr>
              <a:t>Junho 2024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8" name="Google Shape;553;p25">
            <a:extLst>
              <a:ext uri="{FF2B5EF4-FFF2-40B4-BE49-F238E27FC236}">
                <a16:creationId xmlns:a16="http://schemas.microsoft.com/office/drawing/2014/main" id="{57BF6F1C-8E2A-3C77-2B27-EE359FD9BEED}"/>
              </a:ext>
            </a:extLst>
          </p:cNvPr>
          <p:cNvSpPr txBox="1"/>
          <p:nvPr/>
        </p:nvSpPr>
        <p:spPr>
          <a:xfrm>
            <a:off x="7268491" y="7516076"/>
            <a:ext cx="3702480" cy="51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99" b="0" i="0" u="none" strike="noStrike" cap="none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Open Sans"/>
                <a:sym typeface="Open Sans"/>
              </a:rPr>
              <a:t>Abertura da 2ª chamada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39" name="Google Shape;550;p25">
            <a:extLst>
              <a:ext uri="{FF2B5EF4-FFF2-40B4-BE49-F238E27FC236}">
                <a16:creationId xmlns:a16="http://schemas.microsoft.com/office/drawing/2014/main" id="{9001AF17-356B-2B32-AC4F-67B5D79AC519}"/>
              </a:ext>
            </a:extLst>
          </p:cNvPr>
          <p:cNvSpPr txBox="1"/>
          <p:nvPr/>
        </p:nvSpPr>
        <p:spPr>
          <a:xfrm>
            <a:off x="13652641" y="7052976"/>
            <a:ext cx="33649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Montserrat"/>
              </a:rPr>
              <a:t>*Janeiro 2026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0" name="Google Shape;553;p25">
            <a:extLst>
              <a:ext uri="{FF2B5EF4-FFF2-40B4-BE49-F238E27FC236}">
                <a16:creationId xmlns:a16="http://schemas.microsoft.com/office/drawing/2014/main" id="{05BB5DE6-EF61-714B-75DF-F83828D03389}"/>
              </a:ext>
            </a:extLst>
          </p:cNvPr>
          <p:cNvSpPr txBox="1"/>
          <p:nvPr/>
        </p:nvSpPr>
        <p:spPr>
          <a:xfrm>
            <a:off x="13652641" y="7529363"/>
            <a:ext cx="4029530" cy="51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99" b="0" i="0" u="none" strike="noStrike" cap="none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Open Sans"/>
                <a:sym typeface="Open Sans"/>
              </a:rPr>
              <a:t>Abertura da 4ª chamada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EBE589-34DD-5F14-8315-E0AEA4390CF8}"/>
              </a:ext>
            </a:extLst>
          </p:cNvPr>
          <p:cNvSpPr/>
          <p:nvPr/>
        </p:nvSpPr>
        <p:spPr>
          <a:xfrm>
            <a:off x="942112" y="5659469"/>
            <a:ext cx="479519" cy="473752"/>
          </a:xfrm>
          <a:prstGeom prst="ellipse">
            <a:avLst/>
          </a:prstGeom>
          <a:solidFill>
            <a:srgbClr val="F36F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7EDD58-AF1D-5DB8-BF16-A3C24B37B821}"/>
              </a:ext>
            </a:extLst>
          </p:cNvPr>
          <p:cNvSpPr/>
          <p:nvPr/>
        </p:nvSpPr>
        <p:spPr>
          <a:xfrm>
            <a:off x="3166572" y="5726529"/>
            <a:ext cx="479519" cy="473752"/>
          </a:xfrm>
          <a:prstGeom prst="ellipse">
            <a:avLst/>
          </a:prstGeom>
          <a:solidFill>
            <a:srgbClr val="F36F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A8873EA-942F-C646-33AA-3337E45162B8}"/>
              </a:ext>
            </a:extLst>
          </p:cNvPr>
          <p:cNvSpPr/>
          <p:nvPr/>
        </p:nvSpPr>
        <p:spPr>
          <a:xfrm>
            <a:off x="6766725" y="5659469"/>
            <a:ext cx="479519" cy="473752"/>
          </a:xfrm>
          <a:prstGeom prst="ellipse">
            <a:avLst/>
          </a:prstGeom>
          <a:solidFill>
            <a:srgbClr val="F36F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FFFB26E-BAF8-32F6-6527-9BB9B7D1077B}"/>
              </a:ext>
            </a:extLst>
          </p:cNvPr>
          <p:cNvSpPr/>
          <p:nvPr/>
        </p:nvSpPr>
        <p:spPr>
          <a:xfrm>
            <a:off x="9740490" y="5662001"/>
            <a:ext cx="479519" cy="473752"/>
          </a:xfrm>
          <a:prstGeom prst="ellipse">
            <a:avLst/>
          </a:prstGeom>
          <a:solidFill>
            <a:srgbClr val="F36F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b="1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B07AA85-5AC1-4696-2170-54C503B114C5}"/>
              </a:ext>
            </a:extLst>
          </p:cNvPr>
          <p:cNvSpPr/>
          <p:nvPr/>
        </p:nvSpPr>
        <p:spPr>
          <a:xfrm>
            <a:off x="17310512" y="5608592"/>
            <a:ext cx="479519" cy="473752"/>
          </a:xfrm>
          <a:prstGeom prst="ellipse">
            <a:avLst/>
          </a:prstGeom>
          <a:solidFill>
            <a:srgbClr val="F36F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6F44031-38DB-78C6-E53B-073AB9B3F44C}"/>
              </a:ext>
            </a:extLst>
          </p:cNvPr>
          <p:cNvGrpSpPr/>
          <p:nvPr/>
        </p:nvGrpSpPr>
        <p:grpSpPr>
          <a:xfrm rot="10800000">
            <a:off x="6940382" y="5908956"/>
            <a:ext cx="133812" cy="1405587"/>
            <a:chOff x="6854923" y="7456318"/>
            <a:chExt cx="133812" cy="1405587"/>
          </a:xfrm>
          <a:solidFill>
            <a:srgbClr val="F36F2F"/>
          </a:solidFill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D6773D5-D548-8602-1E7A-BCC82AE53D7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917298" y="7494353"/>
              <a:ext cx="1" cy="1367552"/>
            </a:xfrm>
            <a:prstGeom prst="line">
              <a:avLst/>
            </a:prstGeom>
            <a:grpFill/>
            <a:ln>
              <a:solidFill>
                <a:srgbClr val="F36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CD9A832-9594-53ED-4FCB-0EE5EB5C49AD}"/>
                </a:ext>
              </a:extLst>
            </p:cNvPr>
            <p:cNvSpPr/>
            <p:nvPr/>
          </p:nvSpPr>
          <p:spPr>
            <a:xfrm rot="10800000">
              <a:off x="6854923" y="7456318"/>
              <a:ext cx="133812" cy="132203"/>
            </a:xfrm>
            <a:prstGeom prst="ellipse">
              <a:avLst/>
            </a:prstGeom>
            <a:grpFill/>
            <a:ln>
              <a:solidFill>
                <a:srgbClr val="F36F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615EA0E-04B1-4069-01EF-A3F237D7D0C4}"/>
              </a:ext>
            </a:extLst>
          </p:cNvPr>
          <p:cNvGrpSpPr/>
          <p:nvPr/>
        </p:nvGrpSpPr>
        <p:grpSpPr>
          <a:xfrm>
            <a:off x="9913343" y="4409579"/>
            <a:ext cx="133812" cy="1405587"/>
            <a:chOff x="4127580" y="4700525"/>
            <a:chExt cx="133812" cy="1405587"/>
          </a:xfrm>
          <a:solidFill>
            <a:srgbClr val="F36F2F"/>
          </a:solidFill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1119A34-06D1-0429-D8D8-DE81F9D6D046}"/>
                </a:ext>
              </a:extLst>
            </p:cNvPr>
            <p:cNvCxnSpPr/>
            <p:nvPr/>
          </p:nvCxnSpPr>
          <p:spPr>
            <a:xfrm flipH="1" flipV="1">
              <a:off x="4189955" y="4738560"/>
              <a:ext cx="1" cy="1367552"/>
            </a:xfrm>
            <a:prstGeom prst="line">
              <a:avLst/>
            </a:prstGeom>
            <a:grpFill/>
            <a:ln>
              <a:solidFill>
                <a:srgbClr val="F36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E110172-9A71-354E-240A-B2A1F60FE246}"/>
                </a:ext>
              </a:extLst>
            </p:cNvPr>
            <p:cNvSpPr/>
            <p:nvPr/>
          </p:nvSpPr>
          <p:spPr>
            <a:xfrm>
              <a:off x="4127580" y="4700525"/>
              <a:ext cx="133812" cy="132203"/>
            </a:xfrm>
            <a:prstGeom prst="ellipse">
              <a:avLst/>
            </a:prstGeom>
            <a:grpFill/>
            <a:ln>
              <a:solidFill>
                <a:srgbClr val="F36F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DBFB92F-2EAA-4D38-B126-851CB52B43BB}"/>
              </a:ext>
            </a:extLst>
          </p:cNvPr>
          <p:cNvGrpSpPr/>
          <p:nvPr/>
        </p:nvGrpSpPr>
        <p:grpSpPr>
          <a:xfrm>
            <a:off x="17465156" y="4390655"/>
            <a:ext cx="133812" cy="1405587"/>
            <a:chOff x="6854923" y="7456318"/>
            <a:chExt cx="133812" cy="1405587"/>
          </a:xfrm>
          <a:solidFill>
            <a:srgbClr val="F36F2F"/>
          </a:solidFill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EF4B7F1-D06B-F343-3CB8-D30693B2834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917298" y="7494353"/>
              <a:ext cx="1" cy="1367552"/>
            </a:xfrm>
            <a:prstGeom prst="line">
              <a:avLst/>
            </a:prstGeom>
            <a:grpFill/>
            <a:ln>
              <a:solidFill>
                <a:srgbClr val="F36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861C3E1-F994-058E-375F-73D5B16693F8}"/>
                </a:ext>
              </a:extLst>
            </p:cNvPr>
            <p:cNvSpPr/>
            <p:nvPr/>
          </p:nvSpPr>
          <p:spPr>
            <a:xfrm rot="10800000">
              <a:off x="6854923" y="7456318"/>
              <a:ext cx="133812" cy="132203"/>
            </a:xfrm>
            <a:prstGeom prst="ellipse">
              <a:avLst/>
            </a:prstGeom>
            <a:grpFill/>
            <a:ln>
              <a:solidFill>
                <a:srgbClr val="F36F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9290A2-2C62-1DE8-4D50-0DC5589BC69C}"/>
              </a:ext>
            </a:extLst>
          </p:cNvPr>
          <p:cNvGrpSpPr/>
          <p:nvPr/>
        </p:nvGrpSpPr>
        <p:grpSpPr>
          <a:xfrm rot="10800000">
            <a:off x="13515218" y="6142890"/>
            <a:ext cx="133812" cy="1405587"/>
            <a:chOff x="6854923" y="7456318"/>
            <a:chExt cx="133812" cy="1405587"/>
          </a:xfrm>
          <a:solidFill>
            <a:srgbClr val="F36F2F"/>
          </a:solidFill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0307FEC-22CF-ECA3-C19B-684B1CDE2E4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917298" y="7494353"/>
              <a:ext cx="1" cy="1367552"/>
            </a:xfrm>
            <a:prstGeom prst="line">
              <a:avLst/>
            </a:prstGeom>
            <a:grpFill/>
            <a:ln>
              <a:solidFill>
                <a:srgbClr val="F36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24A840F-9565-2623-FEFD-096EF116EE9C}"/>
                </a:ext>
              </a:extLst>
            </p:cNvPr>
            <p:cNvSpPr/>
            <p:nvPr/>
          </p:nvSpPr>
          <p:spPr>
            <a:xfrm rot="10800000">
              <a:off x="6854923" y="7456318"/>
              <a:ext cx="133812" cy="132203"/>
            </a:xfrm>
            <a:prstGeom prst="ellipse">
              <a:avLst/>
            </a:prstGeom>
            <a:grpFill/>
            <a:ln>
              <a:solidFill>
                <a:srgbClr val="F36F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6C2BA5DB-AA1B-65A6-0DDD-87B9D6334984}"/>
              </a:ext>
            </a:extLst>
          </p:cNvPr>
          <p:cNvSpPr/>
          <p:nvPr/>
        </p:nvSpPr>
        <p:spPr>
          <a:xfrm>
            <a:off x="13342364" y="5725212"/>
            <a:ext cx="479519" cy="473752"/>
          </a:xfrm>
          <a:prstGeom prst="ellipse">
            <a:avLst/>
          </a:prstGeom>
          <a:solidFill>
            <a:srgbClr val="F36F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3" name="Google Shape;550;p25">
            <a:extLst>
              <a:ext uri="{FF2B5EF4-FFF2-40B4-BE49-F238E27FC236}">
                <a16:creationId xmlns:a16="http://schemas.microsoft.com/office/drawing/2014/main" id="{D1B161BA-3B69-6791-73DA-61BE50F6EBFD}"/>
              </a:ext>
            </a:extLst>
          </p:cNvPr>
          <p:cNvSpPr txBox="1"/>
          <p:nvPr/>
        </p:nvSpPr>
        <p:spPr>
          <a:xfrm>
            <a:off x="15941160" y="4222166"/>
            <a:ext cx="133908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000" b="1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sym typeface="Montserrat"/>
              </a:rPr>
              <a:t>2027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4" name="Google Shape;551;p25">
            <a:extLst>
              <a:ext uri="{FF2B5EF4-FFF2-40B4-BE49-F238E27FC236}">
                <a16:creationId xmlns:a16="http://schemas.microsoft.com/office/drawing/2014/main" id="{B90EDCE8-5214-E96A-C860-B029D78ADFFD}"/>
              </a:ext>
            </a:extLst>
          </p:cNvPr>
          <p:cNvSpPr txBox="1"/>
          <p:nvPr/>
        </p:nvSpPr>
        <p:spPr>
          <a:xfrm>
            <a:off x="14873193" y="3755097"/>
            <a:ext cx="2437319" cy="516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399" b="0" i="0" u="none" strike="noStrike" cap="none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Open Sans"/>
                <a:sym typeface="Open Sans"/>
              </a:rPr>
              <a:t>Final do projeto</a:t>
            </a:r>
            <a:endParaRPr lang="pt-PT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840CE46-C8DA-E200-39A3-AC64AF66F8A9}"/>
              </a:ext>
            </a:extLst>
          </p:cNvPr>
          <p:cNvGrpSpPr/>
          <p:nvPr/>
        </p:nvGrpSpPr>
        <p:grpSpPr>
          <a:xfrm>
            <a:off x="3272520" y="4499165"/>
            <a:ext cx="133812" cy="1405587"/>
            <a:chOff x="4127580" y="4700525"/>
            <a:chExt cx="133812" cy="1405587"/>
          </a:xfrm>
          <a:solidFill>
            <a:srgbClr val="F36F2F"/>
          </a:solidFill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327F8D-5672-4439-43BF-82DD3A102FB0}"/>
                </a:ext>
              </a:extLst>
            </p:cNvPr>
            <p:cNvCxnSpPr/>
            <p:nvPr/>
          </p:nvCxnSpPr>
          <p:spPr>
            <a:xfrm flipH="1" flipV="1">
              <a:off x="4189955" y="4738560"/>
              <a:ext cx="1" cy="1367552"/>
            </a:xfrm>
            <a:prstGeom prst="line">
              <a:avLst/>
            </a:prstGeom>
            <a:grpFill/>
            <a:ln>
              <a:solidFill>
                <a:srgbClr val="F36F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946AD7F-2324-F387-8D65-ED6F2B9BD59E}"/>
                </a:ext>
              </a:extLst>
            </p:cNvPr>
            <p:cNvSpPr/>
            <p:nvPr/>
          </p:nvSpPr>
          <p:spPr>
            <a:xfrm>
              <a:off x="4127580" y="4700525"/>
              <a:ext cx="133812" cy="132203"/>
            </a:xfrm>
            <a:prstGeom prst="ellipse">
              <a:avLst/>
            </a:prstGeom>
            <a:grpFill/>
            <a:ln>
              <a:solidFill>
                <a:srgbClr val="F36F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</p:grpSp>
      <p:sp>
        <p:nvSpPr>
          <p:cNvPr id="69" name="Google Shape;550;p25">
            <a:extLst>
              <a:ext uri="{FF2B5EF4-FFF2-40B4-BE49-F238E27FC236}">
                <a16:creationId xmlns:a16="http://schemas.microsoft.com/office/drawing/2014/main" id="{8D910881-4854-B286-9C84-C58F75ADB75A}"/>
              </a:ext>
            </a:extLst>
          </p:cNvPr>
          <p:cNvSpPr txBox="1"/>
          <p:nvPr/>
        </p:nvSpPr>
        <p:spPr>
          <a:xfrm>
            <a:off x="15941160" y="9679253"/>
            <a:ext cx="2180317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noProof="0" dirty="0">
                <a:solidFill>
                  <a:srgbClr val="132E49"/>
                </a:solidFill>
                <a:latin typeface="Montserrat"/>
                <a:sym typeface="Montserrat"/>
              </a:rPr>
              <a:t>* data a definir</a:t>
            </a:r>
            <a:endParaRPr lang="pt-PT" sz="1050" noProof="0" dirty="0">
              <a:solidFill>
                <a:srgbClr val="132E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2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1028700" y="1019175"/>
            <a:ext cx="16230600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t-PT" sz="6600" b="1" noProof="0" dirty="0">
                <a:solidFill>
                  <a:srgbClr val="003049"/>
                </a:solidFill>
                <a:latin typeface="Montserrat SemiBold" pitchFamily="2" charset="77"/>
                <a:ea typeface="Neue Machina"/>
                <a:cs typeface="Neue Machina"/>
                <a:sym typeface="Neue Machina"/>
              </a:rPr>
              <a:t>Residências FRONTIERS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1405AB-3986-5F6C-7E62-9E61D8888DEE}"/>
              </a:ext>
            </a:extLst>
          </p:cNvPr>
          <p:cNvSpPr txBox="1"/>
          <p:nvPr/>
        </p:nvSpPr>
        <p:spPr>
          <a:xfrm>
            <a:off x="1028700" y="6699702"/>
            <a:ext cx="168599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rPr>
              <a:t>1. </a:t>
            </a:r>
            <a:r>
              <a:rPr lang="pt-PT" sz="32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rPr>
              <a:t>Jornalista define o seu projeto e escolhe uma (ou mais) instituições hospedeiras</a:t>
            </a:r>
            <a:endParaRPr lang="pt-PT" sz="140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endParaRPr lang="pt-PT" sz="1600" b="1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pt-PT" sz="3200" b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rPr>
              <a:t>2. </a:t>
            </a:r>
            <a:r>
              <a:rPr lang="pt-PT" sz="32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Instituição e jornalista assinam uma carta de compromisso</a:t>
            </a:r>
            <a:endParaRPr lang="pt-PT" sz="140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endParaRPr lang="pt-PT" sz="160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pt-PT" sz="3200" b="1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rPr>
              <a:t>3.</a:t>
            </a:r>
            <a:r>
              <a:rPr lang="pt-PT" sz="32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</a:rPr>
              <a:t> Jornalista submete a candidatura</a:t>
            </a: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881091AF-ED6F-E32E-017D-D3C6FE0BC638}"/>
              </a:ext>
            </a:extLst>
          </p:cNvPr>
          <p:cNvSpPr/>
          <p:nvPr/>
        </p:nvSpPr>
        <p:spPr>
          <a:xfrm>
            <a:off x="1676400" y="3080352"/>
            <a:ext cx="3982398" cy="1285001"/>
          </a:xfrm>
          <a:custGeom>
            <a:avLst/>
            <a:gdLst/>
            <a:ahLst/>
            <a:cxnLst/>
            <a:rect l="l" t="t" r="r" b="b"/>
            <a:pathLst>
              <a:path w="1048862" h="563388">
                <a:moveTo>
                  <a:pt x="29161" y="0"/>
                </a:moveTo>
                <a:lnTo>
                  <a:pt x="1019701" y="0"/>
                </a:lnTo>
                <a:cubicBezTo>
                  <a:pt x="1035806" y="0"/>
                  <a:pt x="1048862" y="13056"/>
                  <a:pt x="1048862" y="29161"/>
                </a:cubicBezTo>
                <a:lnTo>
                  <a:pt x="1048862" y="534227"/>
                </a:lnTo>
                <a:cubicBezTo>
                  <a:pt x="1048862" y="541961"/>
                  <a:pt x="1045790" y="549378"/>
                  <a:pt x="1040321" y="554847"/>
                </a:cubicBezTo>
                <a:cubicBezTo>
                  <a:pt x="1034852" y="560316"/>
                  <a:pt x="1027435" y="563388"/>
                  <a:pt x="1019701" y="563388"/>
                </a:cubicBezTo>
                <a:lnTo>
                  <a:pt x="29161" y="563388"/>
                </a:lnTo>
                <a:cubicBezTo>
                  <a:pt x="21427" y="563388"/>
                  <a:pt x="14010" y="560316"/>
                  <a:pt x="8541" y="554847"/>
                </a:cubicBezTo>
                <a:cubicBezTo>
                  <a:pt x="3072" y="549378"/>
                  <a:pt x="0" y="541961"/>
                  <a:pt x="0" y="534227"/>
                </a:cubicBezTo>
                <a:lnTo>
                  <a:pt x="0" y="29161"/>
                </a:lnTo>
                <a:cubicBezTo>
                  <a:pt x="0" y="21427"/>
                  <a:pt x="3072" y="14010"/>
                  <a:pt x="8541" y="8541"/>
                </a:cubicBezTo>
                <a:cubicBezTo>
                  <a:pt x="14010" y="3072"/>
                  <a:pt x="21427" y="0"/>
                  <a:pt x="29161" y="0"/>
                </a:cubicBezTo>
                <a:close/>
              </a:path>
            </a:pathLst>
          </a:custGeom>
          <a:solidFill>
            <a:srgbClr val="F36F2F"/>
          </a:solidFill>
        </p:spPr>
        <p:txBody>
          <a:bodyPr/>
          <a:lstStyle/>
          <a:p>
            <a:endParaRPr lang="pt-PT" noProof="0" dirty="0">
              <a:solidFill>
                <a:srgbClr val="F36F2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24DAD1F9-1F85-009E-EFEC-2C194EF7ED1C}"/>
              </a:ext>
            </a:extLst>
          </p:cNvPr>
          <p:cNvSpPr txBox="1"/>
          <p:nvPr/>
        </p:nvSpPr>
        <p:spPr>
          <a:xfrm>
            <a:off x="2329109" y="3503577"/>
            <a:ext cx="267697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sz="2800" noProof="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4 chamadas</a:t>
            </a:r>
          </a:p>
        </p:txBody>
      </p:sp>
      <p:sp>
        <p:nvSpPr>
          <p:cNvPr id="49" name="Freeform 7">
            <a:extLst>
              <a:ext uri="{FF2B5EF4-FFF2-40B4-BE49-F238E27FC236}">
                <a16:creationId xmlns:a16="http://schemas.microsoft.com/office/drawing/2014/main" id="{E3C5B0C2-9EC2-AD00-B190-3FD3127231CB}"/>
              </a:ext>
            </a:extLst>
          </p:cNvPr>
          <p:cNvSpPr/>
          <p:nvPr/>
        </p:nvSpPr>
        <p:spPr>
          <a:xfrm>
            <a:off x="6781800" y="3076519"/>
            <a:ext cx="3982398" cy="1285001"/>
          </a:xfrm>
          <a:custGeom>
            <a:avLst/>
            <a:gdLst/>
            <a:ahLst/>
            <a:cxnLst/>
            <a:rect l="l" t="t" r="r" b="b"/>
            <a:pathLst>
              <a:path w="1048862" h="563388">
                <a:moveTo>
                  <a:pt x="29161" y="0"/>
                </a:moveTo>
                <a:lnTo>
                  <a:pt x="1019701" y="0"/>
                </a:lnTo>
                <a:cubicBezTo>
                  <a:pt x="1035806" y="0"/>
                  <a:pt x="1048862" y="13056"/>
                  <a:pt x="1048862" y="29161"/>
                </a:cubicBezTo>
                <a:lnTo>
                  <a:pt x="1048862" y="534227"/>
                </a:lnTo>
                <a:cubicBezTo>
                  <a:pt x="1048862" y="541961"/>
                  <a:pt x="1045790" y="549378"/>
                  <a:pt x="1040321" y="554847"/>
                </a:cubicBezTo>
                <a:cubicBezTo>
                  <a:pt x="1034852" y="560316"/>
                  <a:pt x="1027435" y="563388"/>
                  <a:pt x="1019701" y="563388"/>
                </a:cubicBezTo>
                <a:lnTo>
                  <a:pt x="29161" y="563388"/>
                </a:lnTo>
                <a:cubicBezTo>
                  <a:pt x="21427" y="563388"/>
                  <a:pt x="14010" y="560316"/>
                  <a:pt x="8541" y="554847"/>
                </a:cubicBezTo>
                <a:cubicBezTo>
                  <a:pt x="3072" y="549378"/>
                  <a:pt x="0" y="541961"/>
                  <a:pt x="0" y="534227"/>
                </a:cubicBezTo>
                <a:lnTo>
                  <a:pt x="0" y="29161"/>
                </a:lnTo>
                <a:cubicBezTo>
                  <a:pt x="0" y="21427"/>
                  <a:pt x="3072" y="14010"/>
                  <a:pt x="8541" y="8541"/>
                </a:cubicBezTo>
                <a:cubicBezTo>
                  <a:pt x="14010" y="3072"/>
                  <a:pt x="21427" y="0"/>
                  <a:pt x="29161" y="0"/>
                </a:cubicBezTo>
                <a:close/>
              </a:path>
            </a:pathLst>
          </a:custGeom>
          <a:solidFill>
            <a:srgbClr val="F36F2F"/>
          </a:solidFill>
        </p:spPr>
        <p:txBody>
          <a:bodyPr/>
          <a:lstStyle/>
          <a:p>
            <a:endParaRPr lang="pt-PT" noProof="0" dirty="0">
              <a:solidFill>
                <a:srgbClr val="F36F2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0" name="TextBox 17">
            <a:extLst>
              <a:ext uri="{FF2B5EF4-FFF2-40B4-BE49-F238E27FC236}">
                <a16:creationId xmlns:a16="http://schemas.microsoft.com/office/drawing/2014/main" id="{609B22A8-75EB-37D6-8309-FD7BF95A9E47}"/>
              </a:ext>
            </a:extLst>
          </p:cNvPr>
          <p:cNvSpPr txBox="1"/>
          <p:nvPr/>
        </p:nvSpPr>
        <p:spPr>
          <a:xfrm>
            <a:off x="7219950" y="3503575"/>
            <a:ext cx="332968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sz="2800" noProof="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40 residências</a:t>
            </a:r>
          </a:p>
        </p:txBody>
      </p:sp>
      <p:sp>
        <p:nvSpPr>
          <p:cNvPr id="60" name="TextBox 17">
            <a:extLst>
              <a:ext uri="{FF2B5EF4-FFF2-40B4-BE49-F238E27FC236}">
                <a16:creationId xmlns:a16="http://schemas.microsoft.com/office/drawing/2014/main" id="{3D6E5B6C-B5F1-05F1-9FAE-BDF67965853D}"/>
              </a:ext>
            </a:extLst>
          </p:cNvPr>
          <p:cNvSpPr txBox="1"/>
          <p:nvPr/>
        </p:nvSpPr>
        <p:spPr>
          <a:xfrm>
            <a:off x="1028700" y="5591703"/>
            <a:ext cx="12144936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PT" sz="4400" b="1" noProof="0" dirty="0">
                <a:solidFill>
                  <a:srgbClr val="0030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Processo de candidatura</a:t>
            </a:r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1A57EEFB-F89C-3E04-BB16-B06159A01F46}"/>
              </a:ext>
            </a:extLst>
          </p:cNvPr>
          <p:cNvSpPr/>
          <p:nvPr/>
        </p:nvSpPr>
        <p:spPr>
          <a:xfrm>
            <a:off x="11887200" y="3076519"/>
            <a:ext cx="3982398" cy="1285001"/>
          </a:xfrm>
          <a:custGeom>
            <a:avLst/>
            <a:gdLst/>
            <a:ahLst/>
            <a:cxnLst/>
            <a:rect l="l" t="t" r="r" b="b"/>
            <a:pathLst>
              <a:path w="1048862" h="563388">
                <a:moveTo>
                  <a:pt x="29161" y="0"/>
                </a:moveTo>
                <a:lnTo>
                  <a:pt x="1019701" y="0"/>
                </a:lnTo>
                <a:cubicBezTo>
                  <a:pt x="1035806" y="0"/>
                  <a:pt x="1048862" y="13056"/>
                  <a:pt x="1048862" y="29161"/>
                </a:cubicBezTo>
                <a:lnTo>
                  <a:pt x="1048862" y="534227"/>
                </a:lnTo>
                <a:cubicBezTo>
                  <a:pt x="1048862" y="541961"/>
                  <a:pt x="1045790" y="549378"/>
                  <a:pt x="1040321" y="554847"/>
                </a:cubicBezTo>
                <a:cubicBezTo>
                  <a:pt x="1034852" y="560316"/>
                  <a:pt x="1027435" y="563388"/>
                  <a:pt x="1019701" y="563388"/>
                </a:cubicBezTo>
                <a:lnTo>
                  <a:pt x="29161" y="563388"/>
                </a:lnTo>
                <a:cubicBezTo>
                  <a:pt x="21427" y="563388"/>
                  <a:pt x="14010" y="560316"/>
                  <a:pt x="8541" y="554847"/>
                </a:cubicBezTo>
                <a:cubicBezTo>
                  <a:pt x="3072" y="549378"/>
                  <a:pt x="0" y="541961"/>
                  <a:pt x="0" y="534227"/>
                </a:cubicBezTo>
                <a:lnTo>
                  <a:pt x="0" y="29161"/>
                </a:lnTo>
                <a:cubicBezTo>
                  <a:pt x="0" y="21427"/>
                  <a:pt x="3072" y="14010"/>
                  <a:pt x="8541" y="8541"/>
                </a:cubicBezTo>
                <a:cubicBezTo>
                  <a:pt x="14010" y="3072"/>
                  <a:pt x="21427" y="0"/>
                  <a:pt x="29161" y="0"/>
                </a:cubicBezTo>
                <a:close/>
              </a:path>
            </a:pathLst>
          </a:custGeom>
          <a:solidFill>
            <a:srgbClr val="F36F2F"/>
          </a:solidFill>
        </p:spPr>
        <p:txBody>
          <a:bodyPr/>
          <a:lstStyle/>
          <a:p>
            <a:endParaRPr lang="pt-PT" noProof="0" dirty="0">
              <a:solidFill>
                <a:srgbClr val="F36F2F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69BBC8D3-6EE9-73EA-28ED-7B2A50763BAE}"/>
              </a:ext>
            </a:extLst>
          </p:cNvPr>
          <p:cNvSpPr txBox="1"/>
          <p:nvPr/>
        </p:nvSpPr>
        <p:spPr>
          <a:xfrm>
            <a:off x="12325350" y="3503575"/>
            <a:ext cx="332968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sz="2800" noProof="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3 a 5 meses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6A1AA3-1A2A-15D4-3CD0-F37F8203E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>
            <a:extLst>
              <a:ext uri="{FF2B5EF4-FFF2-40B4-BE49-F238E27FC236}">
                <a16:creationId xmlns:a16="http://schemas.microsoft.com/office/drawing/2014/main" id="{763034C2-E354-AB35-5EC3-16A6BAC96207}"/>
              </a:ext>
            </a:extLst>
          </p:cNvPr>
          <p:cNvSpPr txBox="1"/>
          <p:nvPr/>
        </p:nvSpPr>
        <p:spPr>
          <a:xfrm>
            <a:off x="1028700" y="1019175"/>
            <a:ext cx="16230600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t-PT" sz="6600" b="1" noProof="0" dirty="0">
                <a:solidFill>
                  <a:srgbClr val="132E49"/>
                </a:solidFill>
                <a:latin typeface="Montserrat SemiBold" pitchFamily="2" charset="77"/>
                <a:ea typeface="Neue Machina"/>
                <a:cs typeface="Neue Machina"/>
                <a:sym typeface="Neue Machina"/>
              </a:rPr>
              <a:t>Base de dados FRONTIERS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0F58B-59EA-9C85-F11B-6B07D496D410}"/>
              </a:ext>
            </a:extLst>
          </p:cNvPr>
          <p:cNvSpPr txBox="1"/>
          <p:nvPr/>
        </p:nvSpPr>
        <p:spPr>
          <a:xfrm>
            <a:off x="1064559" y="6743208"/>
            <a:ext cx="16641250" cy="222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F36F2F"/>
              </a:buClr>
              <a:buFont typeface="Wingdings" pitchFamily="2" charset="2"/>
              <a:buChar char="Ø"/>
            </a:pPr>
            <a:r>
              <a:rPr lang="pt-PT" sz="320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</a:rPr>
              <a:t>Fazer investigação de fronteira</a:t>
            </a:r>
          </a:p>
          <a:p>
            <a:pPr marL="800100" lvl="1" indent="-342900">
              <a:lnSpc>
                <a:spcPct val="150000"/>
              </a:lnSpc>
              <a:buClr>
                <a:srgbClr val="F36F2F"/>
              </a:buClr>
              <a:buFont typeface="Wingdings" pitchFamily="2" charset="2"/>
              <a:buChar char="Ø"/>
            </a:pPr>
            <a:r>
              <a:rPr lang="pt-PT" sz="320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</a:rPr>
              <a:t>Sediados em países da UE ou países associados ao programa </a:t>
            </a:r>
            <a:r>
              <a:rPr lang="pt-PT" sz="3200" dirty="0" err="1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</a:rPr>
              <a:t>Horizon</a:t>
            </a:r>
            <a:r>
              <a:rPr lang="pt-PT" sz="320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pt-PT" sz="3200" dirty="0" err="1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</a:rPr>
              <a:t>Europe</a:t>
            </a:r>
            <a:endParaRPr lang="pt-PT" sz="3200" dirty="0">
              <a:solidFill>
                <a:srgbClr val="132E49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F36F2F"/>
              </a:buClr>
              <a:buFont typeface="Wingdings" pitchFamily="2" charset="2"/>
              <a:buChar char="Ø"/>
            </a:pPr>
            <a:r>
              <a:rPr lang="pt-PT" sz="320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</a:rPr>
              <a:t>Dar apoio ao jornalista em residência</a:t>
            </a: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A46345D6-80E9-1915-0D28-4E8B61759583}"/>
              </a:ext>
            </a:extLst>
          </p:cNvPr>
          <p:cNvSpPr txBox="1"/>
          <p:nvPr/>
        </p:nvSpPr>
        <p:spPr>
          <a:xfrm>
            <a:off x="1368844" y="2754806"/>
            <a:ext cx="16641250" cy="2129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PT" sz="3200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Um dos objetivos do projeto FRONTIERS é criar e manter uma rede de instituições, grupos de investigação ou projetos que estejam disponíveis para acolher jornalistas em residência.</a:t>
            </a:r>
            <a:endParaRPr lang="pt-PT" sz="3200" dirty="0">
              <a:solidFill>
                <a:srgbClr val="132E49"/>
              </a:solidFill>
              <a:latin typeface="Inter" panose="02000503000000020004" pitchFamily="2" charset="0"/>
              <a:ea typeface="Inter" panose="02000503000000020004" pitchFamily="2" charset="0"/>
              <a:cs typeface="Neue Machina"/>
              <a:sym typeface="Neue Machina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3E35124B-6934-A68A-D741-F62CE5A38D75}"/>
              </a:ext>
            </a:extLst>
          </p:cNvPr>
          <p:cNvSpPr txBox="1"/>
          <p:nvPr/>
        </p:nvSpPr>
        <p:spPr>
          <a:xfrm>
            <a:off x="1600200" y="6134100"/>
            <a:ext cx="13208000" cy="389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pt-PT" sz="3600" b="1" dirty="0">
                <a:solidFill>
                  <a:srgbClr val="F36F2F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Quais são os critérios de inclusão na base de dados?</a:t>
            </a:r>
            <a:endParaRPr lang="pt-PT" sz="3600" b="1" noProof="0" dirty="0">
              <a:solidFill>
                <a:srgbClr val="F36F2F"/>
              </a:solidFill>
              <a:latin typeface="Inter" panose="02000503000000020004" pitchFamily="2" charset="0"/>
              <a:ea typeface="Inter" panose="02000503000000020004" pitchFamily="2" charset="0"/>
              <a:cs typeface="Neue Machina"/>
              <a:sym typeface="Neue Machina"/>
            </a:endParaRPr>
          </a:p>
        </p:txBody>
      </p:sp>
    </p:spTree>
    <p:extLst>
      <p:ext uri="{BB962C8B-B14F-4D97-AF65-F5344CB8AC3E}">
        <p14:creationId xmlns:p14="http://schemas.microsoft.com/office/powerpoint/2010/main" val="267531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1600" y="3238500"/>
            <a:ext cx="13683060" cy="4606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2240"/>
              </a:lnSpc>
              <a:spcBef>
                <a:spcPct val="0"/>
              </a:spcBef>
            </a:pPr>
            <a:r>
              <a:rPr lang="pt-PT" sz="9600" dirty="0">
                <a:solidFill>
                  <a:schemeClr val="bg1"/>
                </a:solidFill>
                <a:latin typeface="Montserrat SemiBold" pitchFamily="2" charset="77"/>
                <a:ea typeface="Neue Machina Ultra-Bold"/>
                <a:cs typeface="Neue Machina Ultra-Bold"/>
                <a:sym typeface="Neue Machina Ultra-Bold"/>
              </a:rPr>
              <a:t>As instituições na base de dados FRONTIERS</a:t>
            </a:r>
            <a:endParaRPr lang="pt-PT" sz="9600" noProof="0" dirty="0">
              <a:solidFill>
                <a:schemeClr val="bg1"/>
              </a:solidFill>
              <a:latin typeface="Montserrat SemiBold" pitchFamily="2" charset="77"/>
              <a:ea typeface="Neue Machina Ultra-Bold"/>
              <a:cs typeface="Neue Machina Ultra-Bold"/>
              <a:sym typeface="Neue Machina Ultra-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2FEE9-5F89-1047-2C94-157672F4B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7">
            <a:extLst>
              <a:ext uri="{FF2B5EF4-FFF2-40B4-BE49-F238E27FC236}">
                <a16:creationId xmlns:a16="http://schemas.microsoft.com/office/drawing/2014/main" id="{D624A697-FF81-0CA5-0B1F-FA1AF027E6DC}"/>
              </a:ext>
            </a:extLst>
          </p:cNvPr>
          <p:cNvSpPr txBox="1"/>
          <p:nvPr/>
        </p:nvSpPr>
        <p:spPr>
          <a:xfrm>
            <a:off x="4885489" y="2150045"/>
            <a:ext cx="243867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pt-PT" sz="6000" b="1" noProof="0" dirty="0">
                <a:solidFill>
                  <a:srgbClr val="F36F2F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92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348402F5-F79E-78B1-1A15-688FC8A0A9BE}"/>
              </a:ext>
            </a:extLst>
          </p:cNvPr>
          <p:cNvSpPr txBox="1"/>
          <p:nvPr/>
        </p:nvSpPr>
        <p:spPr>
          <a:xfrm>
            <a:off x="4559876" y="3210345"/>
            <a:ext cx="3130095" cy="748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pt-PT" sz="3200" noProof="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Manifestações de interesse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2DF8677-2BAD-4C4E-0E56-27A15AFCCFAC}"/>
              </a:ext>
            </a:extLst>
          </p:cNvPr>
          <p:cNvSpPr txBox="1">
            <a:spLocks/>
          </p:cNvSpPr>
          <p:nvPr/>
        </p:nvSpPr>
        <p:spPr>
          <a:xfrm>
            <a:off x="10567753" y="2130344"/>
            <a:ext cx="1651640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pt-PT" sz="6000" b="1" noProof="0" dirty="0">
                <a:solidFill>
                  <a:srgbClr val="F36F2F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84</a:t>
            </a: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695812D4-01DC-7C9F-E82D-7A71F40EC510}"/>
              </a:ext>
            </a:extLst>
          </p:cNvPr>
          <p:cNvSpPr txBox="1">
            <a:spLocks/>
          </p:cNvSpPr>
          <p:nvPr/>
        </p:nvSpPr>
        <p:spPr>
          <a:xfrm>
            <a:off x="9828526" y="3209876"/>
            <a:ext cx="313009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pt-PT" sz="3200" dirty="0">
                <a:solidFill>
                  <a:srgbClr val="1E1E1E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rPr>
              <a:t>Entradas na base de dados</a:t>
            </a:r>
            <a:endParaRPr lang="pt-PT" sz="3200" noProof="0" dirty="0">
              <a:solidFill>
                <a:srgbClr val="1E1E1E"/>
              </a:solidFill>
              <a:latin typeface="Inter" panose="02000503000000020004" pitchFamily="2" charset="0"/>
              <a:ea typeface="Inter" panose="02000503000000020004" pitchFamily="2" charset="0"/>
              <a:cs typeface="Neue Machina"/>
              <a:sym typeface="Neue Machina"/>
            </a:endParaRPr>
          </a:p>
        </p:txBody>
      </p:sp>
      <p:sp>
        <p:nvSpPr>
          <p:cNvPr id="73" name="Half-frame 72">
            <a:extLst>
              <a:ext uri="{FF2B5EF4-FFF2-40B4-BE49-F238E27FC236}">
                <a16:creationId xmlns:a16="http://schemas.microsoft.com/office/drawing/2014/main" id="{22E7FD33-CDF4-D7A3-AD29-1771A430CB5C}"/>
              </a:ext>
            </a:extLst>
          </p:cNvPr>
          <p:cNvSpPr/>
          <p:nvPr/>
        </p:nvSpPr>
        <p:spPr>
          <a:xfrm rot="7848721">
            <a:off x="7909264" y="2451478"/>
            <a:ext cx="990600" cy="917351"/>
          </a:xfrm>
          <a:prstGeom prst="halfFrame">
            <a:avLst/>
          </a:prstGeom>
          <a:solidFill>
            <a:srgbClr val="132E49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4042160-38AD-4C99-D176-CB73A5A97662}"/>
              </a:ext>
            </a:extLst>
          </p:cNvPr>
          <p:cNvGrpSpPr/>
          <p:nvPr/>
        </p:nvGrpSpPr>
        <p:grpSpPr>
          <a:xfrm>
            <a:off x="1684751" y="4838700"/>
            <a:ext cx="14918497" cy="4336488"/>
            <a:chOff x="5076038" y="4921498"/>
            <a:chExt cx="7266852" cy="3672136"/>
          </a:xfrm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62A036EA-4964-67A3-FACE-7E4510E2CE45}"/>
                </a:ext>
              </a:extLst>
            </p:cNvPr>
            <p:cNvSpPr/>
            <p:nvPr/>
          </p:nvSpPr>
          <p:spPr>
            <a:xfrm>
              <a:off x="6065133" y="5012329"/>
              <a:ext cx="5288665" cy="1165330"/>
            </a:xfrm>
            <a:custGeom>
              <a:avLst/>
              <a:gdLst/>
              <a:ahLst/>
              <a:cxnLst/>
              <a:rect l="l" t="t" r="r" b="b"/>
              <a:pathLst>
                <a:path w="1048862" h="563388">
                  <a:moveTo>
                    <a:pt x="29161" y="0"/>
                  </a:moveTo>
                  <a:lnTo>
                    <a:pt x="1019701" y="0"/>
                  </a:lnTo>
                  <a:cubicBezTo>
                    <a:pt x="1035806" y="0"/>
                    <a:pt x="1048862" y="13056"/>
                    <a:pt x="1048862" y="29161"/>
                  </a:cubicBezTo>
                  <a:lnTo>
                    <a:pt x="1048862" y="534227"/>
                  </a:lnTo>
                  <a:cubicBezTo>
                    <a:pt x="1048862" y="541961"/>
                    <a:pt x="1045790" y="549378"/>
                    <a:pt x="1040321" y="554847"/>
                  </a:cubicBezTo>
                  <a:cubicBezTo>
                    <a:pt x="1034852" y="560316"/>
                    <a:pt x="1027435" y="563388"/>
                    <a:pt x="1019701" y="563388"/>
                  </a:cubicBezTo>
                  <a:lnTo>
                    <a:pt x="29161" y="563388"/>
                  </a:lnTo>
                  <a:cubicBezTo>
                    <a:pt x="21427" y="563388"/>
                    <a:pt x="14010" y="560316"/>
                    <a:pt x="8541" y="554847"/>
                  </a:cubicBezTo>
                  <a:cubicBezTo>
                    <a:pt x="3072" y="549378"/>
                    <a:pt x="0" y="541961"/>
                    <a:pt x="0" y="534227"/>
                  </a:cubicBezTo>
                  <a:lnTo>
                    <a:pt x="0" y="29161"/>
                  </a:lnTo>
                  <a:cubicBezTo>
                    <a:pt x="0" y="21427"/>
                    <a:pt x="3072" y="14010"/>
                    <a:pt x="8541" y="8541"/>
                  </a:cubicBezTo>
                  <a:cubicBezTo>
                    <a:pt x="14010" y="3072"/>
                    <a:pt x="21427" y="0"/>
                    <a:pt x="29161" y="0"/>
                  </a:cubicBezTo>
                  <a:close/>
                </a:path>
              </a:pathLst>
            </a:custGeom>
            <a:solidFill>
              <a:srgbClr val="132E49"/>
            </a:solidFill>
          </p:spPr>
          <p:txBody>
            <a:bodyPr/>
            <a:lstStyle/>
            <a:p>
              <a:endParaRPr lang="pt-PT" noProof="0" dirty="0"/>
            </a:p>
          </p:txBody>
        </p:sp>
        <p:sp>
          <p:nvSpPr>
            <p:cNvPr id="76" name="TextBox 11">
              <a:extLst>
                <a:ext uri="{FF2B5EF4-FFF2-40B4-BE49-F238E27FC236}">
                  <a16:creationId xmlns:a16="http://schemas.microsoft.com/office/drawing/2014/main" id="{AC4E6BF3-5B11-24AC-1200-2A74B3715BE4}"/>
                </a:ext>
              </a:extLst>
            </p:cNvPr>
            <p:cNvSpPr txBox="1"/>
            <p:nvPr/>
          </p:nvSpPr>
          <p:spPr>
            <a:xfrm>
              <a:off x="6065133" y="4921498"/>
              <a:ext cx="5288665" cy="1165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pt-PT" noProof="0" dirty="0"/>
            </a:p>
          </p:txBody>
        </p:sp>
        <p:sp>
          <p:nvSpPr>
            <p:cNvPr id="77" name="TextBox 23">
              <a:extLst>
                <a:ext uri="{FF2B5EF4-FFF2-40B4-BE49-F238E27FC236}">
                  <a16:creationId xmlns:a16="http://schemas.microsoft.com/office/drawing/2014/main" id="{EA37D88E-B7EB-EF22-883F-39388775F0D4}"/>
                </a:ext>
              </a:extLst>
            </p:cNvPr>
            <p:cNvSpPr txBox="1"/>
            <p:nvPr/>
          </p:nvSpPr>
          <p:spPr>
            <a:xfrm>
              <a:off x="5076038" y="5294823"/>
              <a:ext cx="7266852" cy="3296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  <a:r>
                <a:rPr lang="pt-PT" sz="3600" b="1" dirty="0">
                  <a:solidFill>
                    <a:srgbClr val="FFFFFF"/>
                  </a:solidFill>
                  <a:latin typeface="Inter" panose="02000503000000020004" pitchFamily="2" charset="0"/>
                  <a:ea typeface="Inter" panose="02000503000000020004" pitchFamily="2" charset="0"/>
                  <a:cs typeface="Neue Machina"/>
                  <a:sym typeface="Neue Machina"/>
                </a:rPr>
                <a:t>Quem submete as manifestações de interesse?</a:t>
              </a:r>
              <a:endParaRPr lang="pt-PT" sz="3600" b="1" noProof="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endParaRPr>
            </a:p>
          </p:txBody>
        </p:sp>
        <p:sp>
          <p:nvSpPr>
            <p:cNvPr id="78" name="TextBox 11">
              <a:extLst>
                <a:ext uri="{FF2B5EF4-FFF2-40B4-BE49-F238E27FC236}">
                  <a16:creationId xmlns:a16="http://schemas.microsoft.com/office/drawing/2014/main" id="{F98B4BAF-BFA6-3A09-5189-61ABB4065DCD}"/>
                </a:ext>
              </a:extLst>
            </p:cNvPr>
            <p:cNvSpPr txBox="1">
              <a:spLocks/>
            </p:cNvSpPr>
            <p:nvPr/>
          </p:nvSpPr>
          <p:spPr>
            <a:xfrm>
              <a:off x="6065131" y="5824153"/>
              <a:ext cx="5288667" cy="276948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pt-PT" noProof="0" dirty="0"/>
            </a:p>
          </p:txBody>
        </p:sp>
        <p:grpSp>
          <p:nvGrpSpPr>
            <p:cNvPr id="79" name="Group 9">
              <a:extLst>
                <a:ext uri="{FF2B5EF4-FFF2-40B4-BE49-F238E27FC236}">
                  <a16:creationId xmlns:a16="http://schemas.microsoft.com/office/drawing/2014/main" id="{1FFC5C3A-FFE0-C99F-0BF1-EB096A5FE764}"/>
                </a:ext>
              </a:extLst>
            </p:cNvPr>
            <p:cNvGrpSpPr/>
            <p:nvPr/>
          </p:nvGrpSpPr>
          <p:grpSpPr>
            <a:xfrm>
              <a:off x="6187746" y="5994436"/>
              <a:ext cx="5089854" cy="668840"/>
              <a:chOff x="0" y="0"/>
              <a:chExt cx="1048862" cy="611012"/>
            </a:xfrm>
            <a:solidFill>
              <a:srgbClr val="CFE6D6"/>
            </a:solidFill>
          </p:grpSpPr>
          <p:sp>
            <p:nvSpPr>
              <p:cNvPr id="93" name="Freeform 10">
                <a:extLst>
                  <a:ext uri="{FF2B5EF4-FFF2-40B4-BE49-F238E27FC236}">
                    <a16:creationId xmlns:a16="http://schemas.microsoft.com/office/drawing/2014/main" id="{41411133-3874-57AC-89A9-2190B69D035D}"/>
                  </a:ext>
                </a:extLst>
              </p:cNvPr>
              <p:cNvSpPr/>
              <p:nvPr/>
            </p:nvSpPr>
            <p:spPr>
              <a:xfrm>
                <a:off x="0" y="0"/>
                <a:ext cx="1048862" cy="611012"/>
              </a:xfrm>
              <a:custGeom>
                <a:avLst/>
                <a:gdLst/>
                <a:ahLst/>
                <a:cxnLst/>
                <a:rect l="l" t="t" r="r" b="b"/>
                <a:pathLst>
                  <a:path w="1048862" h="563388">
                    <a:moveTo>
                      <a:pt x="29161" y="0"/>
                    </a:moveTo>
                    <a:lnTo>
                      <a:pt x="1019701" y="0"/>
                    </a:lnTo>
                    <a:cubicBezTo>
                      <a:pt x="1035806" y="0"/>
                      <a:pt x="1048862" y="13056"/>
                      <a:pt x="1048862" y="29161"/>
                    </a:cubicBezTo>
                    <a:lnTo>
                      <a:pt x="1048862" y="534227"/>
                    </a:lnTo>
                    <a:cubicBezTo>
                      <a:pt x="1048862" y="541961"/>
                      <a:pt x="1045790" y="549378"/>
                      <a:pt x="1040321" y="554847"/>
                    </a:cubicBezTo>
                    <a:cubicBezTo>
                      <a:pt x="1034852" y="560316"/>
                      <a:pt x="1027435" y="563388"/>
                      <a:pt x="1019701" y="563388"/>
                    </a:cubicBezTo>
                    <a:lnTo>
                      <a:pt x="29161" y="563388"/>
                    </a:lnTo>
                    <a:cubicBezTo>
                      <a:pt x="21427" y="563388"/>
                      <a:pt x="14010" y="560316"/>
                      <a:pt x="8541" y="554847"/>
                    </a:cubicBezTo>
                    <a:cubicBezTo>
                      <a:pt x="3072" y="549378"/>
                      <a:pt x="0" y="541961"/>
                      <a:pt x="0" y="534227"/>
                    </a:cubicBezTo>
                    <a:lnTo>
                      <a:pt x="0" y="29161"/>
                    </a:lnTo>
                    <a:cubicBezTo>
                      <a:pt x="0" y="21427"/>
                      <a:pt x="3072" y="14010"/>
                      <a:pt x="8541" y="8541"/>
                    </a:cubicBezTo>
                    <a:cubicBezTo>
                      <a:pt x="14010" y="3072"/>
                      <a:pt x="21427" y="0"/>
                      <a:pt x="29161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pt-PT" noProof="0" dirty="0"/>
              </a:p>
            </p:txBody>
          </p:sp>
          <p:sp>
            <p:nvSpPr>
              <p:cNvPr id="94" name="TextBox 11">
                <a:extLst>
                  <a:ext uri="{FF2B5EF4-FFF2-40B4-BE49-F238E27FC236}">
                    <a16:creationId xmlns:a16="http://schemas.microsoft.com/office/drawing/2014/main" id="{88D5E118-8379-0331-A412-40C7488A4D3D}"/>
                  </a:ext>
                </a:extLst>
              </p:cNvPr>
              <p:cNvSpPr txBox="1"/>
              <p:nvPr/>
            </p:nvSpPr>
            <p:spPr>
              <a:xfrm>
                <a:off x="248036" y="41837"/>
                <a:ext cx="800826" cy="5633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359"/>
                  </a:lnSpc>
                </a:pPr>
                <a:r>
                  <a:rPr lang="pt-PT" sz="3200" dirty="0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Comunicadores de ciência</a:t>
                </a:r>
              </a:p>
            </p:txBody>
          </p:sp>
        </p:grpSp>
        <p:grpSp>
          <p:nvGrpSpPr>
            <p:cNvPr id="80" name="Group 9">
              <a:extLst>
                <a:ext uri="{FF2B5EF4-FFF2-40B4-BE49-F238E27FC236}">
                  <a16:creationId xmlns:a16="http://schemas.microsoft.com/office/drawing/2014/main" id="{EC622D8F-A99C-5722-A429-46ABBCC6AC87}"/>
                </a:ext>
              </a:extLst>
            </p:cNvPr>
            <p:cNvGrpSpPr/>
            <p:nvPr/>
          </p:nvGrpSpPr>
          <p:grpSpPr>
            <a:xfrm>
              <a:off x="6187746" y="6897270"/>
              <a:ext cx="5089853" cy="668840"/>
              <a:chOff x="0" y="0"/>
              <a:chExt cx="1048862" cy="611012"/>
            </a:xfrm>
            <a:solidFill>
              <a:srgbClr val="CFE6D6"/>
            </a:solidFill>
          </p:grpSpPr>
          <p:sp>
            <p:nvSpPr>
              <p:cNvPr id="91" name="Freeform 10">
                <a:extLst>
                  <a:ext uri="{FF2B5EF4-FFF2-40B4-BE49-F238E27FC236}">
                    <a16:creationId xmlns:a16="http://schemas.microsoft.com/office/drawing/2014/main" id="{CF88EF31-4E2E-6B28-6B5A-5754790B477A}"/>
                  </a:ext>
                </a:extLst>
              </p:cNvPr>
              <p:cNvSpPr/>
              <p:nvPr/>
            </p:nvSpPr>
            <p:spPr>
              <a:xfrm>
                <a:off x="0" y="0"/>
                <a:ext cx="1048862" cy="611012"/>
              </a:xfrm>
              <a:custGeom>
                <a:avLst/>
                <a:gdLst/>
                <a:ahLst/>
                <a:cxnLst/>
                <a:rect l="l" t="t" r="r" b="b"/>
                <a:pathLst>
                  <a:path w="1048862" h="563388">
                    <a:moveTo>
                      <a:pt x="29161" y="0"/>
                    </a:moveTo>
                    <a:lnTo>
                      <a:pt x="1019701" y="0"/>
                    </a:lnTo>
                    <a:cubicBezTo>
                      <a:pt x="1035806" y="0"/>
                      <a:pt x="1048862" y="13056"/>
                      <a:pt x="1048862" y="29161"/>
                    </a:cubicBezTo>
                    <a:lnTo>
                      <a:pt x="1048862" y="534227"/>
                    </a:lnTo>
                    <a:cubicBezTo>
                      <a:pt x="1048862" y="541961"/>
                      <a:pt x="1045790" y="549378"/>
                      <a:pt x="1040321" y="554847"/>
                    </a:cubicBezTo>
                    <a:cubicBezTo>
                      <a:pt x="1034852" y="560316"/>
                      <a:pt x="1027435" y="563388"/>
                      <a:pt x="1019701" y="563388"/>
                    </a:cubicBezTo>
                    <a:lnTo>
                      <a:pt x="29161" y="563388"/>
                    </a:lnTo>
                    <a:cubicBezTo>
                      <a:pt x="21427" y="563388"/>
                      <a:pt x="14010" y="560316"/>
                      <a:pt x="8541" y="554847"/>
                    </a:cubicBezTo>
                    <a:cubicBezTo>
                      <a:pt x="3072" y="549378"/>
                      <a:pt x="0" y="541961"/>
                      <a:pt x="0" y="534227"/>
                    </a:cubicBezTo>
                    <a:lnTo>
                      <a:pt x="0" y="29161"/>
                    </a:lnTo>
                    <a:cubicBezTo>
                      <a:pt x="0" y="21427"/>
                      <a:pt x="3072" y="14010"/>
                      <a:pt x="8541" y="8541"/>
                    </a:cubicBezTo>
                    <a:cubicBezTo>
                      <a:pt x="14010" y="3072"/>
                      <a:pt x="21427" y="0"/>
                      <a:pt x="29161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pt-PT" dirty="0"/>
              </a:p>
            </p:txBody>
          </p:sp>
          <p:sp>
            <p:nvSpPr>
              <p:cNvPr id="92" name="TextBox 11">
                <a:extLst>
                  <a:ext uri="{FF2B5EF4-FFF2-40B4-BE49-F238E27FC236}">
                    <a16:creationId xmlns:a16="http://schemas.microsoft.com/office/drawing/2014/main" id="{1B8F3376-738E-A366-C327-BF6DEAE8A6DB}"/>
                  </a:ext>
                </a:extLst>
              </p:cNvPr>
              <p:cNvSpPr txBox="1"/>
              <p:nvPr/>
            </p:nvSpPr>
            <p:spPr>
              <a:xfrm>
                <a:off x="248036" y="75189"/>
                <a:ext cx="800826" cy="509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>
                  <a:lnSpc>
                    <a:spcPts val="3359"/>
                  </a:lnSpc>
                  <a:defRPr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lvl1pPr>
              </a:lstStyle>
              <a:p>
                <a:r>
                  <a:rPr lang="pt-PT" sz="3200" dirty="0"/>
                  <a:t>Cientistas</a:t>
                </a:r>
              </a:p>
            </p:txBody>
          </p:sp>
        </p:grpSp>
        <p:grpSp>
          <p:nvGrpSpPr>
            <p:cNvPr id="82" name="Group 9">
              <a:extLst>
                <a:ext uri="{FF2B5EF4-FFF2-40B4-BE49-F238E27FC236}">
                  <a16:creationId xmlns:a16="http://schemas.microsoft.com/office/drawing/2014/main" id="{CAD24271-4ADD-9077-E838-DCB1C594FB05}"/>
                </a:ext>
              </a:extLst>
            </p:cNvPr>
            <p:cNvGrpSpPr/>
            <p:nvPr/>
          </p:nvGrpSpPr>
          <p:grpSpPr>
            <a:xfrm>
              <a:off x="6198830" y="7748337"/>
              <a:ext cx="5078769" cy="668841"/>
              <a:chOff x="0" y="0"/>
              <a:chExt cx="1048862" cy="611012"/>
            </a:xfrm>
            <a:solidFill>
              <a:srgbClr val="CFE6D6"/>
            </a:solidFill>
          </p:grpSpPr>
          <p:sp>
            <p:nvSpPr>
              <p:cNvPr id="87" name="Freeform 10">
                <a:extLst>
                  <a:ext uri="{FF2B5EF4-FFF2-40B4-BE49-F238E27FC236}">
                    <a16:creationId xmlns:a16="http://schemas.microsoft.com/office/drawing/2014/main" id="{438C4BC8-7914-2A57-3D6C-7DE20B0C5FB7}"/>
                  </a:ext>
                </a:extLst>
              </p:cNvPr>
              <p:cNvSpPr/>
              <p:nvPr/>
            </p:nvSpPr>
            <p:spPr>
              <a:xfrm>
                <a:off x="0" y="0"/>
                <a:ext cx="1048862" cy="611012"/>
              </a:xfrm>
              <a:custGeom>
                <a:avLst/>
                <a:gdLst/>
                <a:ahLst/>
                <a:cxnLst/>
                <a:rect l="l" t="t" r="r" b="b"/>
                <a:pathLst>
                  <a:path w="1048862" h="563388">
                    <a:moveTo>
                      <a:pt x="29161" y="0"/>
                    </a:moveTo>
                    <a:lnTo>
                      <a:pt x="1019701" y="0"/>
                    </a:lnTo>
                    <a:cubicBezTo>
                      <a:pt x="1035806" y="0"/>
                      <a:pt x="1048862" y="13056"/>
                      <a:pt x="1048862" y="29161"/>
                    </a:cubicBezTo>
                    <a:lnTo>
                      <a:pt x="1048862" y="534227"/>
                    </a:lnTo>
                    <a:cubicBezTo>
                      <a:pt x="1048862" y="541961"/>
                      <a:pt x="1045790" y="549378"/>
                      <a:pt x="1040321" y="554847"/>
                    </a:cubicBezTo>
                    <a:cubicBezTo>
                      <a:pt x="1034852" y="560316"/>
                      <a:pt x="1027435" y="563388"/>
                      <a:pt x="1019701" y="563388"/>
                    </a:cubicBezTo>
                    <a:lnTo>
                      <a:pt x="29161" y="563388"/>
                    </a:lnTo>
                    <a:cubicBezTo>
                      <a:pt x="21427" y="563388"/>
                      <a:pt x="14010" y="560316"/>
                      <a:pt x="8541" y="554847"/>
                    </a:cubicBezTo>
                    <a:cubicBezTo>
                      <a:pt x="3072" y="549378"/>
                      <a:pt x="0" y="541961"/>
                      <a:pt x="0" y="534227"/>
                    </a:cubicBezTo>
                    <a:lnTo>
                      <a:pt x="0" y="29161"/>
                    </a:lnTo>
                    <a:cubicBezTo>
                      <a:pt x="0" y="21427"/>
                      <a:pt x="3072" y="14010"/>
                      <a:pt x="8541" y="8541"/>
                    </a:cubicBezTo>
                    <a:cubicBezTo>
                      <a:pt x="14010" y="3072"/>
                      <a:pt x="21427" y="0"/>
                      <a:pt x="29161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359"/>
                  </a:lnSpc>
                </a:pPr>
                <a:endParaRPr lang="pt-PT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88" name="TextBox 11">
                <a:extLst>
                  <a:ext uri="{FF2B5EF4-FFF2-40B4-BE49-F238E27FC236}">
                    <a16:creationId xmlns:a16="http://schemas.microsoft.com/office/drawing/2014/main" id="{6F7CAAAC-553F-7C8A-0293-C04D2967FF32}"/>
                  </a:ext>
                </a:extLst>
              </p:cNvPr>
              <p:cNvSpPr txBox="1"/>
              <p:nvPr/>
            </p:nvSpPr>
            <p:spPr>
              <a:xfrm>
                <a:off x="246288" y="5071"/>
                <a:ext cx="802574" cy="5683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>
                  <a:lnSpc>
                    <a:spcPts val="3359"/>
                  </a:lnSpc>
                  <a:defRPr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lvl1pPr>
              </a:lstStyle>
              <a:p>
                <a:r>
                  <a:rPr lang="pt-PT" sz="3200" dirty="0"/>
                  <a:t>Outros</a:t>
                </a:r>
              </a:p>
            </p:txBody>
          </p:sp>
        </p:grpSp>
        <p:sp>
          <p:nvSpPr>
            <p:cNvPr id="83" name="TextBox 21">
              <a:extLst>
                <a:ext uri="{FF2B5EF4-FFF2-40B4-BE49-F238E27FC236}">
                  <a16:creationId xmlns:a16="http://schemas.microsoft.com/office/drawing/2014/main" id="{DAB7F685-2139-AF65-ABA8-52F5FF3583AC}"/>
                </a:ext>
              </a:extLst>
            </p:cNvPr>
            <p:cNvSpPr txBox="1">
              <a:spLocks/>
            </p:cNvSpPr>
            <p:nvPr/>
          </p:nvSpPr>
          <p:spPr>
            <a:xfrm>
              <a:off x="6468685" y="5915346"/>
              <a:ext cx="922714" cy="6287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pt-PT" sz="3200" b="1" noProof="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  <a:cs typeface="Neue Machina"/>
                  <a:sym typeface="Neue Machina"/>
                </a:rPr>
                <a:t>66</a:t>
              </a:r>
            </a:p>
          </p:txBody>
        </p:sp>
        <p:sp>
          <p:nvSpPr>
            <p:cNvPr id="84" name="TextBox 21">
              <a:extLst>
                <a:ext uri="{FF2B5EF4-FFF2-40B4-BE49-F238E27FC236}">
                  <a16:creationId xmlns:a16="http://schemas.microsoft.com/office/drawing/2014/main" id="{BDDE91BA-9109-2E64-45CE-DD9B28FA1C96}"/>
                </a:ext>
              </a:extLst>
            </p:cNvPr>
            <p:cNvSpPr txBox="1">
              <a:spLocks/>
            </p:cNvSpPr>
            <p:nvPr/>
          </p:nvSpPr>
          <p:spPr>
            <a:xfrm>
              <a:off x="6468685" y="6785996"/>
              <a:ext cx="922714" cy="6287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pt-PT" sz="3200" b="1" noProof="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  <a:cs typeface="Neue Machina"/>
                  <a:sym typeface="Neue Machina"/>
                </a:rPr>
                <a:t>12</a:t>
              </a:r>
            </a:p>
          </p:txBody>
        </p:sp>
        <p:sp>
          <p:nvSpPr>
            <p:cNvPr id="85" name="TextBox 21">
              <a:extLst>
                <a:ext uri="{FF2B5EF4-FFF2-40B4-BE49-F238E27FC236}">
                  <a16:creationId xmlns:a16="http://schemas.microsoft.com/office/drawing/2014/main" id="{C47A3B7D-77DC-2FFB-9F5A-D59CFC94EA77}"/>
                </a:ext>
              </a:extLst>
            </p:cNvPr>
            <p:cNvSpPr txBox="1">
              <a:spLocks/>
            </p:cNvSpPr>
            <p:nvPr/>
          </p:nvSpPr>
          <p:spPr>
            <a:xfrm>
              <a:off x="6468684" y="7665571"/>
              <a:ext cx="922714" cy="6287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pt-PT" sz="3200" b="1" noProof="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  <a:cs typeface="Neue Machina"/>
                  <a:sym typeface="Neue Machina"/>
                </a:rPr>
                <a:t>6</a:t>
              </a:r>
              <a:endParaRPr lang="pt-PT" sz="2400" b="1" noProof="0" dirty="0">
                <a:solidFill>
                  <a:srgbClr val="132E49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38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3497B-61D1-B07E-BDA7-F53712F1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9D280471-F84C-A2B6-3850-407D045C0C5C}"/>
              </a:ext>
            </a:extLst>
          </p:cNvPr>
          <p:cNvSpPr txBox="1">
            <a:spLocks/>
          </p:cNvSpPr>
          <p:nvPr/>
        </p:nvSpPr>
        <p:spPr>
          <a:xfrm>
            <a:off x="-3567693" y="5176725"/>
            <a:ext cx="10201635" cy="231993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359"/>
              </a:lnSpc>
            </a:pPr>
            <a:endParaRPr lang="pt-PT" noProof="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5FA832A-CB77-AD44-53E1-263DA92BB264}"/>
              </a:ext>
            </a:extLst>
          </p:cNvPr>
          <p:cNvGrpSpPr/>
          <p:nvPr/>
        </p:nvGrpSpPr>
        <p:grpSpPr>
          <a:xfrm>
            <a:off x="2133600" y="1028700"/>
            <a:ext cx="14782799" cy="8077199"/>
            <a:chOff x="6065131" y="5203339"/>
            <a:chExt cx="5288667" cy="4285200"/>
          </a:xfrm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9E6A2E8D-F6CC-7BEA-6F9A-5FB84687F685}"/>
                </a:ext>
              </a:extLst>
            </p:cNvPr>
            <p:cNvSpPr/>
            <p:nvPr/>
          </p:nvSpPr>
          <p:spPr>
            <a:xfrm>
              <a:off x="6065133" y="5203339"/>
              <a:ext cx="5288665" cy="743466"/>
            </a:xfrm>
            <a:custGeom>
              <a:avLst/>
              <a:gdLst/>
              <a:ahLst/>
              <a:cxnLst/>
              <a:rect l="l" t="t" r="r" b="b"/>
              <a:pathLst>
                <a:path w="1048862" h="563388">
                  <a:moveTo>
                    <a:pt x="29161" y="0"/>
                  </a:moveTo>
                  <a:lnTo>
                    <a:pt x="1019701" y="0"/>
                  </a:lnTo>
                  <a:cubicBezTo>
                    <a:pt x="1035806" y="0"/>
                    <a:pt x="1048862" y="13056"/>
                    <a:pt x="1048862" y="29161"/>
                  </a:cubicBezTo>
                  <a:lnTo>
                    <a:pt x="1048862" y="534227"/>
                  </a:lnTo>
                  <a:cubicBezTo>
                    <a:pt x="1048862" y="541961"/>
                    <a:pt x="1045790" y="549378"/>
                    <a:pt x="1040321" y="554847"/>
                  </a:cubicBezTo>
                  <a:cubicBezTo>
                    <a:pt x="1034852" y="560316"/>
                    <a:pt x="1027435" y="563388"/>
                    <a:pt x="1019701" y="563388"/>
                  </a:cubicBezTo>
                  <a:lnTo>
                    <a:pt x="29161" y="563388"/>
                  </a:lnTo>
                  <a:cubicBezTo>
                    <a:pt x="21427" y="563388"/>
                    <a:pt x="14010" y="560316"/>
                    <a:pt x="8541" y="554847"/>
                  </a:cubicBezTo>
                  <a:cubicBezTo>
                    <a:pt x="3072" y="549378"/>
                    <a:pt x="0" y="541961"/>
                    <a:pt x="0" y="534227"/>
                  </a:cubicBezTo>
                  <a:lnTo>
                    <a:pt x="0" y="29161"/>
                  </a:lnTo>
                  <a:cubicBezTo>
                    <a:pt x="0" y="21427"/>
                    <a:pt x="3072" y="14010"/>
                    <a:pt x="8541" y="8541"/>
                  </a:cubicBezTo>
                  <a:cubicBezTo>
                    <a:pt x="14010" y="3072"/>
                    <a:pt x="21427" y="0"/>
                    <a:pt x="29161" y="0"/>
                  </a:cubicBezTo>
                  <a:close/>
                </a:path>
              </a:pathLst>
            </a:custGeom>
            <a:solidFill>
              <a:srgbClr val="132E49"/>
            </a:solidFill>
          </p:spPr>
          <p:txBody>
            <a:bodyPr/>
            <a:lstStyle/>
            <a:p>
              <a:endParaRPr lang="pt-PT" noProof="0" dirty="0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sp>
          <p:nvSpPr>
            <p:cNvPr id="44" name="TextBox 23">
              <a:extLst>
                <a:ext uri="{FF2B5EF4-FFF2-40B4-BE49-F238E27FC236}">
                  <a16:creationId xmlns:a16="http://schemas.microsoft.com/office/drawing/2014/main" id="{22B7E347-DB72-4886-521D-493A2E371239}"/>
                </a:ext>
              </a:extLst>
            </p:cNvPr>
            <p:cNvSpPr txBox="1"/>
            <p:nvPr/>
          </p:nvSpPr>
          <p:spPr>
            <a:xfrm>
              <a:off x="6401101" y="5383570"/>
              <a:ext cx="4876498" cy="206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  <a:spcBef>
                  <a:spcPct val="0"/>
                </a:spcBef>
              </a:pPr>
              <a:r>
                <a:rPr lang="pt-PT" sz="3600" b="1" dirty="0">
                  <a:solidFill>
                    <a:srgbClr val="FFFFFF"/>
                  </a:solidFill>
                  <a:latin typeface="Inter" panose="02000503000000020004" pitchFamily="2" charset="0"/>
                  <a:ea typeface="Inter" panose="02000503000000020004" pitchFamily="2" charset="0"/>
                  <a:cs typeface="Neue Machina"/>
                  <a:sym typeface="Neue Machina"/>
                </a:rPr>
                <a:t>Quais domínios científicos das instituições?</a:t>
              </a:r>
              <a:endParaRPr lang="pt-PT" sz="3600" b="1" noProof="0" dirty="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  <a:cs typeface="Neue Machina"/>
                <a:sym typeface="Neue Machina"/>
              </a:endParaRPr>
            </a:p>
          </p:txBody>
        </p:sp>
        <p:sp>
          <p:nvSpPr>
            <p:cNvPr id="47" name="TextBox 11">
              <a:extLst>
                <a:ext uri="{FF2B5EF4-FFF2-40B4-BE49-F238E27FC236}">
                  <a16:creationId xmlns:a16="http://schemas.microsoft.com/office/drawing/2014/main" id="{5527B17D-023E-B9E1-F1AF-D105380F91B2}"/>
                </a:ext>
              </a:extLst>
            </p:cNvPr>
            <p:cNvSpPr txBox="1">
              <a:spLocks/>
            </p:cNvSpPr>
            <p:nvPr/>
          </p:nvSpPr>
          <p:spPr>
            <a:xfrm>
              <a:off x="6065131" y="5824153"/>
              <a:ext cx="5288667" cy="36643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lang="pt-PT" noProof="0" dirty="0">
                <a:latin typeface="Inter" panose="02000503000000020004" pitchFamily="2" charset="0"/>
                <a:ea typeface="Inter" panose="02000503000000020004" pitchFamily="2" charset="0"/>
              </a:endParaRPr>
            </a:p>
          </p:txBody>
        </p:sp>
        <p:grpSp>
          <p:nvGrpSpPr>
            <p:cNvPr id="48" name="Group 9">
              <a:extLst>
                <a:ext uri="{FF2B5EF4-FFF2-40B4-BE49-F238E27FC236}">
                  <a16:creationId xmlns:a16="http://schemas.microsoft.com/office/drawing/2014/main" id="{BBA89DC7-82B3-8B5C-3C30-811DA16405B5}"/>
                </a:ext>
              </a:extLst>
            </p:cNvPr>
            <p:cNvGrpSpPr/>
            <p:nvPr/>
          </p:nvGrpSpPr>
          <p:grpSpPr>
            <a:xfrm>
              <a:off x="6187746" y="5994436"/>
              <a:ext cx="5089854" cy="668841"/>
              <a:chOff x="0" y="0"/>
              <a:chExt cx="1048862" cy="611012"/>
            </a:xfrm>
            <a:solidFill>
              <a:srgbClr val="CFE6D6"/>
            </a:solidFill>
          </p:grpSpPr>
          <p:sp>
            <p:nvSpPr>
              <p:cNvPr id="49" name="Freeform 10">
                <a:extLst>
                  <a:ext uri="{FF2B5EF4-FFF2-40B4-BE49-F238E27FC236}">
                    <a16:creationId xmlns:a16="http://schemas.microsoft.com/office/drawing/2014/main" id="{37EB3796-EB53-D1C9-A8D2-D5D4BA050DCD}"/>
                  </a:ext>
                </a:extLst>
              </p:cNvPr>
              <p:cNvSpPr/>
              <p:nvPr/>
            </p:nvSpPr>
            <p:spPr>
              <a:xfrm>
                <a:off x="0" y="0"/>
                <a:ext cx="1048862" cy="611012"/>
              </a:xfrm>
              <a:custGeom>
                <a:avLst/>
                <a:gdLst/>
                <a:ahLst/>
                <a:cxnLst/>
                <a:rect l="l" t="t" r="r" b="b"/>
                <a:pathLst>
                  <a:path w="1048862" h="563388">
                    <a:moveTo>
                      <a:pt x="29161" y="0"/>
                    </a:moveTo>
                    <a:lnTo>
                      <a:pt x="1019701" y="0"/>
                    </a:lnTo>
                    <a:cubicBezTo>
                      <a:pt x="1035806" y="0"/>
                      <a:pt x="1048862" y="13056"/>
                      <a:pt x="1048862" y="29161"/>
                    </a:cubicBezTo>
                    <a:lnTo>
                      <a:pt x="1048862" y="534227"/>
                    </a:lnTo>
                    <a:cubicBezTo>
                      <a:pt x="1048862" y="541961"/>
                      <a:pt x="1045790" y="549378"/>
                      <a:pt x="1040321" y="554847"/>
                    </a:cubicBezTo>
                    <a:cubicBezTo>
                      <a:pt x="1034852" y="560316"/>
                      <a:pt x="1027435" y="563388"/>
                      <a:pt x="1019701" y="563388"/>
                    </a:cubicBezTo>
                    <a:lnTo>
                      <a:pt x="29161" y="563388"/>
                    </a:lnTo>
                    <a:cubicBezTo>
                      <a:pt x="21427" y="563388"/>
                      <a:pt x="14010" y="560316"/>
                      <a:pt x="8541" y="554847"/>
                    </a:cubicBezTo>
                    <a:cubicBezTo>
                      <a:pt x="3072" y="549378"/>
                      <a:pt x="0" y="541961"/>
                      <a:pt x="0" y="534227"/>
                    </a:cubicBezTo>
                    <a:lnTo>
                      <a:pt x="0" y="29161"/>
                    </a:lnTo>
                    <a:cubicBezTo>
                      <a:pt x="0" y="21427"/>
                      <a:pt x="3072" y="14010"/>
                      <a:pt x="8541" y="8541"/>
                    </a:cubicBezTo>
                    <a:cubicBezTo>
                      <a:pt x="14010" y="3072"/>
                      <a:pt x="21427" y="0"/>
                      <a:pt x="29161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pt-PT" noProof="0" dirty="0"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50" name="TextBox 11">
                <a:extLst>
                  <a:ext uri="{FF2B5EF4-FFF2-40B4-BE49-F238E27FC236}">
                    <a16:creationId xmlns:a16="http://schemas.microsoft.com/office/drawing/2014/main" id="{0706A856-4CE0-9C86-6965-D6A8B80AD27F}"/>
                  </a:ext>
                </a:extLst>
              </p:cNvPr>
              <p:cNvSpPr txBox="1"/>
              <p:nvPr/>
            </p:nvSpPr>
            <p:spPr>
              <a:xfrm>
                <a:off x="248036" y="0"/>
                <a:ext cx="800826" cy="56338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359"/>
                  </a:lnSpc>
                </a:pP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Multidisciplinary</a:t>
                </a:r>
                <a:endParaRPr lang="pt-PT" sz="320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</p:grpSp>
        <p:grpSp>
          <p:nvGrpSpPr>
            <p:cNvPr id="51" name="Group 9">
              <a:extLst>
                <a:ext uri="{FF2B5EF4-FFF2-40B4-BE49-F238E27FC236}">
                  <a16:creationId xmlns:a16="http://schemas.microsoft.com/office/drawing/2014/main" id="{7E221A99-44B7-50A0-A7A3-1C9794FCCAB8}"/>
                </a:ext>
              </a:extLst>
            </p:cNvPr>
            <p:cNvGrpSpPr/>
            <p:nvPr/>
          </p:nvGrpSpPr>
          <p:grpSpPr>
            <a:xfrm>
              <a:off x="6187746" y="6857804"/>
              <a:ext cx="5089853" cy="668840"/>
              <a:chOff x="0" y="-36054"/>
              <a:chExt cx="1048862" cy="611012"/>
            </a:xfrm>
            <a:solidFill>
              <a:srgbClr val="CFE6D6"/>
            </a:solidFill>
          </p:grpSpPr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0EFB3A24-B02F-32B0-301E-64AB521E8AE5}"/>
                  </a:ext>
                </a:extLst>
              </p:cNvPr>
              <p:cNvSpPr/>
              <p:nvPr/>
            </p:nvSpPr>
            <p:spPr>
              <a:xfrm>
                <a:off x="0" y="-36054"/>
                <a:ext cx="1048862" cy="611012"/>
              </a:xfrm>
              <a:custGeom>
                <a:avLst/>
                <a:gdLst/>
                <a:ahLst/>
                <a:cxnLst/>
                <a:rect l="l" t="t" r="r" b="b"/>
                <a:pathLst>
                  <a:path w="1048862" h="563388">
                    <a:moveTo>
                      <a:pt x="29161" y="0"/>
                    </a:moveTo>
                    <a:lnTo>
                      <a:pt x="1019701" y="0"/>
                    </a:lnTo>
                    <a:cubicBezTo>
                      <a:pt x="1035806" y="0"/>
                      <a:pt x="1048862" y="13056"/>
                      <a:pt x="1048862" y="29161"/>
                    </a:cubicBezTo>
                    <a:lnTo>
                      <a:pt x="1048862" y="534227"/>
                    </a:lnTo>
                    <a:cubicBezTo>
                      <a:pt x="1048862" y="541961"/>
                      <a:pt x="1045790" y="549378"/>
                      <a:pt x="1040321" y="554847"/>
                    </a:cubicBezTo>
                    <a:cubicBezTo>
                      <a:pt x="1034852" y="560316"/>
                      <a:pt x="1027435" y="563388"/>
                      <a:pt x="1019701" y="563388"/>
                    </a:cubicBezTo>
                    <a:lnTo>
                      <a:pt x="29161" y="563388"/>
                    </a:lnTo>
                    <a:cubicBezTo>
                      <a:pt x="21427" y="563388"/>
                      <a:pt x="14010" y="560316"/>
                      <a:pt x="8541" y="554847"/>
                    </a:cubicBezTo>
                    <a:cubicBezTo>
                      <a:pt x="3072" y="549378"/>
                      <a:pt x="0" y="541961"/>
                      <a:pt x="0" y="534227"/>
                    </a:cubicBezTo>
                    <a:lnTo>
                      <a:pt x="0" y="29161"/>
                    </a:lnTo>
                    <a:cubicBezTo>
                      <a:pt x="0" y="21427"/>
                      <a:pt x="3072" y="14010"/>
                      <a:pt x="8541" y="8541"/>
                    </a:cubicBezTo>
                    <a:cubicBezTo>
                      <a:pt x="14010" y="3072"/>
                      <a:pt x="21427" y="0"/>
                      <a:pt x="29161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pt-PT" noProof="0" dirty="0"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53" name="TextBox 11">
                <a:extLst>
                  <a:ext uri="{FF2B5EF4-FFF2-40B4-BE49-F238E27FC236}">
                    <a16:creationId xmlns:a16="http://schemas.microsoft.com/office/drawing/2014/main" id="{6799F7AE-2A91-849D-AF84-6E68F1C2C4D1}"/>
                  </a:ext>
                </a:extLst>
              </p:cNvPr>
              <p:cNvSpPr txBox="1"/>
              <p:nvPr/>
            </p:nvSpPr>
            <p:spPr>
              <a:xfrm>
                <a:off x="248036" y="-463"/>
                <a:ext cx="800826" cy="56385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359"/>
                  </a:lnSpc>
                </a:pP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Life</a:t>
                </a:r>
                <a:r>
                  <a:rPr lang="pt-PT" sz="3200" dirty="0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</a:t>
                </a: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and</a:t>
                </a:r>
                <a:r>
                  <a:rPr lang="pt-PT" sz="3200" dirty="0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</a:t>
                </a: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Health</a:t>
                </a:r>
                <a:r>
                  <a:rPr lang="pt-PT" sz="3200" dirty="0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</a:t>
                </a: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Sciences</a:t>
                </a:r>
                <a:endParaRPr lang="pt-PT" sz="320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</p:grpSp>
        <p:grpSp>
          <p:nvGrpSpPr>
            <p:cNvPr id="54" name="Group 9">
              <a:extLst>
                <a:ext uri="{FF2B5EF4-FFF2-40B4-BE49-F238E27FC236}">
                  <a16:creationId xmlns:a16="http://schemas.microsoft.com/office/drawing/2014/main" id="{C83F808F-D61D-4089-8A76-F5295E786A4C}"/>
                </a:ext>
              </a:extLst>
            </p:cNvPr>
            <p:cNvGrpSpPr/>
            <p:nvPr/>
          </p:nvGrpSpPr>
          <p:grpSpPr>
            <a:xfrm>
              <a:off x="6187746" y="8593987"/>
              <a:ext cx="5089853" cy="668841"/>
              <a:chOff x="0" y="0"/>
              <a:chExt cx="1048862" cy="611012"/>
            </a:xfrm>
            <a:solidFill>
              <a:srgbClr val="CFE6D6"/>
            </a:solidFill>
          </p:grpSpPr>
          <p:sp>
            <p:nvSpPr>
              <p:cNvPr id="55" name="Freeform 10">
                <a:extLst>
                  <a:ext uri="{FF2B5EF4-FFF2-40B4-BE49-F238E27FC236}">
                    <a16:creationId xmlns:a16="http://schemas.microsoft.com/office/drawing/2014/main" id="{9E34BCEA-5D1D-C280-28DB-450B4293274E}"/>
                  </a:ext>
                </a:extLst>
              </p:cNvPr>
              <p:cNvSpPr/>
              <p:nvPr/>
            </p:nvSpPr>
            <p:spPr>
              <a:xfrm>
                <a:off x="0" y="0"/>
                <a:ext cx="1048862" cy="611012"/>
              </a:xfrm>
              <a:custGeom>
                <a:avLst/>
                <a:gdLst/>
                <a:ahLst/>
                <a:cxnLst/>
                <a:rect l="l" t="t" r="r" b="b"/>
                <a:pathLst>
                  <a:path w="1048862" h="563388">
                    <a:moveTo>
                      <a:pt x="29161" y="0"/>
                    </a:moveTo>
                    <a:lnTo>
                      <a:pt x="1019701" y="0"/>
                    </a:lnTo>
                    <a:cubicBezTo>
                      <a:pt x="1035806" y="0"/>
                      <a:pt x="1048862" y="13056"/>
                      <a:pt x="1048862" y="29161"/>
                    </a:cubicBezTo>
                    <a:lnTo>
                      <a:pt x="1048862" y="534227"/>
                    </a:lnTo>
                    <a:cubicBezTo>
                      <a:pt x="1048862" y="541961"/>
                      <a:pt x="1045790" y="549378"/>
                      <a:pt x="1040321" y="554847"/>
                    </a:cubicBezTo>
                    <a:cubicBezTo>
                      <a:pt x="1034852" y="560316"/>
                      <a:pt x="1027435" y="563388"/>
                      <a:pt x="1019701" y="563388"/>
                    </a:cubicBezTo>
                    <a:lnTo>
                      <a:pt x="29161" y="563388"/>
                    </a:lnTo>
                    <a:cubicBezTo>
                      <a:pt x="21427" y="563388"/>
                      <a:pt x="14010" y="560316"/>
                      <a:pt x="8541" y="554847"/>
                    </a:cubicBezTo>
                    <a:cubicBezTo>
                      <a:pt x="3072" y="549378"/>
                      <a:pt x="0" y="541961"/>
                      <a:pt x="0" y="534227"/>
                    </a:cubicBezTo>
                    <a:lnTo>
                      <a:pt x="0" y="29161"/>
                    </a:lnTo>
                    <a:cubicBezTo>
                      <a:pt x="0" y="21427"/>
                      <a:pt x="3072" y="14010"/>
                      <a:pt x="8541" y="8541"/>
                    </a:cubicBezTo>
                    <a:cubicBezTo>
                      <a:pt x="14010" y="3072"/>
                      <a:pt x="21427" y="0"/>
                      <a:pt x="29161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pt-PT" noProof="0" dirty="0"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56" name="TextBox 11">
                <a:extLst>
                  <a:ext uri="{FF2B5EF4-FFF2-40B4-BE49-F238E27FC236}">
                    <a16:creationId xmlns:a16="http://schemas.microsoft.com/office/drawing/2014/main" id="{17CC9C1D-A9C4-6E6C-1068-7D376B327417}"/>
                  </a:ext>
                </a:extLst>
              </p:cNvPr>
              <p:cNvSpPr txBox="1"/>
              <p:nvPr/>
            </p:nvSpPr>
            <p:spPr>
              <a:xfrm>
                <a:off x="248036" y="16767"/>
                <a:ext cx="800826" cy="5466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359"/>
                  </a:lnSpc>
                </a:pP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Physical</a:t>
                </a:r>
                <a:r>
                  <a:rPr lang="pt-PT" sz="3200" dirty="0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</a:t>
                </a: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Sciences</a:t>
                </a:r>
                <a:r>
                  <a:rPr lang="pt-PT" sz="3200" dirty="0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</a:t>
                </a: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and</a:t>
                </a:r>
                <a:r>
                  <a:rPr lang="pt-PT" sz="3200" dirty="0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</a:t>
                </a: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Engineering</a:t>
                </a:r>
                <a:endParaRPr lang="pt-PT" sz="320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</p:grpSp>
        <p:grpSp>
          <p:nvGrpSpPr>
            <p:cNvPr id="57" name="Group 9">
              <a:extLst>
                <a:ext uri="{FF2B5EF4-FFF2-40B4-BE49-F238E27FC236}">
                  <a16:creationId xmlns:a16="http://schemas.microsoft.com/office/drawing/2014/main" id="{60382534-CEA2-6BAF-ADDD-DC34E147C08E}"/>
                </a:ext>
              </a:extLst>
            </p:cNvPr>
            <p:cNvGrpSpPr/>
            <p:nvPr/>
          </p:nvGrpSpPr>
          <p:grpSpPr>
            <a:xfrm>
              <a:off x="6198830" y="7742919"/>
              <a:ext cx="5078769" cy="674259"/>
              <a:chOff x="0" y="-4950"/>
              <a:chExt cx="1048862" cy="615962"/>
            </a:xfrm>
            <a:solidFill>
              <a:srgbClr val="CFE6D6"/>
            </a:solidFill>
          </p:grpSpPr>
          <p:sp>
            <p:nvSpPr>
              <p:cNvPr id="58" name="Freeform 10">
                <a:extLst>
                  <a:ext uri="{FF2B5EF4-FFF2-40B4-BE49-F238E27FC236}">
                    <a16:creationId xmlns:a16="http://schemas.microsoft.com/office/drawing/2014/main" id="{7AE73231-547A-81B2-3FA6-3B1E38E3EF99}"/>
                  </a:ext>
                </a:extLst>
              </p:cNvPr>
              <p:cNvSpPr/>
              <p:nvPr/>
            </p:nvSpPr>
            <p:spPr>
              <a:xfrm>
                <a:off x="0" y="0"/>
                <a:ext cx="1048862" cy="611012"/>
              </a:xfrm>
              <a:custGeom>
                <a:avLst/>
                <a:gdLst/>
                <a:ahLst/>
                <a:cxnLst/>
                <a:rect l="l" t="t" r="r" b="b"/>
                <a:pathLst>
                  <a:path w="1048862" h="563388">
                    <a:moveTo>
                      <a:pt x="29161" y="0"/>
                    </a:moveTo>
                    <a:lnTo>
                      <a:pt x="1019701" y="0"/>
                    </a:lnTo>
                    <a:cubicBezTo>
                      <a:pt x="1035806" y="0"/>
                      <a:pt x="1048862" y="13056"/>
                      <a:pt x="1048862" y="29161"/>
                    </a:cubicBezTo>
                    <a:lnTo>
                      <a:pt x="1048862" y="534227"/>
                    </a:lnTo>
                    <a:cubicBezTo>
                      <a:pt x="1048862" y="541961"/>
                      <a:pt x="1045790" y="549378"/>
                      <a:pt x="1040321" y="554847"/>
                    </a:cubicBezTo>
                    <a:cubicBezTo>
                      <a:pt x="1034852" y="560316"/>
                      <a:pt x="1027435" y="563388"/>
                      <a:pt x="1019701" y="563388"/>
                    </a:cubicBezTo>
                    <a:lnTo>
                      <a:pt x="29161" y="563388"/>
                    </a:lnTo>
                    <a:cubicBezTo>
                      <a:pt x="21427" y="563388"/>
                      <a:pt x="14010" y="560316"/>
                      <a:pt x="8541" y="554847"/>
                    </a:cubicBezTo>
                    <a:cubicBezTo>
                      <a:pt x="3072" y="549378"/>
                      <a:pt x="0" y="541961"/>
                      <a:pt x="0" y="534227"/>
                    </a:cubicBezTo>
                    <a:lnTo>
                      <a:pt x="0" y="29161"/>
                    </a:lnTo>
                    <a:cubicBezTo>
                      <a:pt x="0" y="21427"/>
                      <a:pt x="3072" y="14010"/>
                      <a:pt x="8541" y="8541"/>
                    </a:cubicBezTo>
                    <a:cubicBezTo>
                      <a:pt x="14010" y="3072"/>
                      <a:pt x="21427" y="0"/>
                      <a:pt x="29161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pt-PT" noProof="0" dirty="0"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  <p:sp>
            <p:nvSpPr>
              <p:cNvPr id="59" name="TextBox 11">
                <a:extLst>
                  <a:ext uri="{FF2B5EF4-FFF2-40B4-BE49-F238E27FC236}">
                    <a16:creationId xmlns:a16="http://schemas.microsoft.com/office/drawing/2014/main" id="{43CE4EE5-079B-4AA5-84EA-01E2C65F836D}"/>
                  </a:ext>
                </a:extLst>
              </p:cNvPr>
              <p:cNvSpPr txBox="1"/>
              <p:nvPr/>
            </p:nvSpPr>
            <p:spPr>
              <a:xfrm>
                <a:off x="246288" y="-4950"/>
                <a:ext cx="802574" cy="56833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3359"/>
                  </a:lnSpc>
                </a:pPr>
                <a:r>
                  <a:rPr lang="pt-PT" sz="3200" dirty="0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Social </a:t>
                </a: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Sciences</a:t>
                </a:r>
                <a:r>
                  <a:rPr lang="pt-PT" sz="3200" dirty="0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</a:t>
                </a: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and</a:t>
                </a:r>
                <a:r>
                  <a:rPr lang="pt-PT" sz="3200" dirty="0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</a:t>
                </a:r>
                <a:r>
                  <a:rPr lang="pt-PT" sz="3200" dirty="0" err="1">
                    <a:solidFill>
                      <a:srgbClr val="132E49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Humanities</a:t>
                </a:r>
                <a:endParaRPr lang="pt-PT" sz="320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</a:endParaRPr>
              </a:p>
            </p:txBody>
          </p:sp>
        </p:grpSp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4B56F6E3-DB45-99AC-B3D2-A04BA9CF7770}"/>
                </a:ext>
              </a:extLst>
            </p:cNvPr>
            <p:cNvSpPr txBox="1">
              <a:spLocks/>
            </p:cNvSpPr>
            <p:nvPr/>
          </p:nvSpPr>
          <p:spPr>
            <a:xfrm>
              <a:off x="6468685" y="6006724"/>
              <a:ext cx="922714" cy="3939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pt-PT" sz="3200" noProof="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  <a:cs typeface="Neue Machina"/>
                  <a:sym typeface="Neue Machina"/>
                </a:rPr>
                <a:t>24</a:t>
              </a:r>
            </a:p>
          </p:txBody>
        </p:sp>
        <p:sp>
          <p:nvSpPr>
            <p:cNvPr id="65" name="TextBox 21">
              <a:extLst>
                <a:ext uri="{FF2B5EF4-FFF2-40B4-BE49-F238E27FC236}">
                  <a16:creationId xmlns:a16="http://schemas.microsoft.com/office/drawing/2014/main" id="{37BC2934-C6E9-6073-72ED-539EA335AF6E}"/>
                </a:ext>
              </a:extLst>
            </p:cNvPr>
            <p:cNvSpPr txBox="1">
              <a:spLocks/>
            </p:cNvSpPr>
            <p:nvPr/>
          </p:nvSpPr>
          <p:spPr>
            <a:xfrm>
              <a:off x="6468684" y="6911863"/>
              <a:ext cx="922714" cy="3939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pt-PT" sz="3200" noProof="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  <a:cs typeface="Neue Machina"/>
                  <a:sym typeface="Neue Machina"/>
                </a:rPr>
                <a:t>30</a:t>
              </a:r>
            </a:p>
          </p:txBody>
        </p:sp>
        <p:sp>
          <p:nvSpPr>
            <p:cNvPr id="67" name="TextBox 21">
              <a:extLst>
                <a:ext uri="{FF2B5EF4-FFF2-40B4-BE49-F238E27FC236}">
                  <a16:creationId xmlns:a16="http://schemas.microsoft.com/office/drawing/2014/main" id="{D29E9702-707F-440E-7C19-E6C23AB7972C}"/>
                </a:ext>
              </a:extLst>
            </p:cNvPr>
            <p:cNvSpPr txBox="1">
              <a:spLocks/>
            </p:cNvSpPr>
            <p:nvPr/>
          </p:nvSpPr>
          <p:spPr>
            <a:xfrm>
              <a:off x="6468685" y="7807929"/>
              <a:ext cx="922714" cy="3939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pt-PT" sz="3200" noProof="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  <a:cs typeface="Neue Machina"/>
                  <a:sym typeface="Neue Machina"/>
                </a:rPr>
                <a:t>17</a:t>
              </a:r>
            </a:p>
          </p:txBody>
        </p:sp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46653132-D583-CE5D-A532-87F93F544939}"/>
                </a:ext>
              </a:extLst>
            </p:cNvPr>
            <p:cNvSpPr txBox="1">
              <a:spLocks/>
            </p:cNvSpPr>
            <p:nvPr/>
          </p:nvSpPr>
          <p:spPr>
            <a:xfrm>
              <a:off x="6468685" y="8652623"/>
              <a:ext cx="922714" cy="3939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  <a:spcBef>
                  <a:spcPct val="0"/>
                </a:spcBef>
              </a:pPr>
              <a:r>
                <a:rPr lang="pt-PT" sz="3200" noProof="0" dirty="0">
                  <a:solidFill>
                    <a:srgbClr val="132E49"/>
                  </a:solidFill>
                  <a:latin typeface="Inter" panose="02000503000000020004" pitchFamily="2" charset="0"/>
                  <a:ea typeface="Inter" panose="02000503000000020004" pitchFamily="2" charset="0"/>
                  <a:cs typeface="Neue Machina"/>
                  <a:sym typeface="Neue Machina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141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498</Words>
  <Application>Microsoft Macintosh PowerPoint</Application>
  <PresentationFormat>Custom</PresentationFormat>
  <Paragraphs>105</Paragraphs>
  <Slides>17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Montserrat SemiBold</vt:lpstr>
      <vt:lpstr>Neue Machina</vt:lpstr>
      <vt:lpstr>Wingdings</vt:lpstr>
      <vt:lpstr>Montserrat</vt:lpstr>
      <vt:lpstr>Inter</vt:lpstr>
      <vt:lpstr>Aptos</vt:lpstr>
      <vt:lpstr>Arial</vt:lpstr>
      <vt:lpstr>Inter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Online Conference Slides</dc:title>
  <cp:lastModifiedBy>Rita Silva</cp:lastModifiedBy>
  <cp:revision>1</cp:revision>
  <dcterms:created xsi:type="dcterms:W3CDTF">2006-08-16T00:00:00Z</dcterms:created>
  <dcterms:modified xsi:type="dcterms:W3CDTF">2025-04-11T11:48:45Z</dcterms:modified>
  <dc:identifier>DAGkIe7Ylbg</dc:identifier>
</cp:coreProperties>
</file>